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wdp" ContentType="image/vnd.ms-photo"/>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0" r:id="rId1"/>
  </p:sldMasterIdLst>
  <p:notesMasterIdLst>
    <p:notesMasterId r:id="rId151"/>
  </p:notesMasterIdLst>
  <p:handoutMasterIdLst>
    <p:handoutMasterId r:id="rId152"/>
  </p:handoutMasterIdLst>
  <p:sldIdLst>
    <p:sldId id="438" r:id="rId2"/>
    <p:sldId id="439" r:id="rId3"/>
    <p:sldId id="440" r:id="rId4"/>
    <p:sldId id="441" r:id="rId5"/>
    <p:sldId id="442" r:id="rId6"/>
    <p:sldId id="443" r:id="rId7"/>
    <p:sldId id="444" r:id="rId8"/>
    <p:sldId id="445" r:id="rId9"/>
    <p:sldId id="612" r:id="rId10"/>
    <p:sldId id="613" r:id="rId11"/>
    <p:sldId id="614" r:id="rId12"/>
    <p:sldId id="446" r:id="rId13"/>
    <p:sldId id="447" r:id="rId14"/>
    <p:sldId id="448" r:id="rId15"/>
    <p:sldId id="449" r:id="rId16"/>
    <p:sldId id="450" r:id="rId17"/>
    <p:sldId id="452" r:id="rId18"/>
    <p:sldId id="582" r:id="rId19"/>
    <p:sldId id="454" r:id="rId20"/>
    <p:sldId id="455" r:id="rId21"/>
    <p:sldId id="457" r:id="rId22"/>
    <p:sldId id="458" r:id="rId23"/>
    <p:sldId id="459" r:id="rId24"/>
    <p:sldId id="526" r:id="rId25"/>
    <p:sldId id="577" r:id="rId26"/>
    <p:sldId id="462" r:id="rId27"/>
    <p:sldId id="463" r:id="rId28"/>
    <p:sldId id="464" r:id="rId29"/>
    <p:sldId id="465" r:id="rId30"/>
    <p:sldId id="466" r:id="rId31"/>
    <p:sldId id="467" r:id="rId32"/>
    <p:sldId id="468" r:id="rId33"/>
    <p:sldId id="469" r:id="rId34"/>
    <p:sldId id="620" r:id="rId35"/>
    <p:sldId id="471" r:id="rId36"/>
    <p:sldId id="472" r:id="rId37"/>
    <p:sldId id="519" r:id="rId38"/>
    <p:sldId id="474" r:id="rId39"/>
    <p:sldId id="580" r:id="rId40"/>
    <p:sldId id="475" r:id="rId41"/>
    <p:sldId id="476" r:id="rId42"/>
    <p:sldId id="477" r:id="rId43"/>
    <p:sldId id="478" r:id="rId44"/>
    <p:sldId id="544" r:id="rId45"/>
    <p:sldId id="479" r:id="rId46"/>
    <p:sldId id="524" r:id="rId47"/>
    <p:sldId id="494" r:id="rId48"/>
    <p:sldId id="483" r:id="rId49"/>
    <p:sldId id="484" r:id="rId50"/>
    <p:sldId id="485" r:id="rId51"/>
    <p:sldId id="486" r:id="rId52"/>
    <p:sldId id="625" r:id="rId53"/>
    <p:sldId id="488" r:id="rId54"/>
    <p:sldId id="490" r:id="rId55"/>
    <p:sldId id="618" r:id="rId56"/>
    <p:sldId id="492" r:id="rId57"/>
    <p:sldId id="493" r:id="rId58"/>
    <p:sldId id="313" r:id="rId59"/>
    <p:sldId id="314" r:id="rId60"/>
    <p:sldId id="318" r:id="rId61"/>
    <p:sldId id="319" r:id="rId62"/>
    <p:sldId id="497" r:id="rId63"/>
    <p:sldId id="574" r:id="rId64"/>
    <p:sldId id="538" r:id="rId65"/>
    <p:sldId id="321" r:id="rId66"/>
    <p:sldId id="323" r:id="rId67"/>
    <p:sldId id="589" r:id="rId68"/>
    <p:sldId id="329" r:id="rId69"/>
    <p:sldId id="330" r:id="rId70"/>
    <p:sldId id="331" r:id="rId71"/>
    <p:sldId id="333" r:id="rId72"/>
    <p:sldId id="335" r:id="rId73"/>
    <p:sldId id="584" r:id="rId74"/>
    <p:sldId id="336" r:id="rId75"/>
    <p:sldId id="337" r:id="rId76"/>
    <p:sldId id="341" r:id="rId77"/>
    <p:sldId id="342" r:id="rId78"/>
    <p:sldId id="352" r:id="rId79"/>
    <p:sldId id="353" r:id="rId80"/>
    <p:sldId id="354" r:id="rId81"/>
    <p:sldId id="507" r:id="rId82"/>
    <p:sldId id="356" r:id="rId83"/>
    <p:sldId id="357" r:id="rId84"/>
    <p:sldId id="540" r:id="rId85"/>
    <p:sldId id="360" r:id="rId86"/>
    <p:sldId id="617" r:id="rId87"/>
    <p:sldId id="590" r:id="rId88"/>
    <p:sldId id="361" r:id="rId89"/>
    <p:sldId id="362" r:id="rId90"/>
    <p:sldId id="579" r:id="rId91"/>
    <p:sldId id="363" r:id="rId92"/>
    <p:sldId id="364" r:id="rId93"/>
    <p:sldId id="365" r:id="rId94"/>
    <p:sldId id="585" r:id="rId95"/>
    <p:sldId id="508" r:id="rId96"/>
    <p:sldId id="603" r:id="rId97"/>
    <p:sldId id="621" r:id="rId98"/>
    <p:sldId id="610" r:id="rId99"/>
    <p:sldId id="539" r:id="rId100"/>
    <p:sldId id="615" r:id="rId101"/>
    <p:sldId id="554" r:id="rId102"/>
    <p:sldId id="371" r:id="rId103"/>
    <p:sldId id="592" r:id="rId104"/>
    <p:sldId id="593" r:id="rId105"/>
    <p:sldId id="594" r:id="rId106"/>
    <p:sldId id="532" r:id="rId107"/>
    <p:sldId id="372" r:id="rId108"/>
    <p:sldId id="370" r:id="rId109"/>
    <p:sldId id="611" r:id="rId110"/>
    <p:sldId id="591" r:id="rId111"/>
    <p:sldId id="373" r:id="rId112"/>
    <p:sldId id="616" r:id="rId113"/>
    <p:sldId id="366" r:id="rId114"/>
    <p:sldId id="367" r:id="rId115"/>
    <p:sldId id="619" r:id="rId116"/>
    <p:sldId id="368" r:id="rId117"/>
    <p:sldId id="369" r:id="rId118"/>
    <p:sldId id="537" r:id="rId119"/>
    <p:sldId id="630" r:id="rId120"/>
    <p:sldId id="432" r:id="rId121"/>
    <p:sldId id="379" r:id="rId122"/>
    <p:sldId id="626" r:id="rId123"/>
    <p:sldId id="627" r:id="rId124"/>
    <p:sldId id="536" r:id="rId125"/>
    <p:sldId id="436" r:id="rId126"/>
    <p:sldId id="527" r:id="rId127"/>
    <p:sldId id="388" r:id="rId128"/>
    <p:sldId id="632" r:id="rId129"/>
    <p:sldId id="389" r:id="rId130"/>
    <p:sldId id="390" r:id="rId131"/>
    <p:sldId id="385" r:id="rId132"/>
    <p:sldId id="623" r:id="rId133"/>
    <p:sldId id="392" r:id="rId134"/>
    <p:sldId id="631" r:id="rId135"/>
    <p:sldId id="393" r:id="rId136"/>
    <p:sldId id="394" r:id="rId137"/>
    <p:sldId id="395" r:id="rId138"/>
    <p:sldId id="427" r:id="rId139"/>
    <p:sldId id="628" r:id="rId140"/>
    <p:sldId id="425" r:id="rId141"/>
    <p:sldId id="535" r:id="rId142"/>
    <p:sldId id="509" r:id="rId143"/>
    <p:sldId id="510" r:id="rId144"/>
    <p:sldId id="511" r:id="rId145"/>
    <p:sldId id="512" r:id="rId146"/>
    <p:sldId id="513" r:id="rId147"/>
    <p:sldId id="514" r:id="rId148"/>
    <p:sldId id="515" r:id="rId149"/>
    <p:sldId id="629" r:id="rId150"/>
  </p:sldIdLst>
  <p:sldSz cx="9144000" cy="5143500" type="screen16x9"/>
  <p:notesSz cx="6735763" cy="9866313"/>
  <p:embeddedFontLst>
    <p:embeddedFont>
      <p:font typeface="Calibri" pitchFamily="34" charset="0"/>
      <p:regular r:id="rId153"/>
      <p:bold r:id="rId154"/>
      <p:italic r:id="rId155"/>
      <p:boldItalic r:id="rId156"/>
    </p:embeddedFont>
    <p:embeddedFont>
      <p:font typeface="Calibri Light" pitchFamily="34" charset="0"/>
      <p:regular r:id="rId157"/>
      <p:italic r:id="rId158"/>
    </p:embeddedFont>
  </p:embeddedFontLst>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EFF7"/>
    <a:srgbClr val="B3EFF5"/>
    <a:srgbClr val="B3EBF5"/>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8E722-1820-487A-900B-C9554FD70D5F}" v="486" dt="2020-09-24T07:36:10.332"/>
    <p1510:client id="{03715ECF-5ADB-8977-7904-99090573CCE3}" v="18" dt="2020-09-18T08:09:34.667"/>
    <p1510:client id="{0393F265-9847-52A8-71BE-AB08C5DF606A}" v="3" dt="2020-09-29T10:51:53.876"/>
    <p1510:client id="{085685EC-F845-3A7D-27A5-1596CD1CA782}" v="45" dt="2020-09-24T07:39:31.592"/>
    <p1510:client id="{1398E5F5-3754-49D9-9572-803B37DC0A2B}" v="158" dt="2020-09-28T12:02:14.280"/>
    <p1510:client id="{17763E00-0364-860A-9BAD-55D22A1DF94F}" v="1500" dt="2019-09-30T15:56:24.298"/>
    <p1510:client id="{19E3788E-4C8C-4207-9D34-DBBE8E130B70}" v="1347" dt="2019-10-01T17:23:01.405"/>
    <p1510:client id="{1BC60434-1E27-DB2B-944A-42537C8D7374}" v="90" dt="2020-09-29T16:12:02.771"/>
    <p1510:client id="{1D90616F-297A-5255-4E68-97948DA3C85E}" v="589" dt="2019-10-01T20:32:36.931"/>
    <p1510:client id="{249AC57B-323E-5037-85DB-D494F213A8E1}" v="276" dt="2019-10-02T08:50:04.850"/>
    <p1510:client id="{26E0B312-FE1E-A509-0782-7E4E6EB47BD6}" v="102" dt="2020-09-25T04:57:00.430"/>
    <p1510:client id="{2B00DD35-756D-5F1C-97AE-2D74C361F936}" v="211" dt="2020-09-25T07:10:58.204"/>
    <p1510:client id="{2F387499-0573-3095-13F7-DDF6CB86540A}" v="297" dt="2020-09-23T18:50:52.904"/>
    <p1510:client id="{2FC122FB-2AE0-C791-25A1-852877B588A8}" v="684" dt="2019-10-02T04:52:08.366"/>
    <p1510:client id="{319C820F-3D42-7995-F3F7-A0C897F03BA5}" v="21" dt="2020-09-24T08:22:44.918"/>
    <p1510:client id="{3346F970-B94B-E83C-19C6-4C92AD53E70E}" v="222" dt="2020-09-24T08:49:09.097"/>
    <p1510:client id="{35E3C159-840D-75AC-004D-CCCA47AE9501}" v="298" dt="2020-09-28T08:29:54.893"/>
    <p1510:client id="{362F9D4F-0851-59E8-3A62-10D7C35BFCB5}" v="22" dt="2020-09-30T04:31:44.787"/>
    <p1510:client id="{3773091E-C9EB-BBAE-F344-3CFA101B08DB}" v="797" dt="2019-10-01T18:28:21.945"/>
    <p1510:client id="{3B0609FC-04BD-88CC-0999-17B885CBB2E3}" v="484" dt="2019-10-01T07:00:14.145"/>
    <p1510:client id="{3CE7835E-D9C0-38DC-2378-32C1A3618098}" v="5" dt="2019-09-30T16:44:19.068"/>
    <p1510:client id="{3E9AE8C9-6EDC-444D-AE75-4FE5391C2ADA}" v="214" dt="2020-09-28T09:50:26.279"/>
    <p1510:client id="{3EC2BB0E-ED76-1E3E-8187-C756FF2461A6}" v="1" dt="2020-09-23T08:02:06.804"/>
    <p1510:client id="{405859EF-11E0-300F-3E70-DA254AAE9E31}" v="2" dt="2020-09-25T11:28:58.332"/>
    <p1510:client id="{410979CD-D1A2-4DA1-2493-4EAC1D657452}" v="63" dt="2020-09-24T13:13:36.069"/>
    <p1510:client id="{41AB0172-5047-BF88-7245-46567608B29F}" v="328" dt="2020-09-23T07:28:23.622"/>
    <p1510:client id="{42C4B9FA-31C4-B46C-3485-62B6888E523B}" v="215" dt="2020-09-23T15:57:45.995"/>
    <p1510:client id="{45A36804-F57D-E390-2183-938E4E13323E}" v="49" dt="2020-09-28T08:50:28.591"/>
    <p1510:client id="{48D8FEA7-008C-B7C2-CF2F-E02E37EB8C86}" v="64" dt="2020-10-01T06:00:04.335"/>
    <p1510:client id="{4B6317CC-ED25-9817-DA7B-AEF08AE37D26}" v="1548" dt="2019-09-30T20:13:01.867"/>
    <p1510:client id="{4BB55BB7-5A23-071F-2493-C4ADBA29A548}" v="246" dt="2019-10-01T04:53:19.603"/>
    <p1510:client id="{4D11C055-F5BE-FF2B-A6F1-7C6B6D5898C8}" v="1004" dt="2020-09-30T13:15:43.088"/>
    <p1510:client id="{4EBF9378-E711-77EB-A3A4-8443AF400D39}" v="1" dt="2020-09-23T09:09:32.128"/>
    <p1510:client id="{4F1506AF-EA1C-FA5A-321C-3DE9FB0AFE3F}" v="529" dt="2020-09-15T09:11:32.675"/>
    <p1510:client id="{4FC7639C-8DA1-FC30-1D2C-EF225012C663}" v="311" dt="2020-09-20T17:11:35.395"/>
    <p1510:client id="{4FD77A57-BAE9-F12C-DBCE-946A7D478F9A}" v="92" dt="2020-09-23T11:54:30.805"/>
    <p1510:client id="{503270C7-74EE-27AF-17C8-DE14C15FFC5C}" v="1" dt="2020-09-30T09:19:33.822"/>
    <p1510:client id="{513A0A0C-F266-8C7E-6232-D099A70E327C}" v="336" dt="2020-09-15T07:50:51.595"/>
    <p1510:client id="{516CB364-9026-A3AB-3EFB-7FCDBEDD355C}" v="142" dt="2019-10-02T06:19:32.112"/>
    <p1510:client id="{52518D17-6BBD-917F-A328-1C8F686CBADB}" v="41" dt="2019-10-02T08:42:52.837"/>
    <p1510:client id="{52F81C7F-E003-8C45-F6BE-66A30DE9AF4B}" v="9" dt="2020-09-29T19:21:15.181"/>
    <p1510:client id="{542E6743-90E2-F975-123E-7AE97D04198F}" v="38" dt="2020-09-30T08:33:32.622"/>
    <p1510:client id="{56B467FA-EECB-3012-62ED-7DD2E518E357}" v="56" dt="2020-09-28T09:53:39.881"/>
    <p1510:client id="{582B82CD-3C25-2C3A-D34E-1B43F7162453}" v="4" dt="2019-10-01T18:36:55.561"/>
    <p1510:client id="{583EB53B-65F7-F020-54A9-B5074A281B06}" v="64" dt="2019-10-01T11:40:27.927"/>
    <p1510:client id="{5867B4C5-D915-4EC3-6115-4E0190CA4784}" v="1167" dt="2020-09-17T19:11:07.027"/>
    <p1510:client id="{587B6458-9AD0-BCE5-E246-1F344C9B476D}" v="262" dt="2020-09-24T15:50:15.269"/>
    <p1510:client id="{58EE3268-C3A9-50E6-C4F6-75B458C61320}" v="35" dt="2020-09-17T09:03:05.209"/>
    <p1510:client id="{59A9A3BB-D999-890F-FE89-B3339F63C605}" v="32" dt="2020-09-15T09:00:47.415"/>
    <p1510:client id="{5B69A1EE-0DFD-6448-47D3-7DC49A50789F}" v="1322" dt="2020-09-23T12:24:33.396"/>
    <p1510:client id="{5D295495-0212-4E41-0920-B28F01216462}" v="39" dt="2019-10-02T07:52:56.640"/>
    <p1510:client id="{5D3999FF-FECE-9EF8-5ED7-B15863459FE0}" v="89" dt="2020-09-28T08:21:40.611"/>
    <p1510:client id="{6423C541-1FBD-2793-CEBC-40E34C89267C}" v="347" dt="2019-09-30T16:40:14.664"/>
    <p1510:client id="{66D8306D-AFD2-FE91-AFA6-0C73A3052E28}" v="136" dt="2019-10-01T05:39:12.877"/>
    <p1510:client id="{674FF702-2A55-20C2-5690-1252EEC2D6F3}" v="30" dt="2019-10-01T20:49:01.158"/>
    <p1510:client id="{6828C99E-E4F9-A519-0F0D-6E5A4D7DF007}" v="30" dt="2019-10-01T07:15:59.496"/>
    <p1510:client id="{69EB8A3E-07C8-CE29-1750-22F89A911AD9}" v="116" dt="2019-09-30T15:29:04.966"/>
    <p1510:client id="{6FC986E0-D06C-75AC-33DA-3A05E932BA86}" v="252" dt="2020-09-22T06:39:20.312"/>
    <p1510:client id="{74A4F2F2-5D99-7E4E-7823-479F9EB35BAC}" v="173" dt="2020-09-28T12:36:43.295"/>
    <p1510:client id="{76196FFA-67FA-4FBD-9AED-4681FBE0E73B}" v="844" dt="2019-09-30T19:56:46.878"/>
    <p1510:client id="{77D001AE-5601-0654-8B97-4AE5C67A0606}" v="1986" dt="2020-09-28T09:24:18.394"/>
    <p1510:client id="{7D40EFB3-0B1B-3CA7-0B98-FFEE432A1D71}" v="229" dt="2019-10-02T08:06:03.468"/>
    <p1510:client id="{7D6099D1-054E-550F-D073-CF55252E58CB}" v="12" dt="2020-09-24T19:15:44.741"/>
    <p1510:client id="{7FF07E67-FACE-C495-9D4E-D9C4B4E472E8}" v="257" dt="2020-09-17T08:58:16.767"/>
    <p1510:client id="{80411E9C-A005-AB08-DD60-243A92A9E9A5}" v="329" dt="2020-09-23T06:55:46.449"/>
    <p1510:client id="{83C60E79-83F8-E883-AB71-EA4E3F4B7A99}" v="27" dt="2019-10-01T20:38:27.810"/>
    <p1510:client id="{8477A705-F96A-A269-20F6-D0637E1B616F}" v="462" dt="2019-09-30T14:09:33.086"/>
    <p1510:client id="{86B8732A-DB54-3DB6-0CCB-B0F402805598}" v="470" dt="2020-09-16T11:06:15.618"/>
    <p1510:client id="{86FF5442-C56E-0DF4-BC4F-BEA744B4A0D0}" v="74" dt="2020-09-29T06:50:34.108"/>
    <p1510:client id="{89AE7340-5081-B981-C749-411E331D4908}" v="823" dt="2019-10-01T19:48:51.144"/>
    <p1510:client id="{8A4EC529-3A38-0729-3CE1-A3093A938BE3}" v="189" dt="2020-09-25T04:53:54.778"/>
    <p1510:client id="{8C19C173-4671-5AB7-0053-1A1D56086E68}" v="733" dt="2019-09-30T21:04:16.717"/>
    <p1510:client id="{8CE74C33-55EA-E2BF-9E28-B87D5C1CA6C4}" v="350" dt="2020-09-23T20:12:50.786"/>
    <p1510:client id="{8D38EF21-F446-4344-812A-FD471DC63F0E}" v="654" dt="2020-09-24T16:00:42.516"/>
    <p1510:client id="{8D8CCBAD-08F2-EF59-B698-4883D3D32895}" v="51" dt="2020-09-21T09:40:43.805"/>
    <p1510:client id="{931E19EB-CC8B-94C4-AB6E-3A9B055CCD17}" v="27" dt="2020-10-01T06:35:17.351"/>
    <p1510:client id="{94ACAC85-6B08-E593-799F-D14351CA0D48}" v="1" dt="2020-09-25T07:26:38.391"/>
    <p1510:client id="{95DE03CE-CAD3-DB6E-FD6A-AE0627221D94}" v="65" dt="2020-09-15T12:50:23.101"/>
    <p1510:client id="{96D3656B-56EC-50FD-DD10-EA4E8C509ED8}" v="11" dt="2020-09-30T03:35:09.719"/>
    <p1510:client id="{99E42B14-65E6-9B4B-6C64-6C03F29B714D}" v="196" dt="2020-09-28T08:52:01.969"/>
    <p1510:client id="{9C87F150-3834-9DF8-90AA-6C099E03F895}" v="34" dt="2020-09-30T07:58:58.078"/>
    <p1510:client id="{9DE9177F-6DB7-A6B1-D66F-D79BABC819FB}" v="39" dt="2020-09-15T11:33:28.114"/>
    <p1510:client id="{A3BEBDD8-F120-B548-3A21-7F81E862AE20}" v="189" dt="2019-10-01T08:11:36.265"/>
    <p1510:client id="{A7E461F9-C573-3E04-8A93-0B86C03440F8}" v="59" dt="2020-09-30T06:00:08.013"/>
    <p1510:client id="{A89CEDF8-766E-9BC1-8785-431BC2E08C00}" v="1052" dt="2019-10-02T05:20:40.647"/>
    <p1510:client id="{AA20976E-DA20-9C3C-445A-80F3730905A8}" v="263" dt="2020-09-24T08:44:02.784"/>
    <p1510:client id="{B224AD97-D874-E08D-A1C5-F09C48E83BA6}" v="49" dt="2020-09-25T11:55:26.331"/>
    <p1510:client id="{B96C3B79-29AD-5D5C-CC01-A5DC12919004}" v="39" dt="2019-10-02T06:59:14.426"/>
    <p1510:client id="{BB4480DD-6B34-62D7-1B41-1CF9B964DE7D}" v="2364" dt="2020-09-24T21:41:46.955"/>
    <p1510:client id="{BB7559D8-6511-414E-81E7-1FC9C66C266C}" v="80" dt="2019-10-01T16:02:14.388"/>
    <p1510:client id="{BE1F01F5-116F-CD19-75BB-F6EEDDA1E75C}" v="724" dt="2020-09-28T11:47:43.803"/>
    <p1510:client id="{C0C3E6D1-187A-9018-B80E-684117F3A963}" v="546" dt="2020-09-20T18:51:35.829"/>
    <p1510:client id="{C0E1AC8F-EDC0-BF04-B01D-83621A7ECCB9}" v="144" dt="2020-09-28T12:02:21.041"/>
    <p1510:client id="{C3549A22-29CC-D0F6-C671-58AF9DA5992A}" v="300" dt="2020-09-30T20:53:20.704"/>
    <p1510:client id="{C5E9CA23-88E2-1760-DDA5-456BC7A2E702}" v="918" dt="2020-09-22T19:58:05.600"/>
    <p1510:client id="{D9DAEDD0-7208-AA86-2545-E5C142FA5E4B}" v="143" dt="2020-09-29T11:27:23.612"/>
    <p1510:client id="{DA82B4BC-0F83-ED24-84FB-EF91A50EFFCA}" v="207" dt="2019-10-02T06:56:54.539"/>
    <p1510:client id="{DBF052B9-0F2D-B6CC-619A-DFE13B1DA2DB}" v="1557" dt="2020-09-25T08:59:09.434"/>
    <p1510:client id="{DC039868-5F19-C65F-B239-30B6902F43B2}" v="1248" dt="2019-09-30T21:05:48.866"/>
    <p1510:client id="{DEC87A75-1D9A-DEDC-E4B9-2C65FBBC4514}" v="388" dt="2020-09-28T09:44:44.878"/>
    <p1510:client id="{DED54AF2-00C2-3B12-3220-DD1BA41DB38A}" v="324" dt="2020-09-24T20:36:06.155"/>
    <p1510:client id="{E102E348-1719-0E7E-A6E0-4E57E9F786D3}" v="239" dt="2020-09-22T12:31:47.744"/>
    <p1510:client id="{E2C2F53D-EA23-C648-FE38-511F46024FF6}" v="34" dt="2019-10-01T07:11:13.953"/>
    <p1510:client id="{E5F9013D-42AE-67F6-BAB2-04658E7C0109}" v="198" dt="2020-09-23T13:07:28.599"/>
    <p1510:client id="{E650411A-4311-B36D-7792-451A1DC8672E}" v="158" dt="2020-09-15T07:58:48.780"/>
    <p1510:client id="{EB19D4DF-ED82-4416-161F-60BC921BE4A4}" v="100" dt="2020-09-15T09:54:43.228"/>
    <p1510:client id="{EDC18B96-1064-7809-1340-4F43D5055B24}" v="33" dt="2019-10-01T17:46:01.360"/>
    <p1510:client id="{F3CC70CD-5446-D3AA-A6F0-B3566B74A394}" v="23" dt="2019-09-30T17:02:12.359"/>
    <p1510:client id="{F85DD7DC-A99B-F606-5BA8-D98F3029AF9B}" v="203" dt="2019-10-01T21:02:21.451"/>
    <p1510:client id="{F88C880F-316A-4A06-A179-467661993F06}" v="632" dt="2019-10-02T06:17:12.598"/>
  </p1510:revLst>
</p1510:revInfo>
</file>

<file path=ppt/tableStyles.xml><?xml version="1.0" encoding="utf-8"?>
<a:tblStyleLst xmlns:a="http://schemas.openxmlformats.org/drawingml/2006/main" def="{3B4B98B0-60AC-42C2-AFA5-B58CD77FA1E5}">
  <a:tblStyle styleId="{354C8150-3BE9-4623-8613-B52F2F10F47B}" styleName="Table_0"/>
  <a:tblStyle styleId="{4C222215-8451-4680-ACA0-F6F45F1CE4CC}" styleName="Table_1"/>
  <a:tblStyle styleId="{29C83053-86B6-4B58-9E8F-5F3A808A9E98}" styleName="Table_2"/>
  <a:tblStyle styleId="{19EDD576-D4B3-41E2-AF88-5A075E870B79}" styleName="Table_3"/>
  <a:tblStyle styleId="{CCEB1A77-975C-4D38-8AD1-404CBE41926E}" styleName="Table_4"/>
  <a:tblStyle styleId="{A452B249-A651-4739-891B-7A685496856C}" styleName="Table_5"/>
  <a:tblStyle styleId="{9C04294B-A024-4E00-BAF7-056BEA36B47F}" styleName="Table_6"/>
  <a:tblStyle styleId="{65B8F2F5-D2E1-43C8-896D-79E50D0A8FB9}" styleName="Table_7"/>
  <a:tblStyle styleId="{D5F0EA5B-B87E-42AF-B362-0CE262A949C3}" styleName="Table_8"/>
  <a:tblStyle styleId="{DFD6D269-0187-4CF0-B9E0-B522C90A4E94}" styleName="Table_9"/>
  <a:tblStyle styleId="{D8D54DF7-6F1F-4F57-A3D8-26A0014E1E42}" styleName="Table_10"/>
  <a:tblStyle styleId="{8554257B-8B0E-40DD-BE9E-ECD9EBD0A90B}" styleName="Table_11"/>
  <a:tblStyle styleId="{A120BFDD-8CF0-4E30-AA04-48E9E2D5AFB1}" styleName="Table_12"/>
  <a:tblStyle styleId="{1FFCDD6C-2FF0-4F4E-99D9-E631666FEAF6}" styleName="Table_13"/>
  <a:tblStyle styleId="{7AB8D798-9F19-49D9-830E-0F3459D9CE2A}" styleName="Table_14"/>
  <a:tblStyle styleId="{3F874658-8F7D-4937-AFEB-01E379EA9ED0}" styleName="Table_15"/>
  <a:tblStyle styleId="{6120709E-A500-4FB7-9DED-7DFFB6BA18FD}" styleName="Table_16"/>
  <a:tblStyle styleId="{3C04EA68-659C-43D6-9D0A-EBE09A6F9441}" styleName="Table_17"/>
  <a:tblStyle styleId="{B90A158F-F101-4ECB-8718-7DC33CFDBF9B}" styleName="Table_18"/>
  <a:tblStyle styleId="{C7356F78-B06D-4DB9-B09D-CBC92BF826CF}" styleName="Table_19"/>
  <a:tblStyle styleId="{9EFA93A4-B0CF-4D58-8570-B21267C71B60}" styleName="Table_20"/>
  <a:tblStyle styleId="{81C8B63C-A398-4220-BCBD-8BE2BD775278}" styleName="Table_21"/>
  <a:tblStyle styleId="{B8D6B579-7412-4918-B2C5-5D30EDEDB95C}" styleName="Table_22"/>
  <a:tblStyle styleId="{D84794F6-B340-456D-A64E-78C0EF964DFB}" styleName="Table_23"/>
  <a:tblStyle styleId="{55C2F3E4-D6B6-41B7-8609-2DAC9418E047}" styleName="Table_24"/>
  <a:tblStyle styleId="{6AA1792C-0795-468D-B6B9-6BC0119A699D}" styleName="Table_25"/>
  <a:tblStyle styleId="{2310F7DE-A8DD-4AAF-83E7-55CABE04EBC2}" styleName="Table_26"/>
  <a:tblStyle styleId="{E67C2D11-6769-4AEE-BF44-5D42D649EB2B}" styleName="Table_27"/>
  <a:tblStyle styleId="{31941D5F-FF90-48FE-BF5E-58EAB5401CC1}" styleName="Table_28"/>
  <a:tblStyle styleId="{18BC648C-4FC3-4333-BDA7-EFF871DDBD80}" styleName="Table_29"/>
  <a:tblStyle styleId="{73C834F5-E80E-43DA-8A61-AB8F903CE1B9}" styleName="Table_30"/>
  <a:tblStyle styleId="{C1A69F50-D9D9-4C9F-AF1C-FDD069259A85}" styleName="Table_31"/>
  <a:tblStyle styleId="{338E4C7C-0BB5-4A82-A026-F9FE7218CD57}" styleName="Table_32"/>
  <a:tblStyle styleId="{EC29BD1C-762C-44EF-9D86-90F46F4558D1}" styleName="Table_33"/>
  <a:tblStyle styleId="{05E6CD4D-7E14-423F-AC34-1CC9ECB08EDE}" styleName="Table_34"/>
  <a:tblStyle styleId="{5671169B-EC63-4268-A8A4-8F305A171D2D}" styleName="Table_35"/>
  <a:tblStyle styleId="{82065B6D-5C26-42D9-89A1-1FDEFC05B40B}" styleName="Table_36"/>
  <a:tblStyle styleId="{1DCCAD71-52EE-46DA-B6B9-A308D1997736}" styleName="Table_37"/>
  <a:tblStyle styleId="{3C35B352-EF44-43AE-81EF-81B935820925}" styleName="Table_38"/>
  <a:tblStyle styleId="{D2CECCC1-EA75-43D1-922C-FE83CB0172E9}" styleName="Table_39"/>
  <a:tblStyle styleId="{FED2AAB9-EC26-4D95-BF05-5A781A0E48B4}" styleName="Table_40"/>
  <a:tblStyle styleId="{DF07480C-9CE8-4718-B46D-860353944049}" styleName="Table_41"/>
  <a:tblStyle styleId="{68A542E7-E9C9-4EF1-8E71-AE852C60AB10}" styleName="Table_42"/>
  <a:tblStyle styleId="{6246237D-3215-4085-8506-70E2A3B63287}" styleName="Table_43"/>
  <a:tblStyle styleId="{E60FF25F-9E6B-4751-A971-15E6972681BC}" styleName="Table_44"/>
  <a:tblStyle styleId="{F4A782FD-7C1B-4ED8-960D-6C24A13C22C8}" styleName="Table_45"/>
  <a:tblStyle styleId="{FC8EC231-2D1B-4BE5-BF4D-14D2067B0C5E}" styleName="Table_46"/>
  <a:tblStyle styleId="{CBCD8852-3A2E-45EB-95BC-138ED484A602}" styleName="Table_47"/>
  <a:tblStyle styleId="{56E2F9DB-DA6A-4CBB-8E7A-0F54816D6DED}" styleName="Table_48"/>
  <a:tblStyle styleId="{FF535D64-7EF3-4286-AE50-4B35053DBCE8}" styleName="Table_49"/>
  <a:tblStyle styleId="{A5219CCC-0356-4414-9635-2779207A2BD6}" styleName="Table_50"/>
  <a:tblStyle styleId="{2F4249A6-4F5A-4CB6-BBBE-D13C0B1B520A}" styleName="Table_51"/>
  <a:tblStyle styleId="{0A3D9E93-3C14-46DC-9A27-065D594721F9}" styleName="Table_52"/>
  <a:tblStyle styleId="{CBBB6E20-BA00-4A9E-90EB-F335113531A8}" styleName="Table_53"/>
  <a:tblStyle styleId="{FFB8E1A4-F14E-4012-A59B-E11EF9C61D1C}" styleName="Table_54"/>
  <a:tblStyle styleId="{0CA509D4-6F74-4C42-AA19-FB187BF6C900}" styleName="Table_55"/>
  <a:tblStyle styleId="{3337F02C-FB13-44F9-AB47-4A7100D9881A}" styleName="Table_56"/>
  <a:tblStyle styleId="{E9E28B45-F79C-4029-AF4B-76BCD6360AA8}" styleName="Table_57"/>
  <a:tblStyle styleId="{D7A65F22-5F0D-4FBE-A8A7-BF291B1A840B}" styleName="Table_58"/>
  <a:tblStyle styleId="{B7215DDF-EFB4-4212-9E5C-649D5B868BE0}" styleName="Table_59"/>
  <a:tblStyle styleId="{1964E2BF-93EE-4029-8CE9-87472262C746}" styleName="Table_60"/>
  <a:tblStyle styleId="{9C39F90D-736D-4988-B180-48C95E10BF57}" styleName="Table_61"/>
  <a:tblStyle styleId="{49344795-315C-43E9-A11E-A5BD5AC8B11C}" styleName="Table_62"/>
  <a:tblStyle styleId="{7B69FD92-7C73-4D23-AFE9-5538056A99F2}" styleName="Table_63"/>
  <a:tblStyle styleId="{316D4720-7E25-4729-AD5B-E00E098CAF36}" styleName="Table_64"/>
  <a:tblStyle styleId="{FB55CF2F-4945-4611-A61F-ABFFAAB24DB7}" styleName="Table_65"/>
  <a:tblStyle styleId="{105C9C07-4C9B-4BE5-8A9D-7396349782BB}" styleName="Table_66"/>
  <a:tblStyle styleId="{DFE7BB46-F602-4D5B-AFBC-2EA0F6C8B419}" styleName="Table_67"/>
  <a:tblStyle styleId="{EB97198E-0710-422B-AA65-4387A7B420C2}" styleName="Table_68"/>
  <a:tblStyle styleId="{92D3E61A-86AC-4A3E-A77C-C353D681B48C}" styleName="Table_69"/>
  <a:tblStyle styleId="{FAD3C3EF-6130-456C-9EB4-4C961D132B34}" styleName="Table_70"/>
  <a:tblStyle styleId="{8A06EEF8-71B9-49A6-91EA-2165E3A44940}" styleName="Table_71"/>
  <a:tblStyle styleId="{D86C359B-122A-4953-8FB1-19B06B81CF75}" styleName="Table_72"/>
  <a:tblStyle styleId="{124149AA-B8D8-4B00-A488-BE32A8707A76}" styleName="Table_73"/>
  <a:tblStyle styleId="{62E27016-9F1A-4233-81CF-5E33DD2BB36E}" styleName="Table_74"/>
  <a:tblStyle styleId="{56B31DC4-BA1F-4384-AD4D-21ADD9ABCC2C}" styleName="Table_75"/>
  <a:tblStyle styleId="{65B5BEC0-F9D3-4664-BF47-63FA231B1566}" styleName="Table_76"/>
  <a:tblStyle styleId="{C8F01F15-A556-4169-8D08-A6DC15E287AC}" styleName="Table_77"/>
  <a:tblStyle styleId="{A568EBDC-ACBD-4624-AC87-13260AEFBB24}" styleName="Table_78"/>
  <a:tblStyle styleId="{49F723ED-A101-4DCF-BBD1-19ED09B0B91F}" styleName="Table_79"/>
  <a:tblStyle styleId="{E29C7B45-AD33-44C4-B35A-42CF983998F7}" styleName="Table_80"/>
  <a:tblStyle styleId="{3CC72B1E-8C7F-413C-B0DF-B0F1D2EB1D4B}" styleName="Table_81"/>
  <a:tblStyle styleId="{75CD4CF5-6B5D-4747-A42D-7EBCCAA36D43}" styleName="Table_82"/>
  <a:tblStyle styleId="{CE70F29E-8F98-4595-B3B3-3CABA134C78C}" styleName="Table_83"/>
  <a:tblStyle styleId="{CA8B31CB-19EA-4457-8C56-C39536FE2065}" styleName="Table_84"/>
  <a:tblStyle styleId="{6B1A5C17-D68E-4AE2-8B0B-6DE5ADA52BC1}" styleName="Table_85"/>
  <a:tblStyle styleId="{5F6C0951-660B-4BC0-B130-4E28A0F2228A}" styleName="Table_86"/>
  <a:tblStyle styleId="{46CE3B14-0ED2-4D91-8939-38E9BBD3CCC3}" styleName="Table_87"/>
  <a:tblStyle styleId="{2553139D-12B7-4BEF-9CC5-6F294B097855}" styleName="Table_88"/>
  <a:tblStyle styleId="{F1F359F0-738E-4BC2-83C1-AC090DC29297}" styleName="Table_89"/>
  <a:tblStyle styleId="{446F3DFB-40F9-4090-B3AA-DE4486C1F73E}" styleName="Table_90"/>
  <a:tblStyle styleId="{7840AAA1-E046-4A0A-9BD5-6008F3F28E86}" styleName="Table_91"/>
  <a:tblStyle styleId="{07DB1CD2-5CE5-410E-81E7-C4B7BD4F1B6B}" styleName="Table_92"/>
  <a:tblStyle styleId="{58D59CE9-B427-48DD-A78F-1A75B2B260E0}" styleName="Table_93"/>
  <a:tblStyle styleId="{24BC49FD-7E32-4B30-B3A6-63EA7E2915DA}" styleName="Table_94"/>
  <a:tblStyle styleId="{40939FD2-EAED-406E-9BAD-B221B03DE7FB}" styleName="Table_95"/>
  <a:tblStyle styleId="{9D16A83E-B342-4288-A0C1-C909D0A5FC6E}" styleName="Table_96"/>
  <a:tblStyle styleId="{6317207A-CDD2-4749-854B-65D41C4EE491}" styleName="Table_97"/>
  <a:tblStyle styleId="{C3930038-86AA-4488-ACA9-44769608409F}" styleName="Table_98"/>
  <a:tblStyle styleId="{E765DCCD-2FCB-437F-8F17-39BCF4FA3835}" styleName="Table_99"/>
  <a:tblStyle styleId="{62D32882-9108-48CC-B00F-0F7A7356F73B}" styleName="Table_100"/>
  <a:tblStyle styleId="{AC4231D1-8F8F-4768-91DC-DE74E6A8ECD4}" styleName="Table_101"/>
  <a:tblStyle styleId="{0CC4791B-2041-463E-B978-50282BEC81BE}" styleName="Table_102"/>
  <a:tblStyle styleId="{EC2F1FE2-8FBD-46D9-9F36-9F8193E9F38F}" styleName="Table_103"/>
  <a:tblStyle styleId="{968584F3-A4ED-4C6C-AE13-644D3C28A7AD}" styleName="Table_104"/>
  <a:tblStyle styleId="{28B919DF-4CDC-419C-84EB-A702CBFF9EB7}" styleName="Table_105"/>
  <a:tblStyle styleId="{B2AE5CF4-265F-4336-B3DA-B588191C926E}" styleName="Table_106"/>
  <a:tblStyle styleId="{EF733B3E-B443-41FD-A567-562E2F1DBC9B}" styleName="Table_107"/>
  <a:tblStyle styleId="{979306B7-71D5-453B-871C-5436AF4E3293}" styleName="Table_108"/>
  <a:tblStyle styleId="{CECCBC8B-9179-4403-AA7A-A7C0F1D4FAB6}" styleName="Table_109"/>
  <a:tblStyle styleId="{9724F2AB-6464-4554-BE97-9990E81B2CF4}" styleName="Table_110"/>
  <a:tblStyle styleId="{5969FA33-A4D3-41B7-938D-74CC2C0690DC}" styleName="Table_111"/>
  <a:tblStyle styleId="{4E9BE55F-07B9-463D-A920-64BFB198B45D}" styleName="Table_112"/>
  <a:tblStyle styleId="{8700D7B5-6F48-429F-BC6D-9B6C45A4747C}" styleName="Table_113"/>
  <a:tblStyle styleId="{8FABA2CE-61C2-4040-9F43-3158A70C737A}" styleName="Table_114"/>
  <a:tblStyle styleId="{B10E12D4-A73B-4D4F-AECF-5617477844A4}" styleName="Table_115"/>
  <a:tblStyle styleId="{3A12F862-8B4C-42B4-922D-BCFE340C1F2B}" styleName="Table_116"/>
  <a:tblStyle styleId="{AEE7B704-379D-4D1A-891B-1F13348D1735}" styleName="Table_117"/>
  <a:tblStyle styleId="{780869B6-6643-4CFE-8C77-2CEECCAF6D88}" styleName="Table_118"/>
  <a:tblStyle styleId="{78030531-4E6F-414B-82A9-805628A9BABA}" styleName="Table_119"/>
  <a:tblStyle styleId="{0AE89A20-7D4E-4B37-82EF-0A44B5ABC3AA}" styleName="Table_120"/>
  <a:tblStyle styleId="{482820C0-CC30-4ED8-A279-77AB35222E4D}" styleName="Table_121"/>
  <a:tblStyle styleId="{B7F1AFA4-9581-4F1D-A5B7-4C590735A62C}" styleName="Table_122"/>
  <a:tblStyle styleId="{45A77E38-927B-4C74-A98A-9ECAFCE033A6}" styleName="Table_123"/>
  <a:tblStyle styleId="{22328320-B0DD-4AD7-922E-D022CD2C7681}" styleName="Table_124"/>
  <a:tblStyle styleId="{55F4493D-43A0-4970-9E55-D821F4FFA3D2}" styleName="Table_125"/>
  <a:tblStyle styleId="{079DAA29-EC90-4CA2-845A-4CF44073E305}" styleName="Table_126"/>
  <a:tblStyle styleId="{8799B23B-EC83-4686-B30A-512413B5E67A}" styleName="Svijetli stil 3 - Isticanj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rednji stil 1 - Isticanj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Srednji stil 4 - Isticanj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Stil teme 1 - Isticanj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Srednji stil 1 - Isticanj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vijetli stil 1 - Isticanj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7" d="100"/>
          <a:sy n="107" d="100"/>
        </p:scale>
        <p:origin x="-84" y="-57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2.fntdata"/><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xmlns="" id="{69E7D643-219F-43E1-B3B7-1055783B7CE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hr-HR"/>
          </a:p>
        </p:txBody>
      </p:sp>
      <p:sp>
        <p:nvSpPr>
          <p:cNvPr id="3" name="Rezervirano mjesto datuma 2">
            <a:extLst>
              <a:ext uri="{FF2B5EF4-FFF2-40B4-BE49-F238E27FC236}">
                <a16:creationId xmlns:a16="http://schemas.microsoft.com/office/drawing/2014/main" xmlns="" id="{76B755AD-E3E4-4289-AD7A-1EC5847CD7D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8813CAE-33DA-486D-B382-17B45004D9AD}" type="datetimeFigureOut">
              <a:rPr lang="hr-HR" smtClean="0"/>
              <a:pPr/>
              <a:t>6.9.2021.</a:t>
            </a:fld>
            <a:endParaRPr lang="hr-HR"/>
          </a:p>
        </p:txBody>
      </p:sp>
      <p:sp>
        <p:nvSpPr>
          <p:cNvPr id="4" name="Rezervirano mjesto podnožja 3">
            <a:extLst>
              <a:ext uri="{FF2B5EF4-FFF2-40B4-BE49-F238E27FC236}">
                <a16:creationId xmlns:a16="http://schemas.microsoft.com/office/drawing/2014/main" xmlns="" id="{492175F8-1E51-4029-8ED9-102EE78036DB}"/>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a:extLst>
              <a:ext uri="{FF2B5EF4-FFF2-40B4-BE49-F238E27FC236}">
                <a16:creationId xmlns:a16="http://schemas.microsoft.com/office/drawing/2014/main" xmlns="" id="{64012F9B-C962-45EA-8D58-D6998A800732}"/>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8A83CA57-F951-47E0-9C68-7B7464114E28}" type="slidenum">
              <a:rPr lang="hr-HR" smtClean="0"/>
              <a:pPr/>
              <a:t>‹#›</a:t>
            </a:fld>
            <a:endParaRPr lang="hr-HR"/>
          </a:p>
        </p:txBody>
      </p:sp>
    </p:spTree>
    <p:extLst>
      <p:ext uri="{BB962C8B-B14F-4D97-AF65-F5344CB8AC3E}">
        <p14:creationId xmlns:p14="http://schemas.microsoft.com/office/powerpoint/2010/main" xmlns="" val="193533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79375" y="739775"/>
            <a:ext cx="6578600"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73577" y="4686499"/>
            <a:ext cx="5388609" cy="4439841"/>
          </a:xfrm>
          <a:prstGeom prst="rect">
            <a:avLst/>
          </a:prstGeom>
          <a:noFill/>
          <a:ln>
            <a:noFill/>
          </a:ln>
        </p:spPr>
        <p:txBody>
          <a:bodyPr lIns="90931" tIns="90931" rIns="90931" bIns="90931"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27302944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89" name="Shape 8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0602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44" name="Shape 1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0544640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24" name="Shape 102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1583936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31" name="Shape 103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2332404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633588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1195492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Shape 109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91" name="Shape 109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9854124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Shape 110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9" name="Shape 1109"/>
          <p:cNvSpPr txBox="1">
            <a:spLocks noGrp="1"/>
          </p:cNvSpPr>
          <p:nvPr>
            <p:ph type="body" idx="1"/>
          </p:nvPr>
        </p:nvSpPr>
        <p:spPr>
          <a:xfrm>
            <a:off x="673577" y="4686499"/>
            <a:ext cx="5388609" cy="4439841"/>
          </a:xfrm>
          <a:prstGeom prst="rect">
            <a:avLst/>
          </a:prstGeom>
          <a:noFill/>
          <a:ln>
            <a:noFill/>
          </a:ln>
        </p:spPr>
        <p:txBody>
          <a:bodyPr lIns="90931" tIns="45453" rIns="90931" bIns="45453" anchor="t" anchorCtr="0">
            <a:noAutofit/>
          </a:bodyPr>
          <a:lstStyle/>
          <a:p>
            <a:endParaRPr/>
          </a:p>
        </p:txBody>
      </p:sp>
      <p:sp>
        <p:nvSpPr>
          <p:cNvPr id="1110" name="Shape 1110"/>
          <p:cNvSpPr txBox="1"/>
          <p:nvPr/>
        </p:nvSpPr>
        <p:spPr>
          <a:xfrm>
            <a:off x="3815373" y="9371283"/>
            <a:ext cx="2918830" cy="493316"/>
          </a:xfrm>
          <a:prstGeom prst="rect">
            <a:avLst/>
          </a:prstGeom>
          <a:noFill/>
          <a:ln>
            <a:noFill/>
          </a:ln>
        </p:spPr>
        <p:txBody>
          <a:bodyPr lIns="90931" tIns="45453" rIns="90931" bIns="45453" anchor="b" anchorCtr="0">
            <a:noAutofit/>
          </a:bodyPr>
          <a:lstStyle/>
          <a:p>
            <a:pPr algn="r">
              <a:buClr>
                <a:srgbClr val="000000"/>
              </a:buClr>
              <a:buSzPct val="25000"/>
            </a:pPr>
            <a:fld id="{00000000-1234-1234-1234-123412341234}" type="slidenum">
              <a:rPr lang="en" sz="1200"/>
              <a:pPr algn="r">
                <a:buClr>
                  <a:srgbClr val="000000"/>
                </a:buClr>
                <a:buSzPct val="25000"/>
              </a:pPr>
              <a:t>121</a:t>
            </a:fld>
            <a:endParaRPr lang="en" sz="1200"/>
          </a:p>
        </p:txBody>
      </p:sp>
    </p:spTree>
    <p:extLst>
      <p:ext uri="{BB962C8B-B14F-4D97-AF65-F5344CB8AC3E}">
        <p14:creationId xmlns:p14="http://schemas.microsoft.com/office/powerpoint/2010/main" xmlns="" val="17516899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Shape 110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9" name="Shape 1109"/>
          <p:cNvSpPr txBox="1">
            <a:spLocks noGrp="1"/>
          </p:cNvSpPr>
          <p:nvPr>
            <p:ph type="body" idx="1"/>
          </p:nvPr>
        </p:nvSpPr>
        <p:spPr>
          <a:xfrm>
            <a:off x="673577" y="4686499"/>
            <a:ext cx="5388609" cy="4439841"/>
          </a:xfrm>
          <a:prstGeom prst="rect">
            <a:avLst/>
          </a:prstGeom>
          <a:noFill/>
          <a:ln>
            <a:noFill/>
          </a:ln>
        </p:spPr>
        <p:txBody>
          <a:bodyPr lIns="90931" tIns="45453" rIns="90931" bIns="45453" anchor="t" anchorCtr="0">
            <a:noAutofit/>
          </a:bodyPr>
          <a:lstStyle/>
          <a:p>
            <a:endParaRPr/>
          </a:p>
        </p:txBody>
      </p:sp>
      <p:sp>
        <p:nvSpPr>
          <p:cNvPr id="1110" name="Shape 1110"/>
          <p:cNvSpPr txBox="1"/>
          <p:nvPr/>
        </p:nvSpPr>
        <p:spPr>
          <a:xfrm>
            <a:off x="3815373" y="9371283"/>
            <a:ext cx="2918830" cy="493316"/>
          </a:xfrm>
          <a:prstGeom prst="rect">
            <a:avLst/>
          </a:prstGeom>
          <a:noFill/>
          <a:ln>
            <a:noFill/>
          </a:ln>
        </p:spPr>
        <p:txBody>
          <a:bodyPr lIns="90931" tIns="45453" rIns="90931" bIns="45453" anchor="b" anchorCtr="0">
            <a:noAutofit/>
          </a:bodyPr>
          <a:lstStyle/>
          <a:p>
            <a:pPr algn="r">
              <a:buClr>
                <a:srgbClr val="000000"/>
              </a:buClr>
              <a:buSzPct val="25000"/>
            </a:pPr>
            <a:fld id="{00000000-1234-1234-1234-123412341234}" type="slidenum">
              <a:rPr lang="en" sz="1200"/>
              <a:pPr algn="r">
                <a:buClr>
                  <a:srgbClr val="000000"/>
                </a:buClr>
                <a:buSzPct val="25000"/>
              </a:pPr>
              <a:t>122</a:t>
            </a:fld>
            <a:endParaRPr lang="en" sz="1200"/>
          </a:p>
        </p:txBody>
      </p:sp>
    </p:spTree>
    <p:extLst>
      <p:ext uri="{BB962C8B-B14F-4D97-AF65-F5344CB8AC3E}">
        <p14:creationId xmlns:p14="http://schemas.microsoft.com/office/powerpoint/2010/main" xmlns="" val="32554182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Shape 110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9" name="Shape 1109"/>
          <p:cNvSpPr txBox="1">
            <a:spLocks noGrp="1"/>
          </p:cNvSpPr>
          <p:nvPr>
            <p:ph type="body" idx="1"/>
          </p:nvPr>
        </p:nvSpPr>
        <p:spPr>
          <a:xfrm>
            <a:off x="673577" y="4686499"/>
            <a:ext cx="5388609" cy="4439841"/>
          </a:xfrm>
          <a:prstGeom prst="rect">
            <a:avLst/>
          </a:prstGeom>
          <a:noFill/>
          <a:ln>
            <a:noFill/>
          </a:ln>
        </p:spPr>
        <p:txBody>
          <a:bodyPr lIns="90931" tIns="45453" rIns="90931" bIns="45453" anchor="t" anchorCtr="0">
            <a:noAutofit/>
          </a:bodyPr>
          <a:lstStyle/>
          <a:p>
            <a:endParaRPr/>
          </a:p>
        </p:txBody>
      </p:sp>
      <p:sp>
        <p:nvSpPr>
          <p:cNvPr id="1110" name="Shape 1110"/>
          <p:cNvSpPr txBox="1"/>
          <p:nvPr/>
        </p:nvSpPr>
        <p:spPr>
          <a:xfrm>
            <a:off x="3815373" y="9371283"/>
            <a:ext cx="2918830" cy="493316"/>
          </a:xfrm>
          <a:prstGeom prst="rect">
            <a:avLst/>
          </a:prstGeom>
          <a:noFill/>
          <a:ln>
            <a:noFill/>
          </a:ln>
        </p:spPr>
        <p:txBody>
          <a:bodyPr lIns="90931" tIns="45453" rIns="90931" bIns="45453" anchor="b" anchorCtr="0">
            <a:noAutofit/>
          </a:bodyPr>
          <a:lstStyle/>
          <a:p>
            <a:pPr algn="r">
              <a:buClr>
                <a:srgbClr val="000000"/>
              </a:buClr>
              <a:buSzPct val="25000"/>
            </a:pPr>
            <a:fld id="{00000000-1234-1234-1234-123412341234}" type="slidenum">
              <a:rPr lang="en" sz="1200"/>
              <a:pPr algn="r">
                <a:buClr>
                  <a:srgbClr val="000000"/>
                </a:buClr>
                <a:buSzPct val="25000"/>
              </a:pPr>
              <a:t>123</a:t>
            </a:fld>
            <a:endParaRPr lang="en" sz="1200"/>
          </a:p>
        </p:txBody>
      </p:sp>
    </p:spTree>
    <p:extLst>
      <p:ext uri="{BB962C8B-B14F-4D97-AF65-F5344CB8AC3E}">
        <p14:creationId xmlns:p14="http://schemas.microsoft.com/office/powerpoint/2010/main" xmlns="" val="26561416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38919378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Shape 109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91" name="Shape 109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99876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44" name="Shape 1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658007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Shape 109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91" name="Shape 109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471729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Shape 117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174" name="Shape 117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191771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02" name="Shape 120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9549650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181" name="Shape 118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229590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Shape 118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188" name="Shape 118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76883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Shape 115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152" name="Shape 115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828713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Shape 115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152" name="Shape 115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0433272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02" name="Shape 120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2514027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02" name="Shape 120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8008007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Shape 120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09" name="Shape 120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6602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53" name="Shape 153"/>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5027988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Shape 121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16" name="Shape 121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744176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Shape 1222"/>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23" name="Shape 1223"/>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897420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3396838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8976569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1182795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0521577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7" name="Shape 123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4208726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44" name="Shape 12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611138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Shape 124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50" name="Shape 125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9257146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Shape 125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56" name="Shape 125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11801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62" name="Shape 16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5981165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62" name="Shape 126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9767487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Shape 126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68" name="Shape 126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582042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Shape 127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74" name="Shape 127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47623169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30" name="Shape 12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16035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69" name="Shape 16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37175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76" name="Shape 17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9138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83" name="Shape 183"/>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2882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07" name="Shape 20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94094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14" name="Shape 21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27494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21" name="Shape 22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85044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6" name="Shape 96"/>
          <p:cNvSpPr txBox="1">
            <a:spLocks noGrp="1"/>
          </p:cNvSpPr>
          <p:nvPr>
            <p:ph type="body" idx="1"/>
          </p:nvPr>
        </p:nvSpPr>
        <p:spPr>
          <a:xfrm>
            <a:off x="673577" y="4686499"/>
            <a:ext cx="5388609" cy="4439841"/>
          </a:xfrm>
          <a:prstGeom prst="rect">
            <a:avLst/>
          </a:prstGeom>
          <a:noFill/>
          <a:ln>
            <a:noFill/>
          </a:ln>
        </p:spPr>
        <p:txBody>
          <a:bodyPr lIns="90931" tIns="45453" rIns="90931" bIns="45453" anchor="t" anchorCtr="0">
            <a:noAutofit/>
          </a:bodyPr>
          <a:lstStyle/>
          <a:p>
            <a:endParaRPr/>
          </a:p>
        </p:txBody>
      </p:sp>
      <p:sp>
        <p:nvSpPr>
          <p:cNvPr id="97" name="Shape 97"/>
          <p:cNvSpPr txBox="1"/>
          <p:nvPr/>
        </p:nvSpPr>
        <p:spPr>
          <a:xfrm>
            <a:off x="3815373" y="9371283"/>
            <a:ext cx="2918830" cy="493316"/>
          </a:xfrm>
          <a:prstGeom prst="rect">
            <a:avLst/>
          </a:prstGeom>
          <a:noFill/>
          <a:ln>
            <a:noFill/>
          </a:ln>
        </p:spPr>
        <p:txBody>
          <a:bodyPr lIns="90931" tIns="45453" rIns="90931" bIns="45453" anchor="b" anchorCtr="0">
            <a:noAutofit/>
          </a:bodyPr>
          <a:lstStyle/>
          <a:p>
            <a:pPr algn="r">
              <a:buClr>
                <a:srgbClr val="000000"/>
              </a:buClr>
              <a:buSzPct val="25000"/>
            </a:pPr>
            <a:fld id="{00000000-1234-1234-1234-123412341234}" type="slidenum">
              <a:rPr lang="en" sz="1200"/>
              <a:pPr algn="r">
                <a:buClr>
                  <a:srgbClr val="000000"/>
                </a:buClr>
                <a:buSzPct val="25000"/>
              </a:pPr>
              <a:t>2</a:t>
            </a:fld>
            <a:endParaRPr lang="en" sz="1200"/>
          </a:p>
        </p:txBody>
      </p:sp>
    </p:spTree>
    <p:extLst>
      <p:ext uri="{BB962C8B-B14F-4D97-AF65-F5344CB8AC3E}">
        <p14:creationId xmlns:p14="http://schemas.microsoft.com/office/powerpoint/2010/main" xmlns="" val="748861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28" name="Shape 22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239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42" name="Shape 24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40416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49" name="Shape 24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84240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56" name="Shape 25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198358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70" name="Shape 27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8970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70" name="Shape 27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030579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79" name="Shape 27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900212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86" name="Shape 28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672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293" name="Shape 293"/>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65331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09" name="Shape 30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83080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7" name="Shape 10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821032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18" name="Shape 31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909529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25" name="Shape 32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07171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32" name="Shape 33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867541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39" name="Shape 33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14858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39" name="Shape 33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10900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56" name="Shape 35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190031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64" name="Shape 36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795797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393" name="Shape 393"/>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45247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00" name="Shape 40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532675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07" name="Shape 40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27635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14" name="Shape 11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23614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14" name="Shape 41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189793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24" name="Shape 42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258988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38" name="Shape 43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717872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38" name="Shape 43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81580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5" name="Shape 445"/>
          <p:cNvSpPr txBox="1">
            <a:spLocks noGrp="1"/>
          </p:cNvSpPr>
          <p:nvPr>
            <p:ph type="body" idx="1"/>
          </p:nvPr>
        </p:nvSpPr>
        <p:spPr>
          <a:xfrm>
            <a:off x="673577" y="4686499"/>
            <a:ext cx="5388609" cy="4439841"/>
          </a:xfrm>
          <a:prstGeom prst="rect">
            <a:avLst/>
          </a:prstGeom>
          <a:noFill/>
          <a:ln>
            <a:noFill/>
          </a:ln>
        </p:spPr>
        <p:txBody>
          <a:bodyPr lIns="90931" tIns="45453" rIns="90931" bIns="45453" anchor="t" anchorCtr="0">
            <a:noAutofit/>
          </a:bodyPr>
          <a:lstStyle/>
          <a:p>
            <a:endParaRPr/>
          </a:p>
        </p:txBody>
      </p:sp>
      <p:sp>
        <p:nvSpPr>
          <p:cNvPr id="446" name="Shape 446"/>
          <p:cNvSpPr txBox="1"/>
          <p:nvPr/>
        </p:nvSpPr>
        <p:spPr>
          <a:xfrm>
            <a:off x="3815373" y="9371283"/>
            <a:ext cx="2918830" cy="493316"/>
          </a:xfrm>
          <a:prstGeom prst="rect">
            <a:avLst/>
          </a:prstGeom>
          <a:noFill/>
          <a:ln>
            <a:noFill/>
          </a:ln>
        </p:spPr>
        <p:txBody>
          <a:bodyPr lIns="90931" tIns="45453" rIns="90931" bIns="45453" anchor="b" anchorCtr="0">
            <a:noAutofit/>
          </a:bodyPr>
          <a:lstStyle/>
          <a:p>
            <a:pPr algn="r">
              <a:buClr>
                <a:srgbClr val="000000"/>
              </a:buClr>
              <a:buSzPct val="25000"/>
            </a:pPr>
            <a:fld id="{00000000-1234-1234-1234-123412341234}" type="slidenum">
              <a:rPr lang="en" sz="1200"/>
              <a:pPr algn="r">
                <a:buClr>
                  <a:srgbClr val="000000"/>
                </a:buClr>
                <a:buSzPct val="25000"/>
              </a:pPr>
              <a:t>45</a:t>
            </a:fld>
            <a:endParaRPr lang="en" sz="1200"/>
          </a:p>
        </p:txBody>
      </p:sp>
    </p:spTree>
    <p:extLst>
      <p:ext uri="{BB962C8B-B14F-4D97-AF65-F5344CB8AC3E}">
        <p14:creationId xmlns:p14="http://schemas.microsoft.com/office/powerpoint/2010/main" xmlns="" val="3778754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67" name="Shape 46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874766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474" name="Shape 47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63346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560" name="Shape 56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537002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567" name="Shape 56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850897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574" name="Shape 57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5221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22" name="Shape 12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972117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574" name="Shape 57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097477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588" name="Shape 58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47051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595" name="Shape 59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670648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595" name="Shape 59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993286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08" name="Shape 60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669096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15" name="Shape 61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67703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22" name="Shape 62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219902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29" name="Shape 62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750744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57" name="Shape 65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810664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64" name="Shape 66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3878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30" name="Shape 13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23776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80" name="Shape 68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047965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96" name="Shape 69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339108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696" name="Shape 69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341966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40" name="Shape 74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43745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47" name="Shape 74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543355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54" name="Shape 75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005600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68" name="Shape 768"/>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814909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82" name="Shape 78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1853681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82" name="Shape 78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833425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89" name="Shape 78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684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37" name="Shape 13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1757461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796" name="Shape 79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808413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824" name="Shape 82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2313165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831" name="Shape 83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740111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05" name="Shape 90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159906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12" name="Shape 912"/>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125947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19" name="Shape 91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686809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19" name="Shape 91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485866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35" name="Shape 93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482764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44" name="Shape 9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0152780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66" name="Shape 96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12607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44" name="Shape 1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4602801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66" name="Shape 96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545644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73" name="Shape 973"/>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293552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80" name="Shape 98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843184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87" name="Shape 98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372354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Shape 994"/>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995" name="Shape 995"/>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5144386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Shape 100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01" name="Shape 100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748693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Shape 1000"/>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01" name="Shape 1001"/>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51248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46" name="Shape 104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603367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46" name="Shape 104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9696474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46" name="Shape 104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2626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44" name="Shape 144"/>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3620512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46" name="Shape 1046"/>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026686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Shape 1052"/>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53" name="Shape 1053"/>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341751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39" name="Shape 103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3043783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39" name="Shape 103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3043783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39" name="Shape 1039"/>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0905258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60" name="Shape 106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653826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60" name="Shape 106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9584734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10" name="Shape 1010"/>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4469478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17" name="Shape 101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0467605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txBox="1">
            <a:spLocks noGrp="1"/>
          </p:cNvSpPr>
          <p:nvPr>
            <p:ph type="body" idx="1"/>
          </p:nvPr>
        </p:nvSpPr>
        <p:spPr>
          <a:xfrm>
            <a:off x="673577" y="4686499"/>
            <a:ext cx="5388609" cy="4439841"/>
          </a:xfrm>
          <a:prstGeom prst="rect">
            <a:avLst/>
          </a:prstGeom>
        </p:spPr>
        <p:txBody>
          <a:bodyPr lIns="90931" tIns="90931" rIns="90931" bIns="90931" anchor="ctr" anchorCtr="0">
            <a:noAutofit/>
          </a:bodyPr>
          <a:lstStyle/>
          <a:p>
            <a:endParaRPr/>
          </a:p>
        </p:txBody>
      </p:sp>
      <p:sp>
        <p:nvSpPr>
          <p:cNvPr id="1017" name="Shape 1017"/>
          <p:cNvSpPr>
            <a:spLocks noGrp="1" noRot="1" noChangeAspect="1"/>
          </p:cNvSpPr>
          <p:nvPr>
            <p:ph type="sldImg" idx="2"/>
          </p:nvPr>
        </p:nvSpPr>
        <p:spPr>
          <a:xfrm>
            <a:off x="79375" y="739775"/>
            <a:ext cx="657701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798291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xmlns="" id="{D9815279-7D0A-4122-836F-5B3CAE50FEE9}"/>
              </a:ext>
            </a:extLst>
          </p:cNvPr>
          <p:cNvPicPr>
            <a:picLocks noChangeAspect="1"/>
          </p:cNvPicPr>
          <p:nvPr userDrawn="1"/>
        </p:nvPicPr>
        <p:blipFill rotWithShape="1">
          <a:blip r:embed="rId2"/>
          <a:srcRect l="4646" b="2461"/>
          <a:stretch/>
        </p:blipFill>
        <p:spPr>
          <a:xfrm>
            <a:off x="0" y="0"/>
            <a:ext cx="9144000" cy="5143500"/>
          </a:xfrm>
          <a:prstGeom prst="rect">
            <a:avLst/>
          </a:prstGeom>
        </p:spPr>
      </p:pic>
      <p:sp>
        <p:nvSpPr>
          <p:cNvPr id="2" name="Naslov 1">
            <a:extLst>
              <a:ext uri="{FF2B5EF4-FFF2-40B4-BE49-F238E27FC236}">
                <a16:creationId xmlns:a16="http://schemas.microsoft.com/office/drawing/2014/main" xmlns="" id="{EABCD6DC-F54F-4A69-8098-805FFA7BBFBB}"/>
              </a:ext>
            </a:extLst>
          </p:cNvPr>
          <p:cNvSpPr>
            <a:spLocks noGrp="1"/>
          </p:cNvSpPr>
          <p:nvPr>
            <p:ph type="ctrTitle"/>
          </p:nvPr>
        </p:nvSpPr>
        <p:spPr>
          <a:xfrm>
            <a:off x="1143000" y="841772"/>
            <a:ext cx="6858000" cy="1790700"/>
          </a:xfrm>
        </p:spPr>
        <p:txBody>
          <a:bodyPr anchor="b"/>
          <a:lstStyle>
            <a:lvl1pPr algn="ctr">
              <a:defRPr sz="4500" b="1">
                <a:solidFill>
                  <a:schemeClr val="accent2">
                    <a:lumMod val="75000"/>
                  </a:schemeClr>
                </a:solidFill>
                <a:effectLst>
                  <a:outerShdw blurRad="38100" dist="38100" dir="2700000" algn="tl">
                    <a:srgbClr val="000000">
                      <a:alpha val="43137"/>
                    </a:srgbClr>
                  </a:outerShdw>
                </a:effectLst>
              </a:defRPr>
            </a:lvl1pPr>
          </a:lstStyle>
          <a:p>
            <a:r>
              <a:rPr lang="hr-HR"/>
              <a:t>Kliknite da biste uredili stil naslova matrice</a:t>
            </a:r>
          </a:p>
        </p:txBody>
      </p:sp>
      <p:sp>
        <p:nvSpPr>
          <p:cNvPr id="3" name="Podnaslov 2">
            <a:extLst>
              <a:ext uri="{FF2B5EF4-FFF2-40B4-BE49-F238E27FC236}">
                <a16:creationId xmlns:a16="http://schemas.microsoft.com/office/drawing/2014/main" xmlns="" id="{AEB073FA-9AD8-4D8D-85E8-64F5B2B0D611}"/>
              </a:ext>
            </a:extLst>
          </p:cNvPr>
          <p:cNvSpPr>
            <a:spLocks noGrp="1"/>
          </p:cNvSpPr>
          <p:nvPr>
            <p:ph type="subTitle" idx="1"/>
          </p:nvPr>
        </p:nvSpPr>
        <p:spPr>
          <a:xfrm>
            <a:off x="1143000" y="2701528"/>
            <a:ext cx="6858000" cy="1241822"/>
          </a:xfrm>
        </p:spPr>
        <p:txBody>
          <a:bodyPr/>
          <a:lstStyle>
            <a:lvl1pPr marL="0" indent="0" algn="ctr">
              <a:buNone/>
              <a:defRPr sz="1800">
                <a:solidFill>
                  <a:schemeClr val="accent2">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B05CFF62-74A3-4152-AF87-3D295836065E}"/>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xmlns="" id="{6959EC1F-95C3-4EDB-A7A2-468DBB4F296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171F53B9-0B59-4084-9A60-8A1107A88404}"/>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xmlns="" val="14507063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2B932A9-2AAA-4CB9-BA18-F40634BA60A4}"/>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75973AA0-3BF5-4F79-A50A-BD11C2971A57}"/>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61944644-5440-4891-8496-E8C12D020A42}"/>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xmlns="" id="{F11AB670-EBFB-4EEF-BB64-F616153233A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F62E9B30-CE76-4157-815A-EBA749A5C7C9}"/>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7" name="Slika 6">
            <a:extLst>
              <a:ext uri="{FF2B5EF4-FFF2-40B4-BE49-F238E27FC236}">
                <a16:creationId xmlns:a16="http://schemas.microsoft.com/office/drawing/2014/main" xmlns="" id="{45660180-B1AA-480B-A41A-2CAE3FBA47B0}"/>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220265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D02BD0FA-D5EC-4827-A96F-DBF437ADC7A2}"/>
              </a:ext>
            </a:extLst>
          </p:cNvPr>
          <p:cNvSpPr>
            <a:spLocks noGrp="1"/>
          </p:cNvSpPr>
          <p:nvPr>
            <p:ph type="title" orient="vert"/>
          </p:nvPr>
        </p:nvSpPr>
        <p:spPr>
          <a:xfrm>
            <a:off x="6543675" y="273844"/>
            <a:ext cx="1971675" cy="4358879"/>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95800106-98B5-49BF-A4C7-111A0FE7986A}"/>
              </a:ext>
            </a:extLst>
          </p:cNvPr>
          <p:cNvSpPr>
            <a:spLocks noGrp="1"/>
          </p:cNvSpPr>
          <p:nvPr>
            <p:ph type="body" orient="vert" idx="1"/>
          </p:nvPr>
        </p:nvSpPr>
        <p:spPr>
          <a:xfrm>
            <a:off x="628650" y="273844"/>
            <a:ext cx="5800725" cy="4358879"/>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96212118-00C4-495E-93F6-BC977C8ECDA2}"/>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xmlns="" id="{FA0ED5F0-02BA-466F-9045-136B156A266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04BDBB1C-BB2B-4E0B-AF86-EFD0A44687E8}"/>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7" name="Slika 6">
            <a:extLst>
              <a:ext uri="{FF2B5EF4-FFF2-40B4-BE49-F238E27FC236}">
                <a16:creationId xmlns:a16="http://schemas.microsoft.com/office/drawing/2014/main" xmlns="" id="{A9771DEF-C52F-45AB-83D0-FEE7222EFEDD}"/>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32291508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282304"/>
            <a:ext cx="7886700" cy="2139553"/>
          </a:xfrm>
        </p:spPr>
        <p:txBody>
          <a:bodyPr anchor="b"/>
          <a:lstStyle>
            <a:lvl1pPr>
              <a:defRPr sz="4500"/>
            </a:lvl1pPr>
          </a:lstStyle>
          <a:p>
            <a:r>
              <a:rPr lang="hr-HR"/>
              <a:t>Kliknite da biste uredili stil naslova matrice</a:t>
            </a:r>
            <a:endParaRPr lang="en-US"/>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a:t>Uredite stilove teksta matrice</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endParaRPr lang="hr-H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sp>
        <p:nvSpPr>
          <p:cNvPr id="30" name="Picture Placeholder 29">
            <a:extLst>
              <a:ext uri="{FF2B5EF4-FFF2-40B4-BE49-F238E27FC236}">
                <a16:creationId xmlns:a16="http://schemas.microsoft.com/office/drawing/2014/main" xmlns="" id="{5E753932-AFD4-4105-9EE3-5F7970C933DA}"/>
              </a:ext>
            </a:extLst>
          </p:cNvPr>
          <p:cNvSpPr>
            <a:spLocks noGrp="1"/>
          </p:cNvSpPr>
          <p:nvPr>
            <p:ph type="pic" sz="quarter" idx="13"/>
          </p:nvPr>
        </p:nvSpPr>
        <p:spPr>
          <a:xfrm>
            <a:off x="5123539" y="0"/>
            <a:ext cx="4020463" cy="2731677"/>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r>
              <a:rPr lang="hr-HR"/>
              <a:t>Kliknite ikonu da biste dodali  sliku</a:t>
            </a:r>
            <a:endParaRPr lang="en-US"/>
          </a:p>
        </p:txBody>
      </p:sp>
      <p:pic>
        <p:nvPicPr>
          <p:cNvPr id="13" name="Slika 12">
            <a:extLst>
              <a:ext uri="{FF2B5EF4-FFF2-40B4-BE49-F238E27FC236}">
                <a16:creationId xmlns:a16="http://schemas.microsoft.com/office/drawing/2014/main" xmlns="" id="{BB899BCC-B511-4614-B89F-8FD5198934DC}"/>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40615676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2BE77-6C43-40AD-ABCF-E64E36A513F3}"/>
              </a:ext>
            </a:extLst>
          </p:cNvPr>
          <p:cNvSpPr>
            <a:spLocks noGrp="1"/>
          </p:cNvSpPr>
          <p:nvPr>
            <p:ph type="title"/>
          </p:nvPr>
        </p:nvSpPr>
        <p:spPr>
          <a:xfrm>
            <a:off x="2193953" y="102394"/>
            <a:ext cx="6321397" cy="849176"/>
          </a:xfrm>
        </p:spPr>
        <p:txBody>
          <a:bodyPr>
            <a:normAutofit/>
          </a:bodyPr>
          <a:lstStyle>
            <a:lvl1pPr>
              <a:defRPr sz="3300"/>
            </a:lvl1pPr>
          </a:lstStyle>
          <a:p>
            <a:r>
              <a:rPr lang="hr-HR"/>
              <a:t>Kliknite da biste uredili stil naslova matrice</a:t>
            </a:r>
            <a:endParaRPr lang="en-US"/>
          </a:p>
        </p:txBody>
      </p:sp>
      <p:sp>
        <p:nvSpPr>
          <p:cNvPr id="3" name="Content Placeholder 2">
            <a:extLst>
              <a:ext uri="{FF2B5EF4-FFF2-40B4-BE49-F238E27FC236}">
                <a16:creationId xmlns:a16="http://schemas.microsoft.com/office/drawing/2014/main" xmlns="" id="{BE762276-1662-4EB6-B7CB-4BCCA4334D09}"/>
              </a:ext>
            </a:extLst>
          </p:cNvPr>
          <p:cNvSpPr>
            <a:spLocks noGrp="1"/>
          </p:cNvSpPr>
          <p:nvPr>
            <p:ph idx="1"/>
          </p:nvPr>
        </p:nvSpPr>
        <p:spPr>
          <a:xfrm>
            <a:off x="628650" y="1545637"/>
            <a:ext cx="7886700" cy="3087086"/>
          </a:xfrm>
        </p:spPr>
        <p:txBody>
          <a:bodyPr>
            <a:normAutofit/>
          </a:bodyPr>
          <a:lstStyle>
            <a:lvl1pPr marL="427435" indent="-427435">
              <a:spcAft>
                <a:spcPts val="900"/>
              </a:spcAft>
              <a:buFontTx/>
              <a:buBlip>
                <a:blip r:embed="rId2"/>
              </a:buBlip>
              <a:tabLst>
                <a:tab pos="685800" algn="l"/>
              </a:tabLst>
              <a:defRPr sz="2700"/>
            </a:lvl1pPr>
            <a:lvl2pPr marL="514350" indent="-171450">
              <a:spcAft>
                <a:spcPts val="900"/>
              </a:spcAft>
              <a:buFontTx/>
              <a:buBlip>
                <a:blip r:embed="rId2"/>
              </a:buBlip>
              <a:tabLst>
                <a:tab pos="685800" algn="l"/>
              </a:tabLst>
              <a:defRPr sz="2400"/>
            </a:lvl2pPr>
            <a:lvl3pPr marL="857250" indent="-171450">
              <a:spcAft>
                <a:spcPts val="900"/>
              </a:spcAft>
              <a:buFontTx/>
              <a:buBlip>
                <a:blip r:embed="rId2"/>
              </a:buBlip>
              <a:tabLst>
                <a:tab pos="685800" algn="l"/>
              </a:tabLst>
              <a:defRPr sz="2100"/>
            </a:lvl3pPr>
            <a:lvl4pPr marL="1200150" indent="-171450">
              <a:spcAft>
                <a:spcPts val="900"/>
              </a:spcAft>
              <a:buFontTx/>
              <a:buBlip>
                <a:blip r:embed="rId2"/>
              </a:buBlip>
              <a:tabLst>
                <a:tab pos="685800" algn="l"/>
              </a:tabLst>
              <a:defRPr sz="1800"/>
            </a:lvl4pPr>
            <a:lvl5pPr marL="1543050" indent="-171450">
              <a:spcAft>
                <a:spcPts val="900"/>
              </a:spcAft>
              <a:buFontTx/>
              <a:buBlip>
                <a:blip r:embed="rId2"/>
              </a:buBlip>
              <a:tabLst>
                <a:tab pos="685800" algn="l"/>
              </a:tabLst>
              <a:defRPr sz="18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a:extLst>
              <a:ext uri="{FF2B5EF4-FFF2-40B4-BE49-F238E27FC236}">
                <a16:creationId xmlns:a16="http://schemas.microsoft.com/office/drawing/2014/main" xmlns="" id="{99216D0A-CC06-4975-A732-F53359E90DB7}"/>
              </a:ext>
            </a:extLst>
          </p:cNvPr>
          <p:cNvSpPr>
            <a:spLocks noGrp="1"/>
          </p:cNvSpPr>
          <p:nvPr>
            <p:ph type="dt" sz="half" idx="10"/>
          </p:nvPr>
        </p:nvSpPr>
        <p:spPr/>
        <p:txBody>
          <a:bodyPr/>
          <a:lstStyle/>
          <a:p>
            <a:endParaRPr lang="hr-HR"/>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13" name="Slika 12">
            <a:extLst>
              <a:ext uri="{FF2B5EF4-FFF2-40B4-BE49-F238E27FC236}">
                <a16:creationId xmlns:a16="http://schemas.microsoft.com/office/drawing/2014/main" xmlns="" id="{74DB5318-2768-4846-B19D-BDD54E88F96E}"/>
              </a:ext>
            </a:extLst>
          </p:cNvPr>
          <p:cNvPicPr>
            <a:picLocks noChangeAspect="1"/>
          </p:cNvPicPr>
          <p:nvPr userDrawn="1"/>
        </p:nvPicPr>
        <p:blipFill>
          <a:blip r:embed="rId3"/>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3173458254"/>
      </p:ext>
    </p:extLst>
  </p:cSld>
  <p:clrMapOvr>
    <a:masterClrMapping/>
  </p:clrMapOvr>
  <p:hf sldNum="0" hdr="0" ftr="0" dt="0"/>
  <p:extLst>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Naslov i tablica">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75216" y="180975"/>
            <a:ext cx="8229600" cy="85725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4" name="Shape 34"/>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35" name="Shape 35"/>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 sz="900" b="0" i="0" u="none" strike="noStrike" cap="none" baseline="0">
                <a:solidFill>
                  <a:srgbClr val="898989"/>
                </a:solidFill>
                <a:latin typeface="Arial"/>
                <a:ea typeface="Arial"/>
                <a:cs typeface="Arial"/>
                <a:sym typeface="Arial"/>
              </a:rPr>
              <a:pPr marL="0" marR="0" lvl="0" indent="0" algn="r" rtl="0">
                <a:lnSpc>
                  <a:spcPct val="100000"/>
                </a:lnSpc>
                <a:spcBef>
                  <a:spcPts val="0"/>
                </a:spcBef>
                <a:spcAft>
                  <a:spcPts val="0"/>
                </a:spcAft>
                <a:buClr>
                  <a:srgbClr val="898989"/>
                </a:buClr>
                <a:buSzPct val="25000"/>
                <a:buFont typeface="Arial"/>
                <a:buNone/>
              </a:pPr>
              <a:t>‹#›</a:t>
            </a:fld>
            <a:endParaRPr lang="en" sz="900" b="0" i="0" u="none" strike="noStrike" cap="none" baseline="0">
              <a:solidFill>
                <a:srgbClr val="898989"/>
              </a:solidFill>
              <a:latin typeface="Arial"/>
              <a:ea typeface="Arial"/>
              <a:cs typeface="Arial"/>
              <a:sym typeface="Arial"/>
            </a:endParaRPr>
          </a:p>
        </p:txBody>
      </p:sp>
      <p:pic>
        <p:nvPicPr>
          <p:cNvPr id="6" name="Slika 5">
            <a:extLst>
              <a:ext uri="{FF2B5EF4-FFF2-40B4-BE49-F238E27FC236}">
                <a16:creationId xmlns:a16="http://schemas.microsoft.com/office/drawing/2014/main" xmlns="" id="{B73B8DBE-65C5-4BC2-894B-E8130E87C200}"/>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162365824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xmlns="" id="{350B28E1-9CDC-4ADA-B532-65D2C768FA8F}"/>
              </a:ext>
            </a:extLst>
          </p:cNvPr>
          <p:cNvPicPr>
            <a:picLocks noChangeAspect="1"/>
          </p:cNvPicPr>
          <p:nvPr userDrawn="1"/>
        </p:nvPicPr>
        <p:blipFill rotWithShape="1">
          <a:blip r:embed="rId2"/>
          <a:srcRect l="20625"/>
          <a:stretch/>
        </p:blipFill>
        <p:spPr>
          <a:xfrm>
            <a:off x="0" y="0"/>
            <a:ext cx="7258050" cy="5143500"/>
          </a:xfrm>
          <a:prstGeom prst="rect">
            <a:avLst/>
          </a:prstGeom>
        </p:spPr>
      </p:pic>
      <p:sp>
        <p:nvSpPr>
          <p:cNvPr id="9" name="Pravokutnik 8">
            <a:extLst>
              <a:ext uri="{FF2B5EF4-FFF2-40B4-BE49-F238E27FC236}">
                <a16:creationId xmlns:a16="http://schemas.microsoft.com/office/drawing/2014/main" xmlns="" id="{0DB841F3-4F70-4699-B12E-55A08B94B0B7}"/>
              </a:ext>
            </a:extLst>
          </p:cNvPr>
          <p:cNvSpPr/>
          <p:nvPr userDrawn="1"/>
        </p:nvSpPr>
        <p:spPr>
          <a:xfrm>
            <a:off x="785446" y="0"/>
            <a:ext cx="8358554"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xmlns="" id="{5D5BF974-A406-47BA-B786-096354C2F037}"/>
              </a:ext>
            </a:extLst>
          </p:cNvPr>
          <p:cNvSpPr>
            <a:spLocks noGrp="1"/>
          </p:cNvSpPr>
          <p:nvPr>
            <p:ph type="title"/>
          </p:nvPr>
        </p:nvSpPr>
        <p:spPr>
          <a:xfrm>
            <a:off x="785446" y="273843"/>
            <a:ext cx="7886700" cy="994172"/>
          </a:xfrm>
        </p:spPr>
        <p:txBody>
          <a:bodyPr/>
          <a:lstStyle>
            <a:lvl1pPr algn="l">
              <a:defRPr/>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4D5A6BBF-9F45-4488-8ECD-DE03DFE4AD6D}"/>
              </a:ext>
            </a:extLst>
          </p:cNvPr>
          <p:cNvSpPr>
            <a:spLocks noGrp="1"/>
          </p:cNvSpPr>
          <p:nvPr>
            <p:ph idx="1"/>
          </p:nvPr>
        </p:nvSpPr>
        <p:spPr>
          <a:xfrm>
            <a:off x="785446" y="1385887"/>
            <a:ext cx="7886700" cy="326350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FF0F9216-BBD8-4A0C-BA04-C7398857634F}"/>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xmlns="" id="{768FC483-368E-4371-A1C1-94EAC2B2A3F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96AB3548-9C79-4AF1-8E09-7959FD8E052A}"/>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10" name="Slika 9">
            <a:extLst>
              <a:ext uri="{FF2B5EF4-FFF2-40B4-BE49-F238E27FC236}">
                <a16:creationId xmlns:a16="http://schemas.microsoft.com/office/drawing/2014/main" xmlns="" id="{B3F317D8-C6D6-49C0-B29A-FA630C096A65}"/>
              </a:ext>
            </a:extLst>
          </p:cNvPr>
          <p:cNvPicPr>
            <a:picLocks noChangeAspect="1"/>
          </p:cNvPicPr>
          <p:nvPr userDrawn="1"/>
        </p:nvPicPr>
        <p:blipFill>
          <a:blip r:embed="rId3"/>
          <a:stretch>
            <a:fillRect/>
          </a:stretch>
        </p:blipFill>
        <p:spPr>
          <a:xfrm>
            <a:off x="8698523" y="-30957"/>
            <a:ext cx="478367" cy="609600"/>
          </a:xfrm>
          <a:prstGeom prst="rect">
            <a:avLst/>
          </a:prstGeom>
        </p:spPr>
      </p:pic>
    </p:spTree>
    <p:extLst>
      <p:ext uri="{BB962C8B-B14F-4D97-AF65-F5344CB8AC3E}">
        <p14:creationId xmlns:p14="http://schemas.microsoft.com/office/powerpoint/2010/main" xmlns="" val="27182794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42D741F-C801-4247-BF21-1A527F92508F}"/>
              </a:ext>
            </a:extLst>
          </p:cNvPr>
          <p:cNvSpPr>
            <a:spLocks noGrp="1"/>
          </p:cNvSpPr>
          <p:nvPr>
            <p:ph type="title"/>
          </p:nvPr>
        </p:nvSpPr>
        <p:spPr>
          <a:xfrm>
            <a:off x="852488" y="1302545"/>
            <a:ext cx="7886700" cy="2139553"/>
          </a:xfrm>
        </p:spPr>
        <p:txBody>
          <a:bodyPr anchor="b">
            <a:normAutofit/>
          </a:bodyPr>
          <a:lstStyle>
            <a:lvl1pPr algn="ctr">
              <a:defRPr sz="3600">
                <a:solidFill>
                  <a:schemeClr val="accent2">
                    <a:lumMod val="75000"/>
                  </a:schemeClr>
                </a:solidFill>
                <a:effectLst>
                  <a:outerShdw blurRad="38100" dist="38100" dir="2700000" algn="tl">
                    <a:srgbClr val="000000">
                      <a:alpha val="43137"/>
                    </a:srgbClr>
                  </a:outerShdw>
                </a:effectLst>
              </a:defRPr>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A50201FF-E209-4610-B541-43B9DE1DA963}"/>
              </a:ext>
            </a:extLst>
          </p:cNvPr>
          <p:cNvSpPr>
            <a:spLocks noGrp="1"/>
          </p:cNvSpPr>
          <p:nvPr>
            <p:ph type="body" idx="1"/>
          </p:nvPr>
        </p:nvSpPr>
        <p:spPr>
          <a:xfrm>
            <a:off x="852488" y="3470078"/>
            <a:ext cx="7886700" cy="1125140"/>
          </a:xfrm>
        </p:spPr>
        <p:txBody>
          <a:bodyPr/>
          <a:lstStyle>
            <a:lvl1pPr marL="0" indent="0" algn="ctr">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xmlns="" id="{73BA8241-947F-4008-B858-F7969E58AC50}"/>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xmlns="" id="{82780112-9539-4551-A1E0-9A556AF73A7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22BED2DC-5CEC-4532-A6BF-3E53BADA9280}"/>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xmlns="" id="{2C71B807-9110-4983-A218-1F4C3191E652}"/>
              </a:ext>
            </a:extLst>
          </p:cNvPr>
          <p:cNvPicPr>
            <a:picLocks noChangeAspect="1"/>
          </p:cNvPicPr>
          <p:nvPr userDrawn="1"/>
        </p:nvPicPr>
        <p:blipFill>
          <a:blip r:embed="rId2"/>
          <a:stretch>
            <a:fillRect/>
          </a:stretch>
        </p:blipFill>
        <p:spPr>
          <a:xfrm>
            <a:off x="7820026" y="131564"/>
            <a:ext cx="1028700" cy="1276350"/>
          </a:xfrm>
          <a:prstGeom prst="rect">
            <a:avLst/>
          </a:prstGeom>
        </p:spPr>
      </p:pic>
    </p:spTree>
    <p:extLst>
      <p:ext uri="{BB962C8B-B14F-4D97-AF65-F5344CB8AC3E}">
        <p14:creationId xmlns:p14="http://schemas.microsoft.com/office/powerpoint/2010/main" xmlns="" val="2206035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55FCC52-6F3F-4523-82F6-AFD112313EDD}"/>
              </a:ext>
            </a:extLst>
          </p:cNvPr>
          <p:cNvSpPr>
            <a:spLocks noGrp="1"/>
          </p:cNvSpPr>
          <p:nvPr>
            <p:ph type="title"/>
          </p:nvPr>
        </p:nvSpPr>
        <p:spPr>
          <a:xfrm>
            <a:off x="838200" y="348854"/>
            <a:ext cx="7886700" cy="994172"/>
          </a:xfrm>
        </p:spPr>
        <p:txBody>
          <a:bodyPr/>
          <a:lstStyle>
            <a:lvl1pPr algn="l">
              <a:defRPr/>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FB503DAF-9121-42C7-89E5-EA80462FA9EF}"/>
              </a:ext>
            </a:extLst>
          </p:cNvPr>
          <p:cNvSpPr>
            <a:spLocks noGrp="1"/>
          </p:cNvSpPr>
          <p:nvPr>
            <p:ph sz="half" idx="1"/>
          </p:nvPr>
        </p:nvSpPr>
        <p:spPr>
          <a:xfrm>
            <a:off x="857250" y="1369219"/>
            <a:ext cx="3886200" cy="326350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xmlns="" id="{FEAA76D9-9563-4EFC-A2DC-3C14E6B867E2}"/>
              </a:ext>
            </a:extLst>
          </p:cNvPr>
          <p:cNvSpPr>
            <a:spLocks noGrp="1"/>
          </p:cNvSpPr>
          <p:nvPr>
            <p:ph sz="half" idx="2"/>
          </p:nvPr>
        </p:nvSpPr>
        <p:spPr>
          <a:xfrm>
            <a:off x="4838700" y="1369219"/>
            <a:ext cx="3886200" cy="326350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xmlns="" id="{F496E35E-76ED-4634-BD01-EC63F0F135ED}"/>
              </a:ext>
            </a:extLst>
          </p:cNvPr>
          <p:cNvSpPr>
            <a:spLocks noGrp="1"/>
          </p:cNvSpPr>
          <p:nvPr>
            <p:ph type="dt" sz="half" idx="10"/>
          </p:nvPr>
        </p:nvSpPr>
        <p:spPr/>
        <p:txBody>
          <a:bodyPr/>
          <a:lstStyle/>
          <a:p>
            <a:endParaRPr lang="hr-HR"/>
          </a:p>
        </p:txBody>
      </p:sp>
      <p:sp>
        <p:nvSpPr>
          <p:cNvPr id="6" name="Rezervirano mjesto podnožja 5">
            <a:extLst>
              <a:ext uri="{FF2B5EF4-FFF2-40B4-BE49-F238E27FC236}">
                <a16:creationId xmlns:a16="http://schemas.microsoft.com/office/drawing/2014/main" xmlns="" id="{CC0ADA94-6D90-4C04-9BCE-0C18FFEB0D5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BFE53A38-2C4B-4BE8-B1D6-E83C8980CDD9}"/>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xmlns="" id="{37AD5847-E095-43EE-9F55-92E75FAA57EB}"/>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37970184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2F55944-FD81-44D8-ADD2-C31E3A09895A}"/>
              </a:ext>
            </a:extLst>
          </p:cNvPr>
          <p:cNvSpPr>
            <a:spLocks noGrp="1"/>
          </p:cNvSpPr>
          <p:nvPr>
            <p:ph type="title"/>
          </p:nvPr>
        </p:nvSpPr>
        <p:spPr>
          <a:xfrm>
            <a:off x="629841" y="273844"/>
            <a:ext cx="7886700" cy="994172"/>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59AF73FB-70C0-4A08-AD5E-B9203BD337B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xmlns="" id="{29A8F957-3993-4568-B136-2D9C0BA0AC89}"/>
              </a:ext>
            </a:extLst>
          </p:cNvPr>
          <p:cNvSpPr>
            <a:spLocks noGrp="1"/>
          </p:cNvSpPr>
          <p:nvPr>
            <p:ph sz="half" idx="2"/>
          </p:nvPr>
        </p:nvSpPr>
        <p:spPr>
          <a:xfrm>
            <a:off x="629842" y="1878806"/>
            <a:ext cx="3868340" cy="276344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xmlns="" id="{2D5565C7-CD7C-405B-B85B-8360FB7B945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xmlns="" id="{E8C8815E-7919-4D05-9B47-DDF15D6C6169}"/>
              </a:ext>
            </a:extLst>
          </p:cNvPr>
          <p:cNvSpPr>
            <a:spLocks noGrp="1"/>
          </p:cNvSpPr>
          <p:nvPr>
            <p:ph sz="quarter" idx="4"/>
          </p:nvPr>
        </p:nvSpPr>
        <p:spPr>
          <a:xfrm>
            <a:off x="4629150" y="1878806"/>
            <a:ext cx="3887391" cy="276344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xmlns="" id="{AE210F61-A38D-4434-B904-A3EE00E50F01}"/>
              </a:ext>
            </a:extLst>
          </p:cNvPr>
          <p:cNvSpPr>
            <a:spLocks noGrp="1"/>
          </p:cNvSpPr>
          <p:nvPr>
            <p:ph type="dt" sz="half" idx="10"/>
          </p:nvPr>
        </p:nvSpPr>
        <p:spPr/>
        <p:txBody>
          <a:bodyPr/>
          <a:lstStyle/>
          <a:p>
            <a:endParaRPr lang="hr-HR"/>
          </a:p>
        </p:txBody>
      </p:sp>
      <p:sp>
        <p:nvSpPr>
          <p:cNvPr id="8" name="Rezervirano mjesto podnožja 7">
            <a:extLst>
              <a:ext uri="{FF2B5EF4-FFF2-40B4-BE49-F238E27FC236}">
                <a16:creationId xmlns:a16="http://schemas.microsoft.com/office/drawing/2014/main" xmlns="" id="{8EE4EC39-A93F-40E0-B915-0CE6370CE05A}"/>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07D41236-1ECC-4E60-8D84-97224B6694C5}"/>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10" name="Slika 9">
            <a:extLst>
              <a:ext uri="{FF2B5EF4-FFF2-40B4-BE49-F238E27FC236}">
                <a16:creationId xmlns:a16="http://schemas.microsoft.com/office/drawing/2014/main" xmlns="" id="{4579AE45-7586-4D76-82C0-453CFF5819D0}"/>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27205098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5E07F6A-EC55-4B59-B2A7-A8F13802F770}"/>
              </a:ext>
            </a:extLst>
          </p:cNvPr>
          <p:cNvSpPr>
            <a:spLocks noGrp="1"/>
          </p:cNvSpPr>
          <p:nvPr>
            <p:ph type="title"/>
          </p:nvPr>
        </p:nvSpPr>
        <p:spPr>
          <a:xfrm>
            <a:off x="915729" y="112514"/>
            <a:ext cx="7886700" cy="994172"/>
          </a:xfrm>
        </p:spPr>
        <p:txBody>
          <a:bodyPr/>
          <a:lstStyle>
            <a:lvl1pPr algn="l">
              <a:defRPr/>
            </a:lvl1p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18DF78C7-8556-4E8A-81B8-9C913ADF978B}"/>
              </a:ext>
            </a:extLst>
          </p:cNvPr>
          <p:cNvSpPr>
            <a:spLocks noGrp="1"/>
          </p:cNvSpPr>
          <p:nvPr>
            <p:ph type="dt" sz="half" idx="10"/>
          </p:nvPr>
        </p:nvSpPr>
        <p:spPr/>
        <p:txBody>
          <a:bodyPr/>
          <a:lstStyle/>
          <a:p>
            <a:endParaRPr lang="hr-HR"/>
          </a:p>
        </p:txBody>
      </p:sp>
      <p:sp>
        <p:nvSpPr>
          <p:cNvPr id="4" name="Rezervirano mjesto podnožja 3">
            <a:extLst>
              <a:ext uri="{FF2B5EF4-FFF2-40B4-BE49-F238E27FC236}">
                <a16:creationId xmlns:a16="http://schemas.microsoft.com/office/drawing/2014/main" xmlns="" id="{75C33781-F6FA-443E-BB3B-E1434535D669}"/>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78BB7CB4-B885-4A41-9287-DABA233CB16C}"/>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6" name="Slika 5">
            <a:extLst>
              <a:ext uri="{FF2B5EF4-FFF2-40B4-BE49-F238E27FC236}">
                <a16:creationId xmlns:a16="http://schemas.microsoft.com/office/drawing/2014/main" xmlns="" id="{4B867595-5A58-413B-961F-84C99612C4BC}"/>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41966970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A531D298-A1E1-4794-9643-1CC07DD25B06}"/>
              </a:ext>
            </a:extLst>
          </p:cNvPr>
          <p:cNvSpPr>
            <a:spLocks noGrp="1"/>
          </p:cNvSpPr>
          <p:nvPr>
            <p:ph type="dt" sz="half" idx="10"/>
          </p:nvPr>
        </p:nvSpPr>
        <p:spPr/>
        <p:txBody>
          <a:bodyPr/>
          <a:lstStyle/>
          <a:p>
            <a:endParaRPr lang="hr-HR"/>
          </a:p>
        </p:txBody>
      </p:sp>
      <p:sp>
        <p:nvSpPr>
          <p:cNvPr id="3" name="Rezervirano mjesto podnožja 2">
            <a:extLst>
              <a:ext uri="{FF2B5EF4-FFF2-40B4-BE49-F238E27FC236}">
                <a16:creationId xmlns:a16="http://schemas.microsoft.com/office/drawing/2014/main" xmlns="" id="{FAA6F8A4-73E1-4549-8DF0-90EC6D996792}"/>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7B2B0FBA-8F28-4BF2-A6D8-7098593038FA}"/>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5" name="Slika 4">
            <a:extLst>
              <a:ext uri="{FF2B5EF4-FFF2-40B4-BE49-F238E27FC236}">
                <a16:creationId xmlns:a16="http://schemas.microsoft.com/office/drawing/2014/main" xmlns="" id="{6A0BC964-0215-49A0-A425-DA9185BB13C1}"/>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28897281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794E9BB-0B3D-4CD3-B8C1-231FC56FE86C}"/>
              </a:ext>
            </a:extLst>
          </p:cNvPr>
          <p:cNvSpPr>
            <a:spLocks noGrp="1"/>
          </p:cNvSpPr>
          <p:nvPr>
            <p:ph type="title"/>
          </p:nvPr>
        </p:nvSpPr>
        <p:spPr>
          <a:xfrm>
            <a:off x="629841" y="342900"/>
            <a:ext cx="2949178" cy="1200150"/>
          </a:xfrm>
        </p:spPr>
        <p:txBody>
          <a:bodyPr anchor="b"/>
          <a:lstStyle>
            <a:lvl1pPr>
              <a:defRPr sz="24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416D48D7-CFFA-4A7F-BC07-896809EA695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xmlns="" id="{72536C2A-B43C-4A0B-B240-3785CF7893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BD4F2BF9-DB4B-4169-8A31-F512D3BCC8F7}"/>
              </a:ext>
            </a:extLst>
          </p:cNvPr>
          <p:cNvSpPr>
            <a:spLocks noGrp="1"/>
          </p:cNvSpPr>
          <p:nvPr>
            <p:ph type="dt" sz="half" idx="10"/>
          </p:nvPr>
        </p:nvSpPr>
        <p:spPr/>
        <p:txBody>
          <a:bodyPr/>
          <a:lstStyle/>
          <a:p>
            <a:endParaRPr lang="hr-HR"/>
          </a:p>
        </p:txBody>
      </p:sp>
      <p:sp>
        <p:nvSpPr>
          <p:cNvPr id="6" name="Rezervirano mjesto podnožja 5">
            <a:extLst>
              <a:ext uri="{FF2B5EF4-FFF2-40B4-BE49-F238E27FC236}">
                <a16:creationId xmlns:a16="http://schemas.microsoft.com/office/drawing/2014/main" xmlns="" id="{5A6627E5-0556-4475-97F3-EA773DA32F5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A7CD25B5-5B01-4807-94F4-EE82A8732B21}"/>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xmlns="" id="{57336405-F86C-4ADD-9EA4-A3078FAA3ED2}"/>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11453774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0785B6C-0EDC-4CBF-A705-968B024F4EB2}"/>
              </a:ext>
            </a:extLst>
          </p:cNvPr>
          <p:cNvSpPr>
            <a:spLocks noGrp="1"/>
          </p:cNvSpPr>
          <p:nvPr>
            <p:ph type="title"/>
          </p:nvPr>
        </p:nvSpPr>
        <p:spPr>
          <a:xfrm>
            <a:off x="629841" y="342900"/>
            <a:ext cx="2949178" cy="1200150"/>
          </a:xfrm>
        </p:spPr>
        <p:txBody>
          <a:bodyPr anchor="b"/>
          <a:lstStyle>
            <a:lvl1pPr>
              <a:defRPr sz="24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BD407748-3366-44EA-BA97-363A1D80610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r-HR"/>
          </a:p>
        </p:txBody>
      </p:sp>
      <p:sp>
        <p:nvSpPr>
          <p:cNvPr id="4" name="Rezervirano mjesto teksta 3">
            <a:extLst>
              <a:ext uri="{FF2B5EF4-FFF2-40B4-BE49-F238E27FC236}">
                <a16:creationId xmlns:a16="http://schemas.microsoft.com/office/drawing/2014/main" xmlns="" id="{53A45035-15B0-4DAF-8D7D-D63C0268BCD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26BCFD77-9907-4AD1-94F3-1A91A5CDC5B0}"/>
              </a:ext>
            </a:extLst>
          </p:cNvPr>
          <p:cNvSpPr>
            <a:spLocks noGrp="1"/>
          </p:cNvSpPr>
          <p:nvPr>
            <p:ph type="dt" sz="half" idx="10"/>
          </p:nvPr>
        </p:nvSpPr>
        <p:spPr/>
        <p:txBody>
          <a:bodyPr/>
          <a:lstStyle/>
          <a:p>
            <a:endParaRPr lang="hr-HR"/>
          </a:p>
        </p:txBody>
      </p:sp>
      <p:sp>
        <p:nvSpPr>
          <p:cNvPr id="6" name="Rezervirano mjesto podnožja 5">
            <a:extLst>
              <a:ext uri="{FF2B5EF4-FFF2-40B4-BE49-F238E27FC236}">
                <a16:creationId xmlns:a16="http://schemas.microsoft.com/office/drawing/2014/main" xmlns="" id="{EB4181F4-4FD1-4A87-BECE-6B9B1A73315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E9FBCFAB-D767-4E5A-A187-F0632F203B0F}"/>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xmlns="" id="{7F41725E-1BC4-484A-8FC2-261EE186C218}"/>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xmlns="" val="40153537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xmlns="" id="{464BF804-752F-47EC-98AB-CAB92493654C}"/>
              </a:ext>
            </a:extLst>
          </p:cNvPr>
          <p:cNvPicPr>
            <a:picLocks noChangeAspect="1"/>
          </p:cNvPicPr>
          <p:nvPr userDrawn="1"/>
        </p:nvPicPr>
        <p:blipFill rotWithShape="1">
          <a:blip r:embed="rId17"/>
          <a:srcRect l="18684"/>
          <a:stretch/>
        </p:blipFill>
        <p:spPr>
          <a:xfrm>
            <a:off x="-168442" y="0"/>
            <a:ext cx="7435515" cy="5143500"/>
          </a:xfrm>
          <a:prstGeom prst="rect">
            <a:avLst/>
          </a:prstGeom>
        </p:spPr>
      </p:pic>
      <p:sp>
        <p:nvSpPr>
          <p:cNvPr id="8" name="Pravokutnik 7">
            <a:extLst>
              <a:ext uri="{FF2B5EF4-FFF2-40B4-BE49-F238E27FC236}">
                <a16:creationId xmlns:a16="http://schemas.microsoft.com/office/drawing/2014/main" xmlns="" id="{B7979125-9263-40FE-AEFD-4978F4F8157F}"/>
              </a:ext>
            </a:extLst>
          </p:cNvPr>
          <p:cNvSpPr/>
          <p:nvPr userDrawn="1"/>
        </p:nvSpPr>
        <p:spPr>
          <a:xfrm>
            <a:off x="785446" y="0"/>
            <a:ext cx="8358554"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zervirano mjesto naslova 1">
            <a:extLst>
              <a:ext uri="{FF2B5EF4-FFF2-40B4-BE49-F238E27FC236}">
                <a16:creationId xmlns:a16="http://schemas.microsoft.com/office/drawing/2014/main" xmlns="" id="{7C012E88-FC0E-4014-AD28-C8099CCD134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579ADB3A-CEBB-4C8D-9E0A-9F3ACDD949B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A0A3E06D-61EA-4DF4-99E3-4A4C04D0FB5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5" name="Rezervirano mjesto podnožja 4">
            <a:extLst>
              <a:ext uri="{FF2B5EF4-FFF2-40B4-BE49-F238E27FC236}">
                <a16:creationId xmlns:a16="http://schemas.microsoft.com/office/drawing/2014/main" xmlns="" id="{0C73F2CF-D460-4587-888A-9E6071642E8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C108CBF5-8EA9-4F2F-9F40-7E4F2A14D4F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xmlns="" val="171837000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transition spd="slow">
    <p:wipe/>
  </p:transition>
  <p:hf sldNum="0" hdr="0" ftr="0" dt="0"/>
  <p:txStyles>
    <p:titleStyle>
      <a:lvl1pPr algn="ctr" defTabSz="685800" rtl="0" eaLnBrk="1" latinLnBrk="0" hangingPunct="1">
        <a:lnSpc>
          <a:spcPct val="90000"/>
        </a:lnSpc>
        <a:spcBef>
          <a:spcPct val="0"/>
        </a:spcBef>
        <a:buNone/>
        <a:defRPr sz="3300" b="1" kern="1200">
          <a:solidFill>
            <a:schemeClr val="accent2">
              <a:lumMod val="7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23.xml"/><Relationship Id="rId1" Type="http://schemas.openxmlformats.org/officeDocument/2006/relationships/slideLayout" Target="../slideLayouts/slideLayout14.xml"/><Relationship Id="rId4" Type="http://schemas.openxmlformats.org/officeDocument/2006/relationships/image" Target="../media/image113.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os-vnazor-adzamovci.skole.h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hyperlink" Target="http://practicalomasvital.blogspot.com/p/1-prim.html"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sp>
        <p:nvSpPr>
          <p:cNvPr id="4" name="Rectangle 3">
            <a:extLst>
              <a:ext uri="{FF2B5EF4-FFF2-40B4-BE49-F238E27FC236}">
                <a16:creationId xmlns:a16="http://schemas.microsoft.com/office/drawing/2014/main" xmlns="" id="{2F5D3104-A872-47FD-927B-0623948FD3DB}"/>
              </a:ext>
            </a:extLst>
          </p:cNvPr>
          <p:cNvSpPr/>
          <p:nvPr/>
        </p:nvSpPr>
        <p:spPr>
          <a:xfrm>
            <a:off x="1743923" y="1356097"/>
            <a:ext cx="6042314" cy="24313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Shape 85"/>
          <p:cNvSpPr txBox="1">
            <a:spLocks noGrp="1"/>
          </p:cNvSpPr>
          <p:nvPr>
            <p:ph type="ctrTitle"/>
          </p:nvPr>
        </p:nvSpPr>
        <p:spPr>
          <a:xfrm>
            <a:off x="1336080" y="1366268"/>
            <a:ext cx="6858000" cy="1790699"/>
          </a:xfrm>
          <a:prstGeom prst="rect">
            <a:avLst/>
          </a:prstGeom>
          <a:noFill/>
          <a:ln>
            <a:noFill/>
          </a:ln>
        </p:spPr>
        <p:txBody>
          <a:bodyPr lIns="91425" tIns="45700" rIns="91425" bIns="45700" anchor="b" anchorCtr="0">
            <a:noAutofit/>
            <a:scene3d>
              <a:camera prst="orthographicFront"/>
              <a:lightRig rig="soft" dir="t">
                <a:rot lat="0" lon="0" rev="15600000"/>
              </a:lightRig>
            </a:scene3d>
            <a:sp3d extrusionH="57150" prstMaterial="softEdge">
              <a:bevelT w="25400" h="38100"/>
            </a:sp3d>
          </a:bodyPr>
          <a:lstStyle/>
          <a:p>
            <a:pPr marL="0" marR="0" lvl="0" indent="0" algn="ctr" rtl="0">
              <a:lnSpc>
                <a:spcPct val="90000"/>
              </a:lnSpc>
              <a:spcBef>
                <a:spcPts val="0"/>
              </a:spcBef>
              <a:spcAft>
                <a:spcPts val="0"/>
              </a:spcAft>
              <a:buClr>
                <a:srgbClr val="7030A0"/>
              </a:buClr>
              <a:buSzPct val="25000"/>
              <a:buFont typeface="Arial"/>
              <a:buNone/>
            </a:pPr>
            <a:r>
              <a:rPr lang="en">
                <a:latin typeface="+mn-lt"/>
                <a:sym typeface="Arial"/>
              </a:rPr>
              <a:t>Školski kurikulum </a:t>
            </a:r>
            <a:r>
              <a:rPr lang="en" sz="4500" b="1" i="0" u="none" strike="noStrike" baseline="0">
                <a:ln/>
                <a:latin typeface="+mn-lt"/>
                <a:ea typeface="Arial"/>
                <a:cs typeface="Arial"/>
                <a:sym typeface="Arial"/>
              </a:rPr>
              <a:t/>
            </a:r>
            <a:br>
              <a:rPr lang="en" sz="4500" b="1" i="0" u="none" strike="noStrike" baseline="0">
                <a:ln/>
                <a:latin typeface="+mn-lt"/>
                <a:ea typeface="Arial"/>
                <a:cs typeface="Arial"/>
                <a:sym typeface="Arial"/>
              </a:rPr>
            </a:br>
            <a:endParaRPr lang="en" sz="4500" b="1" i="0" u="none" strike="noStrike" baseline="0">
              <a:ln/>
              <a:latin typeface="+mn-lt"/>
              <a:ea typeface="Arial"/>
              <a:cs typeface="Arial"/>
              <a:sym typeface="Arial"/>
            </a:endParaRPr>
          </a:p>
        </p:txBody>
      </p:sp>
      <p:sp>
        <p:nvSpPr>
          <p:cNvPr id="86" name="Shape 86"/>
          <p:cNvSpPr txBox="1">
            <a:spLocks noGrp="1"/>
          </p:cNvSpPr>
          <p:nvPr>
            <p:ph type="subTitle" idx="1"/>
          </p:nvPr>
        </p:nvSpPr>
        <p:spPr>
          <a:xfrm>
            <a:off x="1793281" y="2821475"/>
            <a:ext cx="6400799" cy="131445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 b="1" err="1">
                <a:effectLst>
                  <a:outerShdw blurRad="38100" dist="38100" dir="2700000" algn="tl">
                    <a:srgbClr val="000000">
                      <a:alpha val="43137"/>
                    </a:srgbClr>
                  </a:outerShdw>
                </a:effectLst>
                <a:sym typeface="Calibri"/>
              </a:rPr>
              <a:t>Školska</a:t>
            </a:r>
            <a:r>
              <a:rPr lang="en" b="1">
                <a:effectLst>
                  <a:outerShdw blurRad="38100" dist="38100" dir="2700000" algn="tl">
                    <a:srgbClr val="000000">
                      <a:alpha val="43137"/>
                    </a:srgbClr>
                  </a:outerShdw>
                </a:effectLst>
                <a:sym typeface="Calibri"/>
              </a:rPr>
              <a:t> </a:t>
            </a:r>
            <a:r>
              <a:rPr lang="en" b="1" err="1">
                <a:effectLst>
                  <a:outerShdw blurRad="38100" dist="38100" dir="2700000" algn="tl">
                    <a:srgbClr val="000000">
                      <a:alpha val="43137"/>
                    </a:srgbClr>
                  </a:outerShdw>
                </a:effectLst>
                <a:sym typeface="Calibri"/>
              </a:rPr>
              <a:t>godina</a:t>
            </a:r>
            <a:r>
              <a:rPr lang="en" b="1">
                <a:effectLst>
                  <a:outerShdw blurRad="38100" dist="38100" dir="2700000" algn="tl">
                    <a:srgbClr val="000000">
                      <a:alpha val="43137"/>
                    </a:srgbClr>
                  </a:outerShdw>
                </a:effectLst>
                <a:sym typeface="Calibri"/>
              </a:rPr>
              <a:t> 20</a:t>
            </a:r>
            <a:r>
              <a:rPr lang="hr-HR" b="1">
                <a:effectLst>
                  <a:outerShdw blurRad="38100" dist="38100" dir="2700000" algn="tl">
                    <a:srgbClr val="000000">
                      <a:alpha val="43137"/>
                    </a:srgbClr>
                  </a:outerShdw>
                </a:effectLst>
                <a:sym typeface="Calibri"/>
              </a:rPr>
              <a:t>20</a:t>
            </a:r>
            <a:r>
              <a:rPr lang="en" b="1">
                <a:effectLst>
                  <a:outerShdw blurRad="38100" dist="38100" dir="2700000" algn="tl">
                    <a:srgbClr val="000000">
                      <a:alpha val="43137"/>
                    </a:srgbClr>
                  </a:outerShdw>
                </a:effectLst>
                <a:sym typeface="Calibri"/>
              </a:rPr>
              <a:t>./202</a:t>
            </a:r>
            <a:r>
              <a:rPr lang="hr-HR" b="1">
                <a:effectLst>
                  <a:outerShdw blurRad="38100" dist="38100" dir="2700000" algn="tl">
                    <a:srgbClr val="000000">
                      <a:alpha val="43137"/>
                    </a:srgbClr>
                  </a:outerShdw>
                </a:effectLst>
                <a:sym typeface="Calibri"/>
              </a:rPr>
              <a:t>1</a:t>
            </a:r>
            <a:r>
              <a:rPr lang="en" b="1">
                <a:effectLst>
                  <a:outerShdw blurRad="38100" dist="38100" dir="2700000" algn="tl">
                    <a:srgbClr val="000000">
                      <a:alpha val="43137"/>
                    </a:srgbClr>
                  </a:outerShdw>
                </a:effectLst>
                <a:sym typeface="Calibri"/>
              </a:rPr>
              <a:t>.</a:t>
            </a:r>
          </a:p>
        </p:txBody>
      </p:sp>
    </p:spTree>
    <p:extLst>
      <p:ext uri="{BB962C8B-B14F-4D97-AF65-F5344CB8AC3E}">
        <p14:creationId xmlns:p14="http://schemas.microsoft.com/office/powerpoint/2010/main" xmlns="" val="2130045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785446" y="28688"/>
            <a:ext cx="8358553" cy="994172"/>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Razvojni plan škole</a:t>
            </a:r>
          </a:p>
        </p:txBody>
      </p:sp>
      <p:graphicFrame>
        <p:nvGraphicFramePr>
          <p:cNvPr id="3" name="Tablica 2">
            <a:extLst>
              <a:ext uri="{FF2B5EF4-FFF2-40B4-BE49-F238E27FC236}">
                <a16:creationId xmlns:a16="http://schemas.microsoft.com/office/drawing/2014/main" xmlns="" id="{9899C392-1BDA-4D35-890D-BD9A470C4A25}"/>
              </a:ext>
            </a:extLst>
          </p:cNvPr>
          <p:cNvGraphicFramePr>
            <a:graphicFrameLocks noGrp="1"/>
          </p:cNvGraphicFramePr>
          <p:nvPr>
            <p:extLst>
              <p:ext uri="{D42A27DB-BD31-4B8C-83A1-F6EECF244321}">
                <p14:modId xmlns:p14="http://schemas.microsoft.com/office/powerpoint/2010/main" xmlns="" val="3760361566"/>
              </p:ext>
            </p:extLst>
          </p:nvPr>
        </p:nvGraphicFramePr>
        <p:xfrm>
          <a:off x="884153" y="795971"/>
          <a:ext cx="7474401" cy="4214179"/>
        </p:xfrm>
        <a:graphic>
          <a:graphicData uri="http://schemas.openxmlformats.org/drawingml/2006/table">
            <a:tbl>
              <a:tblPr>
                <a:tableStyleId>{0E3FDE45-AF77-4B5C-9715-49D594BDF05E}</a:tableStyleId>
              </a:tblPr>
              <a:tblGrid>
                <a:gridCol w="1413661">
                  <a:extLst>
                    <a:ext uri="{9D8B030D-6E8A-4147-A177-3AD203B41FA5}">
                      <a16:colId xmlns:a16="http://schemas.microsoft.com/office/drawing/2014/main" xmlns="" val="2228449881"/>
                    </a:ext>
                  </a:extLst>
                </a:gridCol>
                <a:gridCol w="1318811">
                  <a:extLst>
                    <a:ext uri="{9D8B030D-6E8A-4147-A177-3AD203B41FA5}">
                      <a16:colId xmlns:a16="http://schemas.microsoft.com/office/drawing/2014/main" xmlns="" val="1781949865"/>
                    </a:ext>
                  </a:extLst>
                </a:gridCol>
                <a:gridCol w="1802717">
                  <a:extLst>
                    <a:ext uri="{9D8B030D-6E8A-4147-A177-3AD203B41FA5}">
                      <a16:colId xmlns:a16="http://schemas.microsoft.com/office/drawing/2014/main" xmlns="" val="152329239"/>
                    </a:ext>
                  </a:extLst>
                </a:gridCol>
                <a:gridCol w="1131952">
                  <a:extLst>
                    <a:ext uri="{9D8B030D-6E8A-4147-A177-3AD203B41FA5}">
                      <a16:colId xmlns:a16="http://schemas.microsoft.com/office/drawing/2014/main" xmlns="" val="500912439"/>
                    </a:ext>
                  </a:extLst>
                </a:gridCol>
                <a:gridCol w="984849">
                  <a:extLst>
                    <a:ext uri="{9D8B030D-6E8A-4147-A177-3AD203B41FA5}">
                      <a16:colId xmlns:a16="http://schemas.microsoft.com/office/drawing/2014/main" xmlns="" val="1232153820"/>
                    </a:ext>
                  </a:extLst>
                </a:gridCol>
                <a:gridCol w="822411">
                  <a:extLst>
                    <a:ext uri="{9D8B030D-6E8A-4147-A177-3AD203B41FA5}">
                      <a16:colId xmlns:a16="http://schemas.microsoft.com/office/drawing/2014/main" xmlns="" val="2174742742"/>
                    </a:ext>
                  </a:extLst>
                </a:gridCol>
              </a:tblGrid>
              <a:tr h="573306">
                <a:tc>
                  <a:txBody>
                    <a:bodyPr/>
                    <a:lstStyle/>
                    <a:p>
                      <a:pPr algn="ctr">
                        <a:lnSpc>
                          <a:spcPct val="107000"/>
                        </a:lnSpc>
                        <a:spcAft>
                          <a:spcPts val="0"/>
                        </a:spcAft>
                      </a:pPr>
                      <a:r>
                        <a:rPr lang="en-US" sz="1000">
                          <a:effectLst/>
                        </a:rPr>
                        <a:t>PRIORITETNO </a:t>
                      </a:r>
                      <a:endParaRPr lang="hr-HR" sz="1000">
                        <a:effectLst/>
                      </a:endParaRPr>
                    </a:p>
                    <a:p>
                      <a:pPr algn="ctr">
                        <a:lnSpc>
                          <a:spcPct val="107000"/>
                        </a:lnSpc>
                        <a:spcAft>
                          <a:spcPts val="800"/>
                        </a:spcAft>
                      </a:pPr>
                      <a:r>
                        <a:rPr lang="en-US" sz="1000">
                          <a:effectLst/>
                        </a:rPr>
                        <a:t>PODRUČJE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800"/>
                        </a:spcAft>
                      </a:pPr>
                      <a:r>
                        <a:rPr lang="hr-HR" sz="1000">
                          <a:effectLst/>
                        </a:rPr>
                        <a:t>ISHODI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0"/>
                        </a:spcAft>
                      </a:pPr>
                      <a:r>
                        <a:rPr lang="en-US" sz="1000">
                          <a:effectLst/>
                        </a:rPr>
                        <a:t>METODE I </a:t>
                      </a:r>
                      <a:endParaRPr lang="hr-HR" sz="1000">
                        <a:effectLst/>
                      </a:endParaRPr>
                    </a:p>
                    <a:p>
                      <a:pPr algn="ctr">
                        <a:lnSpc>
                          <a:spcPct val="107000"/>
                        </a:lnSpc>
                        <a:spcAft>
                          <a:spcPts val="800"/>
                        </a:spcAft>
                      </a:pPr>
                      <a:r>
                        <a:rPr lang="en-US" sz="1000">
                          <a:effectLst/>
                        </a:rPr>
                        <a:t>AKTIVNOSTI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0"/>
                        </a:spcAft>
                      </a:pPr>
                      <a:r>
                        <a:rPr lang="en-US" sz="1000">
                          <a:effectLst/>
                        </a:rPr>
                        <a:t>NUŽNI </a:t>
                      </a:r>
                      <a:endParaRPr lang="hr-HR" sz="1000">
                        <a:effectLst/>
                      </a:endParaRPr>
                    </a:p>
                    <a:p>
                      <a:pPr algn="ctr">
                        <a:lnSpc>
                          <a:spcPct val="107000"/>
                        </a:lnSpc>
                        <a:spcAft>
                          <a:spcPts val="800"/>
                        </a:spcAft>
                      </a:pPr>
                      <a:r>
                        <a:rPr lang="en-US" sz="1000">
                          <a:effectLst/>
                        </a:rPr>
                        <a:t>RESURSI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800"/>
                        </a:spcAft>
                      </a:pPr>
                      <a:r>
                        <a:rPr lang="en-US" sz="1000">
                          <a:effectLst/>
                        </a:rPr>
                        <a:t>VREMENSKO RAZDOBLJE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0"/>
                        </a:spcAft>
                      </a:pPr>
                      <a:r>
                        <a:rPr lang="en-US" sz="1000">
                          <a:effectLst/>
                        </a:rPr>
                        <a:t>ODGOVORNE</a:t>
                      </a:r>
                      <a:endParaRPr lang="hr-HR" sz="1000">
                        <a:effectLst/>
                      </a:endParaRPr>
                    </a:p>
                    <a:p>
                      <a:pPr algn="ctr">
                        <a:lnSpc>
                          <a:spcPct val="107000"/>
                        </a:lnSpc>
                        <a:spcAft>
                          <a:spcPts val="800"/>
                        </a:spcAft>
                      </a:pPr>
                      <a:r>
                        <a:rPr lang="en-US" sz="1000">
                          <a:effectLst/>
                        </a:rPr>
                        <a:t>OSOBE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extLst>
                  <a:ext uri="{0D108BD9-81ED-4DB2-BD59-A6C34878D82A}">
                    <a16:rowId xmlns:a16="http://schemas.microsoft.com/office/drawing/2014/main" xmlns="" val="3453478989"/>
                  </a:ext>
                </a:extLst>
              </a:tr>
              <a:tr h="1975058">
                <a:tc>
                  <a:txBody>
                    <a:bodyPr/>
                    <a:lstStyle/>
                    <a:p>
                      <a:pPr>
                        <a:lnSpc>
                          <a:spcPct val="107000"/>
                        </a:lnSpc>
                        <a:spcAft>
                          <a:spcPts val="800"/>
                        </a:spcAft>
                      </a:pPr>
                      <a:r>
                        <a:rPr lang="en-US" sz="900">
                          <a:effectLst/>
                        </a:rPr>
                        <a:t> Dorađivanje postojećih projekata i uvođenje novih</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 </a:t>
                      </a:r>
                      <a:r>
                        <a:rPr lang="en-US" sz="900" err="1">
                          <a:effectLst/>
                        </a:rPr>
                        <a:t>Razvijanje</a:t>
                      </a:r>
                      <a:r>
                        <a:rPr lang="en-US" sz="900">
                          <a:effectLst/>
                        </a:rPr>
                        <a:t> </a:t>
                      </a:r>
                      <a:r>
                        <a:rPr lang="en-US" sz="900" err="1">
                          <a:effectLst/>
                        </a:rPr>
                        <a:t>sposobnosti</a:t>
                      </a:r>
                      <a:r>
                        <a:rPr lang="en-US" sz="900">
                          <a:effectLst/>
                        </a:rPr>
                        <a:t> </a:t>
                      </a:r>
                      <a:r>
                        <a:rPr lang="en-US" sz="900" err="1">
                          <a:effectLst/>
                        </a:rPr>
                        <a:t>i</a:t>
                      </a:r>
                      <a:r>
                        <a:rPr lang="en-US" sz="900">
                          <a:effectLst/>
                        </a:rPr>
                        <a:t> </a:t>
                      </a:r>
                      <a:r>
                        <a:rPr lang="en-US" sz="900" err="1">
                          <a:effectLst/>
                        </a:rPr>
                        <a:t>originalnosti</a:t>
                      </a:r>
                      <a:r>
                        <a:rPr lang="en-US" sz="900">
                          <a:effectLst/>
                        </a:rPr>
                        <a:t> </a:t>
                      </a:r>
                      <a:r>
                        <a:rPr lang="en-US" sz="900" err="1">
                          <a:effectLst/>
                        </a:rPr>
                        <a:t>učenika</a:t>
                      </a:r>
                      <a:r>
                        <a:rPr lang="en-US" sz="900">
                          <a:effectLst/>
                        </a:rPr>
                        <a:t> </a:t>
                      </a:r>
                      <a:endParaRPr lang="hr-HR" sz="1000">
                        <a:effectLst/>
                      </a:endParaRPr>
                    </a:p>
                    <a:p>
                      <a:pPr>
                        <a:lnSpc>
                          <a:spcPct val="107000"/>
                        </a:lnSpc>
                        <a:spcAft>
                          <a:spcPts val="800"/>
                        </a:spcAft>
                      </a:pPr>
                      <a:r>
                        <a:rPr lang="en-US" sz="900">
                          <a:effectLst/>
                        </a:rPr>
                        <a:t> - </a:t>
                      </a:r>
                      <a:r>
                        <a:rPr lang="en-US" sz="900" err="1">
                          <a:effectLst/>
                        </a:rPr>
                        <a:t>Bolja</a:t>
                      </a:r>
                      <a:r>
                        <a:rPr lang="en-US" sz="900">
                          <a:effectLst/>
                        </a:rPr>
                        <a:t> </a:t>
                      </a:r>
                      <a:r>
                        <a:rPr lang="en-US" sz="900" err="1">
                          <a:effectLst/>
                        </a:rPr>
                        <a:t>suradnja</a:t>
                      </a:r>
                      <a:r>
                        <a:rPr lang="en-US" sz="900">
                          <a:effectLst/>
                        </a:rPr>
                        <a:t> s </a:t>
                      </a:r>
                      <a:r>
                        <a:rPr lang="en-US" sz="900" err="1">
                          <a:effectLst/>
                        </a:rPr>
                        <a:t>roditeljima</a:t>
                      </a:r>
                      <a:r>
                        <a:rPr lang="en-US" sz="900">
                          <a:effectLst/>
                        </a:rPr>
                        <a:t> </a:t>
                      </a:r>
                      <a:r>
                        <a:rPr lang="en-US" sz="900" err="1">
                          <a:effectLst/>
                        </a:rPr>
                        <a:t>i</a:t>
                      </a:r>
                      <a:r>
                        <a:rPr lang="en-US" sz="900">
                          <a:effectLst/>
                        </a:rPr>
                        <a:t> </a:t>
                      </a:r>
                      <a:r>
                        <a:rPr lang="en-US" sz="900" err="1">
                          <a:effectLst/>
                        </a:rPr>
                        <a:t>uključivanje</a:t>
                      </a:r>
                      <a:r>
                        <a:rPr lang="en-US" sz="900">
                          <a:effectLst/>
                        </a:rPr>
                        <a:t> u </a:t>
                      </a:r>
                      <a:r>
                        <a:rPr lang="en-US" sz="900" err="1">
                          <a:effectLst/>
                        </a:rPr>
                        <a:t>aktivan</a:t>
                      </a:r>
                      <a:r>
                        <a:rPr lang="en-US" sz="900">
                          <a:effectLst/>
                        </a:rPr>
                        <a:t> </a:t>
                      </a:r>
                      <a:r>
                        <a:rPr lang="en-US" sz="900" err="1">
                          <a:effectLst/>
                        </a:rPr>
                        <a:t>život</a:t>
                      </a:r>
                      <a:r>
                        <a:rPr lang="en-US" sz="900">
                          <a:effectLst/>
                        </a:rPr>
                        <a:t> </a:t>
                      </a:r>
                      <a:r>
                        <a:rPr lang="en-US" sz="900" err="1">
                          <a:effectLst/>
                        </a:rPr>
                        <a:t>škole</a:t>
                      </a:r>
                      <a:endParaRPr lang="hr-HR" sz="1000">
                        <a:effectLst/>
                      </a:endParaRPr>
                    </a:p>
                    <a:p>
                      <a:pPr>
                        <a:lnSpc>
                          <a:spcPct val="107000"/>
                        </a:lnSpc>
                        <a:spcAft>
                          <a:spcPts val="800"/>
                        </a:spcAft>
                      </a:pPr>
                      <a:r>
                        <a:rPr lang="en-US" sz="900">
                          <a:effectLst/>
                        </a:rPr>
                        <a:t> - </a:t>
                      </a:r>
                      <a:r>
                        <a:rPr lang="en-US" sz="900" err="1">
                          <a:effectLst/>
                        </a:rPr>
                        <a:t>uključivanje</a:t>
                      </a:r>
                      <a:r>
                        <a:rPr lang="en-US" sz="900">
                          <a:effectLst/>
                        </a:rPr>
                        <a:t> u </a:t>
                      </a:r>
                      <a:r>
                        <a:rPr lang="en-US" sz="900" err="1">
                          <a:effectLst/>
                        </a:rPr>
                        <a:t>projekt</a:t>
                      </a:r>
                      <a:r>
                        <a:rPr lang="en-US" sz="900">
                          <a:effectLst/>
                        </a:rPr>
                        <a:t> </a:t>
                      </a:r>
                      <a:r>
                        <a:rPr lang="en-US" sz="900" err="1">
                          <a:effectLst/>
                        </a:rPr>
                        <a:t>kao</a:t>
                      </a:r>
                      <a:r>
                        <a:rPr lang="en-US" sz="900">
                          <a:effectLst/>
                        </a:rPr>
                        <a:t> </a:t>
                      </a:r>
                      <a:r>
                        <a:rPr lang="en-US" sz="900" err="1">
                          <a:effectLst/>
                        </a:rPr>
                        <a:t>škola</a:t>
                      </a:r>
                      <a:r>
                        <a:rPr lang="en-US" sz="900">
                          <a:effectLst/>
                        </a:rPr>
                        <a:t> partner</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marL="0" lvl="0" indent="0">
                        <a:lnSpc>
                          <a:spcPct val="107000"/>
                        </a:lnSpc>
                        <a:spcAft>
                          <a:spcPts val="800"/>
                        </a:spcAft>
                        <a:buFont typeface="Calibri" panose="020F0502020204030204" pitchFamily="34" charset="0"/>
                        <a:buNone/>
                        <a:tabLst>
                          <a:tab pos="457200" algn="l"/>
                        </a:tabLst>
                      </a:pPr>
                      <a:r>
                        <a:rPr lang="en-US" sz="900" err="1">
                          <a:effectLst/>
                        </a:rPr>
                        <a:t>Suradnja</a:t>
                      </a:r>
                      <a:r>
                        <a:rPr lang="en-US" sz="900">
                          <a:effectLst/>
                        </a:rPr>
                        <a:t> s </a:t>
                      </a:r>
                      <a:r>
                        <a:rPr lang="en-US" sz="900" err="1">
                          <a:effectLst/>
                        </a:rPr>
                        <a:t>lokalnim</a:t>
                      </a:r>
                      <a:r>
                        <a:rPr lang="en-US" sz="900">
                          <a:effectLst/>
                        </a:rPr>
                        <a:t> </a:t>
                      </a:r>
                      <a:r>
                        <a:rPr lang="en-US" sz="900" err="1">
                          <a:effectLst/>
                        </a:rPr>
                        <a:t>udrugama</a:t>
                      </a:r>
                      <a:r>
                        <a:rPr lang="en-US" sz="900">
                          <a:effectLst/>
                        </a:rPr>
                        <a:t>, </a:t>
                      </a:r>
                      <a:r>
                        <a:rPr lang="en-US" sz="900" err="1">
                          <a:effectLst/>
                        </a:rPr>
                        <a:t>Općinom</a:t>
                      </a:r>
                      <a:r>
                        <a:rPr lang="en-US" sz="900">
                          <a:effectLst/>
                        </a:rPr>
                        <a:t>, </a:t>
                      </a:r>
                      <a:r>
                        <a:rPr lang="en-US" sz="900" err="1">
                          <a:effectLst/>
                        </a:rPr>
                        <a:t>Županijom</a:t>
                      </a:r>
                      <a:endParaRPr lang="hr-HR" sz="1000">
                        <a:effectLst/>
                      </a:endParaRPr>
                    </a:p>
                    <a:p>
                      <a:pPr marL="0" lvl="0" indent="0">
                        <a:lnSpc>
                          <a:spcPct val="107000"/>
                        </a:lnSpc>
                        <a:spcAft>
                          <a:spcPts val="800"/>
                        </a:spcAft>
                        <a:buFont typeface="Calibri" panose="020F0502020204030204" pitchFamily="34" charset="0"/>
                        <a:buNone/>
                        <a:tabLst>
                          <a:tab pos="457200" algn="l"/>
                        </a:tabLst>
                      </a:pPr>
                      <a:r>
                        <a:rPr lang="en-US" sz="900" err="1">
                          <a:effectLst/>
                        </a:rPr>
                        <a:t>Kandidiranje</a:t>
                      </a:r>
                      <a:r>
                        <a:rPr lang="en-US" sz="900">
                          <a:effectLst/>
                        </a:rPr>
                        <a:t> </a:t>
                      </a:r>
                      <a:r>
                        <a:rPr lang="en-US" sz="900" err="1">
                          <a:effectLst/>
                        </a:rPr>
                        <a:t>projekata</a:t>
                      </a:r>
                      <a:r>
                        <a:rPr lang="en-US" sz="900">
                          <a:effectLst/>
                        </a:rPr>
                        <a:t> </a:t>
                      </a:r>
                      <a:r>
                        <a:rPr lang="en-US" sz="900" err="1">
                          <a:effectLst/>
                        </a:rPr>
                        <a:t>na</a:t>
                      </a:r>
                      <a:r>
                        <a:rPr lang="en-US" sz="900">
                          <a:effectLst/>
                        </a:rPr>
                        <a:t> </a:t>
                      </a:r>
                      <a:r>
                        <a:rPr lang="en-US" sz="900" err="1">
                          <a:effectLst/>
                        </a:rPr>
                        <a:t>razne</a:t>
                      </a:r>
                      <a:r>
                        <a:rPr lang="en-US" sz="900">
                          <a:effectLst/>
                        </a:rPr>
                        <a:t> </a:t>
                      </a:r>
                      <a:r>
                        <a:rPr lang="en-US" sz="900" err="1">
                          <a:effectLst/>
                        </a:rPr>
                        <a:t>javne</a:t>
                      </a:r>
                      <a:r>
                        <a:rPr lang="en-US" sz="900">
                          <a:effectLst/>
                        </a:rPr>
                        <a:t> </a:t>
                      </a:r>
                      <a:r>
                        <a:rPr lang="en-US" sz="900" err="1">
                          <a:effectLst/>
                        </a:rPr>
                        <a:t>natječaje</a:t>
                      </a:r>
                      <a:endParaRPr lang="hr-HR" sz="1000">
                        <a:effectLst/>
                      </a:endParaRPr>
                    </a:p>
                    <a:p>
                      <a:pPr marL="0" lvl="0" indent="0">
                        <a:lnSpc>
                          <a:spcPct val="107000"/>
                        </a:lnSpc>
                        <a:spcAft>
                          <a:spcPts val="800"/>
                        </a:spcAft>
                        <a:buFont typeface="Calibri" panose="020F0502020204030204" pitchFamily="34" charset="0"/>
                        <a:buNone/>
                        <a:tabLst>
                          <a:tab pos="457200" algn="l"/>
                        </a:tabLst>
                      </a:pPr>
                      <a:r>
                        <a:rPr lang="en-US" sz="900" err="1">
                          <a:effectLst/>
                        </a:rPr>
                        <a:t>Uključiti</a:t>
                      </a:r>
                      <a:r>
                        <a:rPr lang="en-US" sz="900">
                          <a:effectLst/>
                        </a:rPr>
                        <a:t> </a:t>
                      </a:r>
                      <a:r>
                        <a:rPr lang="en-US" sz="900" err="1">
                          <a:effectLst/>
                        </a:rPr>
                        <a:t>roditelje</a:t>
                      </a:r>
                      <a:r>
                        <a:rPr lang="en-US" sz="900">
                          <a:effectLst/>
                        </a:rPr>
                        <a:t> u </a:t>
                      </a:r>
                      <a:r>
                        <a:rPr lang="en-US" sz="900" err="1">
                          <a:effectLst/>
                        </a:rPr>
                        <a:t>konkretne</a:t>
                      </a:r>
                      <a:r>
                        <a:rPr lang="en-US" sz="900">
                          <a:effectLst/>
                        </a:rPr>
                        <a:t> </a:t>
                      </a:r>
                      <a:r>
                        <a:rPr lang="en-US" sz="900" err="1">
                          <a:effectLst/>
                        </a:rPr>
                        <a:t>aktivnosti</a:t>
                      </a:r>
                      <a:r>
                        <a:rPr lang="en-US" sz="900">
                          <a:effectLst/>
                        </a:rPr>
                        <a:t>, </a:t>
                      </a:r>
                      <a:r>
                        <a:rPr lang="en-US" sz="900" err="1">
                          <a:effectLst/>
                        </a:rPr>
                        <a:t>projekte</a:t>
                      </a:r>
                      <a:r>
                        <a:rPr lang="en-US" sz="900">
                          <a:effectLst/>
                        </a:rPr>
                        <a:t>, </a:t>
                      </a:r>
                      <a:r>
                        <a:rPr lang="en-US" sz="900" err="1">
                          <a:effectLst/>
                        </a:rPr>
                        <a:t>ustrajno</a:t>
                      </a:r>
                      <a:r>
                        <a:rPr lang="en-US" sz="900">
                          <a:effectLst/>
                        </a:rPr>
                        <a:t> </a:t>
                      </a:r>
                      <a:r>
                        <a:rPr lang="en-US" sz="900" err="1">
                          <a:effectLst/>
                        </a:rPr>
                        <a:t>pozivati</a:t>
                      </a:r>
                      <a:r>
                        <a:rPr lang="en-US" sz="900">
                          <a:effectLst/>
                        </a:rPr>
                        <a:t> </a:t>
                      </a:r>
                      <a:r>
                        <a:rPr lang="en-US" sz="900" err="1">
                          <a:effectLst/>
                        </a:rPr>
                        <a:t>na</a:t>
                      </a:r>
                      <a:r>
                        <a:rPr lang="en-US" sz="900">
                          <a:effectLst/>
                        </a:rPr>
                        <a:t> </a:t>
                      </a:r>
                      <a:r>
                        <a:rPr lang="en-US" sz="900" err="1">
                          <a:effectLst/>
                        </a:rPr>
                        <a:t>sudjelovanje</a:t>
                      </a:r>
                      <a:r>
                        <a:rPr lang="en-US" sz="900">
                          <a:effectLst/>
                        </a:rPr>
                        <a:t> u </a:t>
                      </a:r>
                      <a:r>
                        <a:rPr lang="en-US" sz="900" err="1">
                          <a:effectLst/>
                        </a:rPr>
                        <a:t>različitim</a:t>
                      </a:r>
                      <a:r>
                        <a:rPr lang="en-US" sz="900">
                          <a:effectLst/>
                        </a:rPr>
                        <a:t> </a:t>
                      </a:r>
                      <a:r>
                        <a:rPr lang="en-US" sz="900" err="1">
                          <a:effectLst/>
                        </a:rPr>
                        <a:t>prigodama</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Angažiranost</a:t>
                      </a:r>
                      <a:r>
                        <a:rPr lang="en-US" sz="900">
                          <a:effectLst/>
                        </a:rPr>
                        <a:t> </a:t>
                      </a:r>
                      <a:r>
                        <a:rPr lang="en-US" sz="900" err="1">
                          <a:effectLst/>
                        </a:rPr>
                        <a:t>učitelja</a:t>
                      </a:r>
                      <a:r>
                        <a:rPr lang="en-US" sz="900">
                          <a:effectLst/>
                        </a:rPr>
                        <a:t> </a:t>
                      </a:r>
                      <a:endParaRPr lang="hr-HR" sz="1000">
                        <a:effectLst/>
                      </a:endParaRPr>
                    </a:p>
                    <a:p>
                      <a:pPr>
                        <a:lnSpc>
                          <a:spcPct val="107000"/>
                        </a:lnSpc>
                        <a:spcAft>
                          <a:spcPts val="800"/>
                        </a:spcAft>
                      </a:pPr>
                      <a:r>
                        <a:rPr lang="en-US" sz="900" err="1">
                          <a:effectLst/>
                        </a:rPr>
                        <a:t>Radni</a:t>
                      </a:r>
                      <a:r>
                        <a:rPr lang="en-US" sz="900">
                          <a:effectLst/>
                        </a:rPr>
                        <a:t> </a:t>
                      </a:r>
                      <a:r>
                        <a:rPr lang="en-US" sz="900" err="1">
                          <a:effectLst/>
                        </a:rPr>
                        <a:t>materijali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Tijekom godine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Ravnatelj</a:t>
                      </a:r>
                      <a:endParaRPr lang="hr-HR" sz="1000">
                        <a:effectLst/>
                      </a:endParaRPr>
                    </a:p>
                    <a:p>
                      <a:pPr>
                        <a:lnSpc>
                          <a:spcPct val="107000"/>
                        </a:lnSpc>
                        <a:spcAft>
                          <a:spcPts val="800"/>
                        </a:spcAft>
                      </a:pPr>
                      <a:r>
                        <a:rPr lang="en-US" sz="900">
                          <a:effectLst/>
                        </a:rPr>
                        <a:t>Pedagog </a:t>
                      </a:r>
                      <a:endParaRPr lang="hr-HR" sz="1000">
                        <a:effectLst/>
                      </a:endParaRPr>
                    </a:p>
                    <a:p>
                      <a:pPr>
                        <a:lnSpc>
                          <a:spcPct val="107000"/>
                        </a:lnSpc>
                        <a:spcAft>
                          <a:spcPts val="800"/>
                        </a:spcAft>
                      </a:pPr>
                      <a:r>
                        <a:rPr lang="en-US" sz="900">
                          <a:effectLst/>
                        </a:rPr>
                        <a:t>Učitelji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extLst>
                  <a:ext uri="{0D108BD9-81ED-4DB2-BD59-A6C34878D82A}">
                    <a16:rowId xmlns:a16="http://schemas.microsoft.com/office/drawing/2014/main" xmlns="" val="2548217937"/>
                  </a:ext>
                </a:extLst>
              </a:tr>
              <a:tr h="1665815">
                <a:tc>
                  <a:txBody>
                    <a:bodyPr/>
                    <a:lstStyle/>
                    <a:p>
                      <a:pPr>
                        <a:lnSpc>
                          <a:spcPct val="107000"/>
                        </a:lnSpc>
                        <a:spcAft>
                          <a:spcPts val="800"/>
                        </a:spcAft>
                      </a:pPr>
                      <a:r>
                        <a:rPr lang="en-US" sz="900">
                          <a:effectLst/>
                        </a:rPr>
                        <a:t>Poboljšanje međuljudskih odnosa, ozračja i komunikacije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 </a:t>
                      </a:r>
                      <a:r>
                        <a:rPr lang="en-US" sz="900" err="1">
                          <a:effectLst/>
                        </a:rPr>
                        <a:t>Otvoriti</a:t>
                      </a:r>
                      <a:r>
                        <a:rPr lang="en-US" sz="900">
                          <a:effectLst/>
                        </a:rPr>
                        <a:t> se </a:t>
                      </a:r>
                      <a:r>
                        <a:rPr lang="en-US" sz="900" err="1">
                          <a:effectLst/>
                        </a:rPr>
                        <a:t>komunikaciji</a:t>
                      </a:r>
                      <a:endParaRPr lang="hr-HR" sz="1000">
                        <a:effectLst/>
                      </a:endParaRPr>
                    </a:p>
                    <a:p>
                      <a:pPr>
                        <a:lnSpc>
                          <a:spcPct val="107000"/>
                        </a:lnSpc>
                        <a:spcAft>
                          <a:spcPts val="800"/>
                        </a:spcAft>
                      </a:pPr>
                      <a:r>
                        <a:rPr lang="en-US" sz="900" err="1">
                          <a:effectLst/>
                        </a:rPr>
                        <a:t>Veće</a:t>
                      </a:r>
                      <a:r>
                        <a:rPr lang="en-US" sz="900">
                          <a:effectLst/>
                        </a:rPr>
                        <a:t> </a:t>
                      </a:r>
                      <a:r>
                        <a:rPr lang="en-US" sz="900" err="1">
                          <a:effectLst/>
                        </a:rPr>
                        <a:t>uključivanje</a:t>
                      </a:r>
                      <a:r>
                        <a:rPr lang="en-US" sz="900">
                          <a:effectLst/>
                        </a:rPr>
                        <a:t> </a:t>
                      </a:r>
                      <a:r>
                        <a:rPr lang="en-US" sz="900" err="1">
                          <a:effectLst/>
                        </a:rPr>
                        <a:t>svih</a:t>
                      </a:r>
                      <a:r>
                        <a:rPr lang="en-US" sz="900">
                          <a:effectLst/>
                        </a:rPr>
                        <a:t> u </a:t>
                      </a:r>
                      <a:r>
                        <a:rPr lang="en-US" sz="900" err="1">
                          <a:effectLst/>
                        </a:rPr>
                        <a:t>zajedničke</a:t>
                      </a:r>
                      <a:r>
                        <a:rPr lang="en-US" sz="900">
                          <a:effectLst/>
                        </a:rPr>
                        <a:t> </a:t>
                      </a:r>
                      <a:r>
                        <a:rPr lang="en-US" sz="900" err="1">
                          <a:effectLst/>
                        </a:rPr>
                        <a:t>poslove</a:t>
                      </a:r>
                      <a:endParaRPr lang="hr-HR" sz="1000">
                        <a:effectLst/>
                      </a:endParaRPr>
                    </a:p>
                    <a:p>
                      <a:pPr>
                        <a:lnSpc>
                          <a:spcPct val="107000"/>
                        </a:lnSpc>
                        <a:spcAft>
                          <a:spcPts val="800"/>
                        </a:spcAft>
                      </a:pPr>
                      <a:r>
                        <a:rPr lang="en-US" sz="900" err="1">
                          <a:effectLst/>
                        </a:rPr>
                        <a:t>Poraditi</a:t>
                      </a:r>
                      <a:r>
                        <a:rPr lang="en-US" sz="900">
                          <a:effectLst/>
                        </a:rPr>
                        <a:t> </a:t>
                      </a:r>
                      <a:r>
                        <a:rPr lang="en-US" sz="900" err="1">
                          <a:effectLst/>
                        </a:rPr>
                        <a:t>na</a:t>
                      </a:r>
                      <a:r>
                        <a:rPr lang="en-US" sz="900">
                          <a:effectLst/>
                        </a:rPr>
                        <a:t> </a:t>
                      </a:r>
                      <a:r>
                        <a:rPr lang="en-US" sz="900" err="1">
                          <a:effectLst/>
                        </a:rPr>
                        <a:t>timskom</a:t>
                      </a:r>
                      <a:r>
                        <a:rPr lang="en-US" sz="900">
                          <a:effectLst/>
                        </a:rPr>
                        <a:t> </a:t>
                      </a:r>
                      <a:r>
                        <a:rPr lang="en-US" sz="900" err="1">
                          <a:effectLst/>
                        </a:rPr>
                        <a:t>radu</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zajedničko</a:t>
                      </a:r>
                      <a:r>
                        <a:rPr lang="en-US" sz="900">
                          <a:effectLst/>
                        </a:rPr>
                        <a:t> </a:t>
                      </a:r>
                      <a:r>
                        <a:rPr lang="en-US" sz="900" err="1">
                          <a:effectLst/>
                        </a:rPr>
                        <a:t>planiranje</a:t>
                      </a:r>
                      <a:r>
                        <a:rPr lang="en-US" sz="900">
                          <a:effectLst/>
                        </a:rPr>
                        <a:t> </a:t>
                      </a:r>
                      <a:r>
                        <a:rPr lang="en-US" sz="900" err="1">
                          <a:effectLst/>
                        </a:rPr>
                        <a:t>projekata</a:t>
                      </a:r>
                      <a:endParaRPr lang="hr-HR" sz="1000">
                        <a:effectLst/>
                      </a:endParaRPr>
                    </a:p>
                    <a:p>
                      <a:pPr>
                        <a:lnSpc>
                          <a:spcPct val="107000"/>
                        </a:lnSpc>
                        <a:spcAft>
                          <a:spcPts val="800"/>
                        </a:spcAft>
                      </a:pPr>
                      <a:r>
                        <a:rPr lang="en-US" sz="900">
                          <a:effectLst/>
                        </a:rPr>
                        <a:t> </a:t>
                      </a:r>
                      <a:r>
                        <a:rPr lang="en-US" sz="900" err="1">
                          <a:effectLst/>
                        </a:rPr>
                        <a:t>samoinicijativno</a:t>
                      </a:r>
                      <a:r>
                        <a:rPr lang="en-US" sz="900">
                          <a:effectLst/>
                        </a:rPr>
                        <a:t> </a:t>
                      </a:r>
                      <a:r>
                        <a:rPr lang="en-US" sz="900" err="1">
                          <a:effectLst/>
                        </a:rPr>
                        <a:t>pomaganje</a:t>
                      </a:r>
                      <a:r>
                        <a:rPr lang="en-US" sz="900">
                          <a:effectLst/>
                        </a:rPr>
                        <a:t> </a:t>
                      </a:r>
                      <a:r>
                        <a:rPr lang="en-US" sz="900" err="1">
                          <a:effectLst/>
                        </a:rPr>
                        <a:t>kolegama</a:t>
                      </a:r>
                      <a:endParaRPr lang="hr-HR" sz="1000">
                        <a:effectLst/>
                      </a:endParaRPr>
                    </a:p>
                    <a:p>
                      <a:pPr>
                        <a:lnSpc>
                          <a:spcPct val="107000"/>
                        </a:lnSpc>
                        <a:spcAft>
                          <a:spcPts val="800"/>
                        </a:spcAft>
                      </a:pPr>
                      <a:r>
                        <a:rPr lang="en-US" sz="900">
                          <a:effectLst/>
                        </a:rPr>
                        <a:t> </a:t>
                      </a:r>
                      <a:r>
                        <a:rPr lang="en-US" sz="900" err="1">
                          <a:effectLst/>
                        </a:rPr>
                        <a:t>zajedničko</a:t>
                      </a:r>
                      <a:r>
                        <a:rPr lang="en-US" sz="900">
                          <a:effectLst/>
                        </a:rPr>
                        <a:t> </a:t>
                      </a:r>
                      <a:r>
                        <a:rPr lang="en-US" sz="900" err="1">
                          <a:effectLst/>
                        </a:rPr>
                        <a:t>druženje</a:t>
                      </a:r>
                      <a:endParaRPr lang="hr-HR" sz="1000">
                        <a:effectLst/>
                      </a:endParaRPr>
                    </a:p>
                    <a:p>
                      <a:pPr>
                        <a:lnSpc>
                          <a:spcPct val="107000"/>
                        </a:lnSpc>
                        <a:spcAft>
                          <a:spcPts val="800"/>
                        </a:spcAft>
                      </a:pPr>
                      <a:r>
                        <a:rPr lang="en-US" sz="900" err="1">
                          <a:effectLst/>
                        </a:rPr>
                        <a:t>radionica</a:t>
                      </a:r>
                      <a:r>
                        <a:rPr lang="en-US" sz="900">
                          <a:effectLst/>
                        </a:rPr>
                        <a:t> </a:t>
                      </a:r>
                      <a:r>
                        <a:rPr lang="en-US" sz="900" err="1">
                          <a:effectLst/>
                        </a:rPr>
                        <a:t>stručnih</a:t>
                      </a:r>
                      <a:r>
                        <a:rPr lang="en-US" sz="900">
                          <a:effectLst/>
                        </a:rPr>
                        <a:t> </a:t>
                      </a:r>
                      <a:r>
                        <a:rPr lang="en-US" sz="900" err="1">
                          <a:effectLst/>
                        </a:rPr>
                        <a:t>osoba</a:t>
                      </a:r>
                      <a:r>
                        <a:rPr lang="en-US" sz="900">
                          <a:effectLst/>
                        </a:rPr>
                        <a:t> za </a:t>
                      </a:r>
                      <a:r>
                        <a:rPr lang="en-US" sz="900" err="1">
                          <a:effectLst/>
                        </a:rPr>
                        <a:t>poboljšanje</a:t>
                      </a:r>
                      <a:r>
                        <a:rPr lang="en-US" sz="900">
                          <a:effectLst/>
                        </a:rPr>
                        <a:t> </a:t>
                      </a:r>
                      <a:r>
                        <a:rPr lang="en-US" sz="900" err="1">
                          <a:effectLst/>
                        </a:rPr>
                        <a:t>komunikacije</a:t>
                      </a:r>
                      <a:endParaRPr lang="hr-HR" sz="1000">
                        <a:effectLst/>
                      </a:endParaRPr>
                    </a:p>
                    <a:p>
                      <a:pPr>
                        <a:lnSpc>
                          <a:spcPct val="107000"/>
                        </a:lnSpc>
                        <a:spcAft>
                          <a:spcPts val="800"/>
                        </a:spcAft>
                      </a:pPr>
                      <a:r>
                        <a:rPr lang="en-US" sz="900">
                          <a:effectLst/>
                        </a:rPr>
                        <a:t>team building</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Osobna</a:t>
                      </a:r>
                      <a:r>
                        <a:rPr lang="en-US" sz="900">
                          <a:effectLst/>
                        </a:rPr>
                        <a:t> </a:t>
                      </a:r>
                      <a:r>
                        <a:rPr lang="en-US" sz="900" err="1">
                          <a:effectLst/>
                        </a:rPr>
                        <a:t>angažiranost</a:t>
                      </a:r>
                      <a:r>
                        <a:rPr lang="en-US" sz="900">
                          <a:effectLst/>
                        </a:rPr>
                        <a:t> </a:t>
                      </a:r>
                      <a:r>
                        <a:rPr lang="en-US" sz="900" err="1">
                          <a:effectLst/>
                        </a:rPr>
                        <a:t>učitelja</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Tijekom</a:t>
                      </a:r>
                      <a:r>
                        <a:rPr lang="en-US" sz="900">
                          <a:effectLst/>
                        </a:rPr>
                        <a:t> </a:t>
                      </a:r>
                      <a:r>
                        <a:rPr lang="en-US" sz="900" err="1">
                          <a:effectLst/>
                        </a:rPr>
                        <a:t>godine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endParaRPr lang="hr-HR" sz="1000">
                        <a:effectLst/>
                        <a:latin typeface="Calibri" panose="020F0502020204030204" pitchFamily="34" charset="0"/>
                        <a:cs typeface="Times New Roman" panose="02020603050405020304" pitchFamily="18" charset="0"/>
                      </a:endParaRPr>
                    </a:p>
                  </a:txBody>
                  <a:tcPr marL="57403" marR="57403" marT="0" marB="0"/>
                </a:tc>
                <a:extLst>
                  <a:ext uri="{0D108BD9-81ED-4DB2-BD59-A6C34878D82A}">
                    <a16:rowId xmlns:a16="http://schemas.microsoft.com/office/drawing/2014/main" xmlns="" val="1027952440"/>
                  </a:ext>
                </a:extLst>
              </a:tr>
            </a:tbl>
          </a:graphicData>
        </a:graphic>
      </p:graphicFrame>
    </p:spTree>
    <p:extLst>
      <p:ext uri="{BB962C8B-B14F-4D97-AF65-F5344CB8AC3E}">
        <p14:creationId xmlns:p14="http://schemas.microsoft.com/office/powerpoint/2010/main" xmlns="" val="3239399467"/>
      </p:ext>
    </p:extLst>
  </p:cSld>
  <p:clrMapOvr>
    <a:masterClrMapping/>
  </p:clrMapOvr>
  <p:transition spd="slow">
    <p:wipe/>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ica 3">
            <a:extLst>
              <a:ext uri="{FF2B5EF4-FFF2-40B4-BE49-F238E27FC236}">
                <a16:creationId xmlns:a16="http://schemas.microsoft.com/office/drawing/2014/main" xmlns="" id="{5DCE4A94-475E-405F-858D-713DF4FBEAD6}"/>
              </a:ext>
            </a:extLst>
          </p:cNvPr>
          <p:cNvGraphicFramePr>
            <a:graphicFrameLocks noGrp="1"/>
          </p:cNvGraphicFramePr>
          <p:nvPr>
            <p:extLst>
              <p:ext uri="{D42A27DB-BD31-4B8C-83A1-F6EECF244321}">
                <p14:modId xmlns:p14="http://schemas.microsoft.com/office/powerpoint/2010/main" xmlns="" val="3576235877"/>
              </p:ext>
            </p:extLst>
          </p:nvPr>
        </p:nvGraphicFramePr>
        <p:xfrm>
          <a:off x="949993" y="121746"/>
          <a:ext cx="7876191" cy="4893804"/>
        </p:xfrm>
        <a:graphic>
          <a:graphicData uri="http://schemas.openxmlformats.org/drawingml/2006/table">
            <a:tbl>
              <a:tblPr>
                <a:tableStyleId>{0E3FDE45-AF77-4B5C-9715-49D594BDF05E}</a:tableStyleId>
              </a:tblPr>
              <a:tblGrid>
                <a:gridCol w="1135766">
                  <a:extLst>
                    <a:ext uri="{9D8B030D-6E8A-4147-A177-3AD203B41FA5}">
                      <a16:colId xmlns:a16="http://schemas.microsoft.com/office/drawing/2014/main" xmlns="" val="20000"/>
                    </a:ext>
                  </a:extLst>
                </a:gridCol>
                <a:gridCol w="6740425">
                  <a:extLst>
                    <a:ext uri="{9D8B030D-6E8A-4147-A177-3AD203B41FA5}">
                      <a16:colId xmlns:a16="http://schemas.microsoft.com/office/drawing/2014/main" xmlns="" val="20001"/>
                    </a:ext>
                  </a:extLst>
                </a:gridCol>
              </a:tblGrid>
              <a:tr h="1311184">
                <a:tc>
                  <a:txBody>
                    <a:bodyPr/>
                    <a:lstStyle/>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p>
                      <a:pPr marL="0" marR="0" lvl="0" indent="0" algn="l">
                        <a:lnSpc>
                          <a:spcPct val="100000"/>
                        </a:lnSpc>
                        <a:spcBef>
                          <a:spcPts val="0"/>
                        </a:spcBef>
                        <a:spcAft>
                          <a:spcPts val="0"/>
                        </a:spcAft>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marL="628650" lvl="1" indent="-285750" algn="l">
                        <a:lnSpc>
                          <a:spcPct val="100000"/>
                        </a:lnSpc>
                        <a:spcBef>
                          <a:spcPts val="0"/>
                        </a:spcBef>
                        <a:spcAft>
                          <a:spcPts val="0"/>
                        </a:spcAft>
                        <a:buFont typeface="Arial"/>
                        <a:buChar char="•"/>
                      </a:pPr>
                      <a:r>
                        <a:rPr lang="hr-HR" sz="1000" b="1" i="0" u="none" strike="noStrike" cap="none" baseline="0" noProof="0">
                          <a:effectLst/>
                        </a:rPr>
                        <a:t>Tjelesna i zdravstvena kultura:</a:t>
                      </a:r>
                      <a:r>
                        <a:rPr lang="hr-HR" sz="1000" b="0" i="0" u="none" strike="noStrike" cap="none" baseline="0" noProof="0">
                          <a:effectLst/>
                        </a:rPr>
                        <a:t> Odgojno-obrazovni ishod OŠ TZK A.1.2. Provodi jednostavne motoričke igre.  U projektima je moguće zajednički izvesti određena motorička kretanja i motoričke igre povezujući ih s glazbom.</a:t>
                      </a:r>
                    </a:p>
                    <a:p>
                      <a:pPr lvl="1" indent="0" algn="l">
                        <a:lnSpc>
                          <a:spcPct val="100000"/>
                        </a:lnSpc>
                        <a:spcBef>
                          <a:spcPts val="0"/>
                        </a:spcBef>
                        <a:spcAft>
                          <a:spcPts val="0"/>
                        </a:spcAft>
                        <a:buNone/>
                      </a:pPr>
                      <a:endParaRPr lang="hr-HR" sz="1000" b="0" i="0" u="none" strike="noStrike" cap="none" baseline="0" noProof="0">
                        <a:effectLst/>
                      </a:endParaRPr>
                    </a:p>
                    <a:p>
                      <a:pPr lvl="1" algn="l">
                        <a:lnSpc>
                          <a:spcPct val="100000"/>
                        </a:lnSpc>
                        <a:spcBef>
                          <a:spcPts val="0"/>
                        </a:spcBef>
                        <a:spcAft>
                          <a:spcPts val="0"/>
                        </a:spcAft>
                        <a:buNone/>
                      </a:pPr>
                      <a:r>
                        <a:rPr lang="hr-HR" sz="1000" b="0" i="0" u="none" strike="noStrike" cap="none" baseline="0" noProof="0">
                          <a:effectLst/>
                        </a:rPr>
                        <a:t>Primjeri navedenih ishoda nisu jedini i moguće ih je kombinirati unutar predmeta i između nastavnih predmeta svih razreda.</a:t>
                      </a:r>
                    </a:p>
                    <a:p>
                      <a:pPr lvl="1" algn="l">
                        <a:lnSpc>
                          <a:spcPct val="100000"/>
                        </a:lnSpc>
                        <a:spcBef>
                          <a:spcPts val="0"/>
                        </a:spcBef>
                        <a:spcAft>
                          <a:spcPts val="0"/>
                        </a:spcAft>
                        <a:buNone/>
                      </a:pPr>
                      <a:r>
                        <a:rPr lang="hr-HR" sz="1000" b="0" i="0" u="none" strike="noStrike" cap="none" baseline="0" noProof="0">
                          <a:effectLst/>
                        </a:rPr>
                        <a:t>Također je moguće, ali i potrebno, u aktivnosti izvannastavne aktivnosti </a:t>
                      </a:r>
                      <a:r>
                        <a:rPr lang="hr-HR" sz="1000" b="0" i="0" u="none" strike="noStrike" cap="none" baseline="0" noProof="0" err="1">
                          <a:effectLst/>
                        </a:rPr>
                        <a:t>eTwinning</a:t>
                      </a:r>
                      <a:r>
                        <a:rPr lang="hr-HR" sz="1000" b="0" i="0" u="none" strike="noStrike" cap="none" baseline="0" noProof="0">
                          <a:effectLst/>
                        </a:rPr>
                        <a:t> uvrstiti i ishode stranih jezika, </a:t>
                      </a:r>
                      <a:r>
                        <a:rPr lang="hr-HR" sz="1000" b="0" i="0" u="none" strike="noStrike" cap="none" baseline="0" noProof="0" err="1">
                          <a:effectLst/>
                        </a:rPr>
                        <a:t>međupredmetnih</a:t>
                      </a:r>
                      <a:r>
                        <a:rPr lang="hr-HR" sz="1000" b="0" i="0" u="none" strike="noStrike" cap="none" baseline="0" noProof="0">
                          <a:effectLst/>
                        </a:rPr>
                        <a:t> tema i izbornih predmeta.</a:t>
                      </a:r>
                    </a:p>
                  </a:txBody>
                  <a:tcPr marL="91450" marR="91450" marT="33250" marB="33250"/>
                </a:tc>
                <a:extLst>
                  <a:ext uri="{0D108BD9-81ED-4DB2-BD59-A6C34878D82A}">
                    <a16:rowId xmlns:a16="http://schemas.microsoft.com/office/drawing/2014/main" xmlns="" val="10000"/>
                  </a:ext>
                </a:extLst>
              </a:tr>
              <a:tr h="49806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a:buNone/>
                      </a:pPr>
                      <a:r>
                        <a:rPr lang="hr-HR" sz="1000" u="none" strike="noStrike" cap="none" baseline="0">
                          <a:effectLst/>
                          <a:sym typeface="Arial"/>
                        </a:rPr>
                        <a:t>Poticanje učenika na drugačiji pristup obrazovanju kroz </a:t>
                      </a:r>
                      <a:r>
                        <a:rPr lang="hr-HR" sz="1000" u="none" strike="noStrike" cap="none" baseline="0">
                          <a:effectLst/>
                        </a:rPr>
                        <a:t>razmjenu</a:t>
                      </a:r>
                      <a:r>
                        <a:rPr lang="hr-HR" sz="1000" u="none" strike="noStrike" cap="none" baseline="0">
                          <a:effectLst/>
                          <a:sym typeface="Arial"/>
                        </a:rPr>
                        <a:t> znanja i iskustava s učenicima iz drugih zemalja. Stručno usavršavanje učitelja kroz Erasmus+ program.</a:t>
                      </a:r>
                      <a:endParaRPr lang="hr-HR" sz="1000" u="none" strike="noStrike" cap="none" baseline="0">
                        <a:effectLst/>
                        <a:latin typeface="+mn-lt"/>
                        <a:sym typeface="Arial"/>
                      </a:endParaRPr>
                    </a:p>
                  </a:txBody>
                  <a:tcPr marL="91450" marR="91450" marT="33250" marB="33250"/>
                </a:tc>
                <a:extLst>
                  <a:ext uri="{0D108BD9-81ED-4DB2-BD59-A6C34878D82A}">
                    <a16:rowId xmlns:a16="http://schemas.microsoft.com/office/drawing/2014/main" xmlns="" val="10001"/>
                  </a:ext>
                </a:extLst>
              </a:tr>
              <a:tr h="6252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lvl="0" algn="l">
                        <a:buNone/>
                      </a:pPr>
                      <a:r>
                        <a:rPr lang="hr-HR" sz="1000" u="none" strike="noStrike" cap="none" baseline="0" noProof="0">
                          <a:effectLst/>
                          <a:sym typeface="Arial"/>
                        </a:rPr>
                        <a:t>Provedba projektnih aktivnosti upotrebom informacijsko komunikacijskih tehnologija (IKT-a), prijava na projekte preko portala </a:t>
                      </a:r>
                      <a:r>
                        <a:rPr lang="hr-HR" sz="1000" u="none" strike="noStrike" cap="none" baseline="0" noProof="0" err="1">
                          <a:effectLst/>
                          <a:sym typeface="Arial"/>
                        </a:rPr>
                        <a:t>eTwinning</a:t>
                      </a:r>
                      <a:r>
                        <a:rPr lang="hr-HR" sz="1000" u="none" strike="noStrike" cap="none" baseline="0" noProof="0">
                          <a:effectLst/>
                          <a:sym typeface="Arial"/>
                        </a:rPr>
                        <a:t> te provedba istih.</a:t>
                      </a:r>
                      <a:endParaRPr lang="en-US">
                        <a:effectLst/>
                        <a:sym typeface="Arial"/>
                      </a:endParaRPr>
                    </a:p>
                  </a:txBody>
                  <a:tcPr marL="91450" marR="91450" marT="33250" marB="33250"/>
                </a:tc>
                <a:extLst>
                  <a:ext uri="{0D108BD9-81ED-4DB2-BD59-A6C34878D82A}">
                    <a16:rowId xmlns:a16="http://schemas.microsoft.com/office/drawing/2014/main" xmlns="" val="10002"/>
                  </a:ext>
                </a:extLst>
              </a:tr>
              <a:tr h="50070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lvl="0" algn="l">
                        <a:spcBef>
                          <a:spcPts val="0"/>
                        </a:spcBef>
                        <a:spcAft>
                          <a:spcPts val="0"/>
                        </a:spcAft>
                        <a:buNone/>
                      </a:pPr>
                      <a:r>
                        <a:rPr lang="en" sz="1000" u="none" strike="noStrike" cap="none" baseline="0" noProof="0" err="1"/>
                        <a:t>Učiteljica</a:t>
                      </a:r>
                      <a:r>
                        <a:rPr lang="en" sz="1000" u="none" strike="noStrike" cap="none" baseline="0" noProof="0"/>
                        <a:t> Jelena </a:t>
                      </a:r>
                      <a:r>
                        <a:rPr lang="en" sz="1000" u="none" strike="noStrike" cap="none" baseline="0" noProof="0" err="1"/>
                        <a:t>Bradašić</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učenici</a:t>
                      </a:r>
                      <a:r>
                        <a:rPr lang="en" sz="1000" u="none" strike="noStrike" cap="none" baseline="0" noProof="0"/>
                        <a:t> 3. </a:t>
                      </a:r>
                      <a:r>
                        <a:rPr lang="en" sz="1000" u="none" strike="noStrike" cap="none" baseline="0" noProof="0" err="1"/>
                        <a:t>i</a:t>
                      </a:r>
                      <a:r>
                        <a:rPr lang="en" sz="1000" u="none" strike="noStrike" cap="none" baseline="0" noProof="0"/>
                        <a:t> 4.razreda PRO </a:t>
                      </a:r>
                      <a:r>
                        <a:rPr lang="en" sz="1000" u="none" strike="noStrike" cap="none" baseline="0">
                          <a:sym typeface="Calibri"/>
                        </a:rPr>
                        <a:t>Laze</a:t>
                      </a:r>
                      <a:r>
                        <a:rPr lang="hr-HR" sz="1000" u="none" strike="noStrike" cap="none" baseline="0">
                          <a:sym typeface="Calibri"/>
                        </a:rPr>
                        <a:t>, učiteljica Tonka </a:t>
                      </a:r>
                      <a:r>
                        <a:rPr lang="hr-HR" sz="1000" u="none" strike="noStrike" cap="none" baseline="0" err="1">
                          <a:sym typeface="Calibri"/>
                        </a:rPr>
                        <a:t>Došlić</a:t>
                      </a:r>
                      <a:r>
                        <a:rPr lang="hr-HR" sz="1000" u="none" strike="noStrike" cap="none" baseline="0">
                          <a:sym typeface="Calibri"/>
                        </a:rPr>
                        <a:t> i učenici </a:t>
                      </a:r>
                      <a:r>
                        <a:rPr lang="hr-HR" sz="1000" u="none" strike="noStrike" cap="none" baseline="0"/>
                        <a:t>4. razreda</a:t>
                      </a:r>
                      <a:r>
                        <a:rPr lang="hr-HR" sz="1000" u="none" strike="noStrike" cap="none" baseline="0">
                          <a:sym typeface="Calibri"/>
                        </a:rPr>
                        <a:t> MŠ</a:t>
                      </a:r>
                      <a:endParaRPr lang="en" sz="1000" b="0" i="0" u="none" strike="noStrike" cap="none" baseline="0">
                        <a:solidFill>
                          <a:srgbClr val="000000"/>
                        </a:solidFill>
                        <a:latin typeface="+mn-lt"/>
                        <a:ea typeface="Calibri"/>
                        <a:cs typeface="Calibri"/>
                        <a:sym typeface="Calibri"/>
                      </a:endParaRPr>
                    </a:p>
                  </a:txBody>
                  <a:tcPr marL="91450" marR="91450" marT="33250" marB="33250"/>
                </a:tc>
                <a:extLst>
                  <a:ext uri="{0D108BD9-81ED-4DB2-BD59-A6C34878D82A}">
                    <a16:rowId xmlns:a16="http://schemas.microsoft.com/office/drawing/2014/main" xmlns="" val="10003"/>
                  </a:ext>
                </a:extLst>
              </a:tr>
              <a:tr h="49937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endParaRPr lang="en" sz="1000" b="0" i="0" u="none" strike="noStrike" cap="none" baseline="0" err="1">
                        <a:solidFill>
                          <a:srgbClr val="000000"/>
                        </a:solidFill>
                        <a:latin typeface="+mn-lt"/>
                        <a:ea typeface="Calibri"/>
                        <a:cs typeface="Calibri"/>
                        <a:sym typeface="Calibri"/>
                      </a:endParaRPr>
                    </a:p>
                  </a:txBody>
                  <a:tcPr marL="91450" marR="91450" marT="33250" marB="33250"/>
                </a:tc>
                <a:extLst>
                  <a:ext uri="{0D108BD9-81ED-4DB2-BD59-A6C34878D82A}">
                    <a16:rowId xmlns:a16="http://schemas.microsoft.com/office/drawing/2014/main" xmlns="" val="10004"/>
                  </a:ext>
                </a:extLst>
              </a:tr>
              <a:tr h="50070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2 000 kn</a:t>
                      </a:r>
                      <a:endParaRPr lang="hr-HR" sz="1000" u="none" strike="noStrike" cap="none" baseline="0">
                        <a:latin typeface="+mn-lt"/>
                        <a:sym typeface="Calibri"/>
                      </a:endParaRPr>
                    </a:p>
                  </a:txBody>
                  <a:tcPr marL="91450" marR="91450" marT="33250" marB="33250"/>
                </a:tc>
                <a:extLst>
                  <a:ext uri="{0D108BD9-81ED-4DB2-BD59-A6C34878D82A}">
                    <a16:rowId xmlns:a16="http://schemas.microsoft.com/office/drawing/2014/main" xmlns="" val="10005"/>
                  </a:ext>
                </a:extLst>
              </a:tr>
              <a:tr h="95854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a:buNone/>
                      </a:pPr>
                      <a:r>
                        <a:rPr lang="pl-PL" sz="1000" u="none" strike="noStrike" cap="none" baseline="0">
                          <a:effectLst/>
                          <a:sym typeface="Arial"/>
                        </a:rPr>
                        <a:t>fotografije, video zapisi, radovi učenika, zadovoljstvo učenika i učiteljica rezultatima projektnih aktivnosti</a:t>
                      </a:r>
                      <a:endParaRPr lang="en-US">
                        <a:effectLst/>
                        <a:sym typeface="Arial"/>
                      </a:endParaRPr>
                    </a:p>
                    <a:p>
                      <a:pPr>
                        <a:buNone/>
                      </a:pPr>
                      <a:endParaRPr lang="hr-HR" sz="1000" b="0" i="0" u="none" strike="noStrike" cap="none" baseline="0">
                        <a:solidFill>
                          <a:schemeClr val="dk1"/>
                        </a:solidFill>
                        <a:effectLst/>
                        <a:latin typeface="+mn-lt"/>
                        <a:ea typeface="+mn-ea"/>
                        <a:cs typeface="+mn-cs"/>
                        <a:sym typeface="Arial"/>
                      </a:endParaRPr>
                    </a:p>
                  </a:txBody>
                  <a:tcPr marL="91450" marR="91450" marT="33250" marB="3325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8688331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623888" y="1302545"/>
            <a:ext cx="7886700" cy="2139553"/>
          </a:xfrm>
        </p:spPr>
        <p:txBody>
          <a:bodyPr>
            <a:normAutofit/>
            <a:scene3d>
              <a:camera prst="orthographicFront"/>
              <a:lightRig rig="threePt" dir="t"/>
            </a:scene3d>
            <a:sp3d extrusionH="57150">
              <a:bevelT w="38100" h="38100"/>
            </a:sp3d>
          </a:bodyPr>
          <a:lstStyle/>
          <a:p>
            <a:pPr algn="ctr"/>
            <a:r>
              <a:rPr lang="hr-HR">
                <a:latin typeface="+mn-lt"/>
              </a:rPr>
              <a:t>Školski preventivni program</a:t>
            </a:r>
          </a:p>
        </p:txBody>
      </p:sp>
    </p:spTree>
    <p:extLst>
      <p:ext uri="{BB962C8B-B14F-4D97-AF65-F5344CB8AC3E}">
        <p14:creationId xmlns:p14="http://schemas.microsoft.com/office/powerpoint/2010/main" xmlns="" val="30744400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pic>
        <p:nvPicPr>
          <p:cNvPr id="1042" name="Shape 1042"/>
          <p:cNvPicPr preferRelativeResize="0"/>
          <p:nvPr/>
        </p:nvPicPr>
        <p:blipFill rotWithShape="1">
          <a:blip r:embed="rId3">
            <a:alphaModFix/>
          </a:blip>
          <a:srcRect/>
          <a:stretch/>
        </p:blipFill>
        <p:spPr>
          <a:xfrm>
            <a:off x="7624763" y="155375"/>
            <a:ext cx="890587" cy="878681"/>
          </a:xfrm>
          <a:prstGeom prst="rect">
            <a:avLst/>
          </a:prstGeom>
          <a:noFill/>
          <a:ln>
            <a:noFill/>
          </a:ln>
        </p:spPr>
      </p:pic>
      <p:graphicFrame>
        <p:nvGraphicFramePr>
          <p:cNvPr id="1043" name="Shape 1043"/>
          <p:cNvGraphicFramePr/>
          <p:nvPr>
            <p:extLst>
              <p:ext uri="{D42A27DB-BD31-4B8C-83A1-F6EECF244321}">
                <p14:modId xmlns:p14="http://schemas.microsoft.com/office/powerpoint/2010/main" xmlns="" val="2291862449"/>
              </p:ext>
            </p:extLst>
          </p:nvPr>
        </p:nvGraphicFramePr>
        <p:xfrm>
          <a:off x="902367" y="1091802"/>
          <a:ext cx="8060657" cy="3882807"/>
        </p:xfrm>
        <a:graphic>
          <a:graphicData uri="http://schemas.openxmlformats.org/drawingml/2006/table">
            <a:tbl>
              <a:tblPr>
                <a:tableStyleId>{0E3FDE45-AF77-4B5C-9715-49D594BDF05E}</a:tableStyleId>
              </a:tblPr>
              <a:tblGrid>
                <a:gridCol w="1480529">
                  <a:extLst>
                    <a:ext uri="{9D8B030D-6E8A-4147-A177-3AD203B41FA5}">
                      <a16:colId xmlns:a16="http://schemas.microsoft.com/office/drawing/2014/main" xmlns="" val="20000"/>
                    </a:ext>
                  </a:extLst>
                </a:gridCol>
                <a:gridCol w="6580128">
                  <a:extLst>
                    <a:ext uri="{9D8B030D-6E8A-4147-A177-3AD203B41FA5}">
                      <a16:colId xmlns:a16="http://schemas.microsoft.com/office/drawing/2014/main" xmlns="" val="20001"/>
                    </a:ext>
                  </a:extLst>
                </a:gridCol>
              </a:tblGrid>
              <a:tr h="109019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lvl="0" algn="l">
                        <a:spcAft>
                          <a:spcPts val="0"/>
                        </a:spcAft>
                        <a:buNone/>
                      </a:pPr>
                      <a:r>
                        <a:rPr lang="en-US" sz="1000" u="none" strike="noStrike" cap="none" baseline="0" noProof="0" err="1"/>
                        <a:t>Učenik</a:t>
                      </a:r>
                      <a:r>
                        <a:rPr lang="en-US" sz="1000" u="none" strike="noStrike" cap="none" baseline="0" noProof="0"/>
                        <a:t>: </a:t>
                      </a:r>
                      <a:r>
                        <a:rPr lang="en-US" sz="1000" u="none" strike="noStrike" cap="none" baseline="0" noProof="0" err="1"/>
                        <a:t>prepoznaje</a:t>
                      </a:r>
                      <a:r>
                        <a:rPr lang="en-US" sz="1000" u="none" strike="noStrike" cap="none" baseline="0" noProof="0"/>
                        <a:t> </a:t>
                      </a:r>
                      <a:r>
                        <a:rPr lang="en-US" sz="1000" u="none" strike="noStrike" cap="none" baseline="0" noProof="0" err="1"/>
                        <a:t>ugrožavajuće</a:t>
                      </a:r>
                      <a:r>
                        <a:rPr lang="en-US" sz="1000" u="none" strike="noStrike" cap="none" baseline="0" noProof="0"/>
                        <a:t> </a:t>
                      </a:r>
                      <a:r>
                        <a:rPr lang="en-US" sz="1000" u="none" strike="noStrike" cap="none" baseline="0" noProof="0" err="1"/>
                        <a:t>društvene</a:t>
                      </a:r>
                      <a:r>
                        <a:rPr lang="en-US" sz="1000" u="none" strike="noStrike" cap="none" baseline="0" noProof="0"/>
                        <a:t> </a:t>
                      </a:r>
                      <a:r>
                        <a:rPr lang="en-US" sz="1000" u="none" strike="noStrike" cap="none" baseline="0" noProof="0" err="1"/>
                        <a:t>situacije</a:t>
                      </a:r>
                      <a:r>
                        <a:rPr lang="en-US" sz="1000" u="none" strike="noStrike" cap="none" baseline="0" noProof="0"/>
                        <a:t> za </a:t>
                      </a:r>
                      <a:r>
                        <a:rPr lang="en-US" sz="1000" u="none" strike="noStrike" cap="none" baseline="0" noProof="0" err="1"/>
                        <a:t>mlade</a:t>
                      </a:r>
                      <a:r>
                        <a:rPr lang="en-US" sz="1000" u="none" strike="noStrike" cap="none" baseline="0" noProof="0"/>
                        <a:t>, </a:t>
                      </a:r>
                      <a:r>
                        <a:rPr lang="en-US" sz="1000" u="none" strike="noStrike" cap="none" baseline="0" noProof="0" err="1"/>
                        <a:t>prepoznaje</a:t>
                      </a:r>
                      <a:r>
                        <a:rPr lang="en-US" sz="1000" u="none" strike="noStrike" cap="none" baseline="0" noProof="0"/>
                        <a:t> </a:t>
                      </a:r>
                      <a:r>
                        <a:rPr lang="en-US" sz="1000" u="none" strike="noStrike" cap="none" baseline="0" noProof="0" err="1"/>
                        <a:t>različite</a:t>
                      </a:r>
                      <a:r>
                        <a:rPr lang="en-US" sz="1000" u="none" strike="noStrike" cap="none" baseline="0" noProof="0"/>
                        <a:t> </a:t>
                      </a:r>
                      <a:r>
                        <a:rPr lang="en-US" sz="1000" u="none" strike="noStrike" cap="none" baseline="0" noProof="0" err="1"/>
                        <a:t>vrste</a:t>
                      </a:r>
                      <a:r>
                        <a:rPr lang="en-US" sz="1000" u="none" strike="noStrike" cap="none" baseline="0" noProof="0"/>
                        <a:t> </a:t>
                      </a:r>
                      <a:r>
                        <a:rPr lang="en-US" sz="1000" u="none" strike="noStrike" cap="none" baseline="0" noProof="0" err="1"/>
                        <a:t>zlostavljanja</a:t>
                      </a:r>
                      <a:r>
                        <a:rPr lang="en-US" sz="1000" u="none" strike="noStrike" cap="none" baseline="0" noProof="0"/>
                        <a:t>, </a:t>
                      </a:r>
                      <a:r>
                        <a:rPr lang="en-US" sz="1000" u="none" strike="noStrike" cap="none" baseline="0" noProof="0" err="1"/>
                        <a:t>prepoznaje</a:t>
                      </a:r>
                      <a:r>
                        <a:rPr lang="en-US" sz="1000" u="none" strike="noStrike" cap="none" baseline="0" noProof="0"/>
                        <a:t> </a:t>
                      </a:r>
                      <a:r>
                        <a:rPr lang="en-US" sz="1000" u="none" strike="noStrike" cap="none" baseline="0" noProof="0" err="1"/>
                        <a:t>pritisak</a:t>
                      </a:r>
                      <a:r>
                        <a:rPr lang="en-US" sz="1000" u="none" strike="noStrike" cap="none" baseline="0" noProof="0"/>
                        <a:t> </a:t>
                      </a:r>
                      <a:r>
                        <a:rPr lang="en-US" sz="1000" u="none" strike="noStrike" cap="none" baseline="0" noProof="0" err="1"/>
                        <a:t>vršnjaka</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nagovaranje</a:t>
                      </a:r>
                      <a:r>
                        <a:rPr lang="en-US" sz="1000" u="none" strike="noStrike" cap="none" baseline="0" noProof="0"/>
                        <a:t> </a:t>
                      </a:r>
                      <a:r>
                        <a:rPr lang="en-US" sz="1000" u="none" strike="noStrike" cap="none" baseline="0" noProof="0" err="1"/>
                        <a:t>na</a:t>
                      </a:r>
                      <a:r>
                        <a:rPr lang="en-US" sz="1000" u="none" strike="noStrike" cap="none" baseline="0" noProof="0"/>
                        <a:t> </a:t>
                      </a:r>
                      <a:r>
                        <a:rPr lang="en-US" sz="1000" u="none" strike="noStrike" cap="none" baseline="0" noProof="0" err="1"/>
                        <a:t>društveno</a:t>
                      </a:r>
                      <a:r>
                        <a:rPr lang="en-US" sz="1000" u="none" strike="noStrike" cap="none" baseline="0" noProof="0"/>
                        <a:t> </a:t>
                      </a:r>
                      <a:r>
                        <a:rPr lang="en-US" sz="1000" u="none" strike="noStrike" cap="none" baseline="0" noProof="0" err="1"/>
                        <a:t>neprihvatljivo</a:t>
                      </a:r>
                      <a:r>
                        <a:rPr lang="en-US" sz="1000" u="none" strike="noStrike" cap="none" baseline="0" noProof="0"/>
                        <a:t> </a:t>
                      </a:r>
                      <a:r>
                        <a:rPr lang="en-US" sz="1000" u="none" strike="noStrike" cap="none" baseline="0" noProof="0" err="1"/>
                        <a:t>ponašanje</a:t>
                      </a:r>
                      <a:endParaRPr lang="en-US" sz="1000" u="none" strike="noStrike" cap="none" baseline="0" noProof="0"/>
                    </a:p>
                    <a:p>
                      <a:pPr lvl="0" algn="l">
                        <a:spcAft>
                          <a:spcPts val="0"/>
                        </a:spcAft>
                        <a:buNone/>
                      </a:pPr>
                      <a:r>
                        <a:rPr lang="en-US" sz="1000" u="none" strike="noStrike" cap="none" baseline="0" noProof="0" err="1"/>
                        <a:t>Navodi</a:t>
                      </a:r>
                      <a:r>
                        <a:rPr lang="en-US" sz="1000" u="none" strike="noStrike" cap="none" baseline="0" noProof="0"/>
                        <a:t> </a:t>
                      </a:r>
                      <a:r>
                        <a:rPr lang="en-US" sz="1000" u="none" strike="noStrike" cap="none" baseline="0" noProof="0" err="1"/>
                        <a:t>što</a:t>
                      </a:r>
                      <a:r>
                        <a:rPr lang="en-US" sz="1000" u="none" strike="noStrike" cap="none" baseline="0" noProof="0"/>
                        <a:t> </a:t>
                      </a:r>
                      <a:r>
                        <a:rPr lang="en-US" sz="1000" u="none" strike="noStrike" cap="none" baseline="0" noProof="0" err="1"/>
                        <a:t>treba</a:t>
                      </a:r>
                      <a:r>
                        <a:rPr lang="en-US" sz="1000" u="none" strike="noStrike" cap="none" baseline="0" noProof="0"/>
                        <a:t> </a:t>
                      </a:r>
                      <a:r>
                        <a:rPr lang="en-US" sz="1000" u="none" strike="noStrike" cap="none" baseline="0" noProof="0" err="1"/>
                        <a:t>poduzeti</a:t>
                      </a:r>
                      <a:r>
                        <a:rPr lang="en-US" sz="1000" u="none" strike="noStrike" cap="none" baseline="0" noProof="0"/>
                        <a:t> u </a:t>
                      </a:r>
                      <a:r>
                        <a:rPr lang="en-US" sz="1000" u="none" strike="noStrike" cap="none" baseline="0" noProof="0" err="1"/>
                        <a:t>slučaju</a:t>
                      </a:r>
                      <a:r>
                        <a:rPr lang="en-US" sz="1000" u="none" strike="noStrike" cap="none" baseline="0" noProof="0"/>
                        <a:t> </a:t>
                      </a:r>
                      <a:r>
                        <a:rPr lang="en-US" sz="1000" u="none" strike="noStrike" cap="none" baseline="0" noProof="0" err="1"/>
                        <a:t>opasnosti</a:t>
                      </a:r>
                      <a:r>
                        <a:rPr lang="en-US" sz="1000" u="none" strike="noStrike" cap="none" baseline="0" noProof="0"/>
                        <a:t>, </a:t>
                      </a:r>
                      <a:r>
                        <a:rPr lang="en-US" sz="1000" u="none" strike="noStrike" cap="none" baseline="0" noProof="0" err="1"/>
                        <a:t>pritiska</a:t>
                      </a:r>
                      <a:r>
                        <a:rPr lang="en-US" sz="1000" u="none" strike="noStrike" cap="none" baseline="0" noProof="0"/>
                        <a:t> </a:t>
                      </a:r>
                      <a:r>
                        <a:rPr lang="en-US" sz="1000" u="none" strike="noStrike" cap="none" baseline="0" noProof="0" err="1"/>
                        <a:t>vršnjaka</a:t>
                      </a:r>
                      <a:r>
                        <a:rPr lang="en-US" sz="1000" u="none" strike="noStrike" cap="none" baseline="0" noProof="0"/>
                        <a:t> </a:t>
                      </a:r>
                      <a:r>
                        <a:rPr lang="en-US" sz="1000" u="none" strike="noStrike" cap="none" baseline="0" noProof="0" err="1"/>
                        <a:t>ili</a:t>
                      </a:r>
                      <a:r>
                        <a:rPr lang="en-US" sz="1000" u="none" strike="noStrike" cap="none" baseline="0" noProof="0"/>
                        <a:t> </a:t>
                      </a:r>
                      <a:r>
                        <a:rPr lang="en-US" sz="1000" u="none" strike="noStrike" cap="none" baseline="0" noProof="0" err="1"/>
                        <a:t>nasilja</a:t>
                      </a:r>
                      <a:r>
                        <a:rPr lang="en-US" sz="1000" u="none" strike="noStrike" cap="none" baseline="0" noProof="0"/>
                        <a:t>, </a:t>
                      </a:r>
                      <a:r>
                        <a:rPr lang="en-US" sz="1000" u="none" strike="noStrike" cap="none" baseline="0" noProof="0" err="1"/>
                        <a:t>nabraja</a:t>
                      </a:r>
                      <a:r>
                        <a:rPr lang="en-US" sz="1000" u="none" strike="noStrike" cap="none" baseline="0" noProof="0"/>
                        <a:t> </a:t>
                      </a:r>
                      <a:r>
                        <a:rPr lang="en-US" sz="1000" u="none" strike="noStrike" cap="none" baseline="0" noProof="0" err="1"/>
                        <a:t>opasnosti</a:t>
                      </a:r>
                      <a:r>
                        <a:rPr lang="en-US" sz="1000" u="none" strike="noStrike" cap="none" baseline="0" noProof="0"/>
                        <a:t> </a:t>
                      </a:r>
                      <a:r>
                        <a:rPr lang="en-US" sz="1000" u="none" strike="noStrike" cap="none" baseline="0" noProof="0" err="1"/>
                        <a:t>internetske</a:t>
                      </a:r>
                      <a:r>
                        <a:rPr lang="en-US" sz="1000" u="none" strike="noStrike" cap="none" baseline="0" noProof="0"/>
                        <a:t>  </a:t>
                      </a:r>
                      <a:r>
                        <a:rPr lang="en-US" sz="1000" u="none" strike="noStrike" cap="none" baseline="0" noProof="0" err="1"/>
                        <a:t>komunikacije</a:t>
                      </a:r>
                      <a:r>
                        <a:rPr lang="en-US" sz="1000" u="none" strike="noStrike" cap="none" baseline="0" noProof="0"/>
                        <a:t> s </a:t>
                      </a:r>
                      <a:r>
                        <a:rPr lang="en-US" sz="1000" u="none" strike="noStrike" cap="none" baseline="0" noProof="0" err="1"/>
                        <a:t>neznancima</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kako</a:t>
                      </a:r>
                      <a:r>
                        <a:rPr lang="en-US" sz="1000" u="none" strike="noStrike" cap="none" baseline="0" noProof="0"/>
                        <a:t> </a:t>
                      </a:r>
                      <a:r>
                        <a:rPr lang="en-US" sz="1000" u="none" strike="noStrike" cap="none" baseline="0" noProof="0" err="1"/>
                        <a:t>zaštititi</a:t>
                      </a:r>
                      <a:r>
                        <a:rPr lang="en-US" sz="1000" u="none" strike="noStrike" cap="none" baseline="0" noProof="0"/>
                        <a:t> </a:t>
                      </a:r>
                      <a:r>
                        <a:rPr lang="en-US" sz="1000" u="none" strike="noStrike" cap="none" baseline="0" noProof="0" err="1"/>
                        <a:t>privatnost</a:t>
                      </a:r>
                      <a:r>
                        <a:rPr lang="en-US" sz="1000" u="none" strike="noStrike" cap="none" baseline="0" noProof="0"/>
                        <a:t>, </a:t>
                      </a:r>
                      <a:r>
                        <a:rPr lang="en-US" sz="1000" u="none" strike="noStrike" cap="none" baseline="0" noProof="0" err="1"/>
                        <a:t>odlučuje</a:t>
                      </a:r>
                      <a:r>
                        <a:rPr lang="en-US" sz="1000" u="none" strike="noStrike" cap="none" baseline="0" noProof="0"/>
                        <a:t> o </a:t>
                      </a:r>
                      <a:r>
                        <a:rPr lang="en-US" sz="1000" u="none" strike="noStrike" cap="none" baseline="0" noProof="0" err="1"/>
                        <a:t>vlastitome</a:t>
                      </a:r>
                      <a:r>
                        <a:rPr lang="en-US" sz="1000" u="none" strike="noStrike" cap="none" baseline="0" noProof="0"/>
                        <a:t> </a:t>
                      </a:r>
                      <a:r>
                        <a:rPr lang="en-US" sz="1000" u="none" strike="noStrike" cap="none" baseline="0" noProof="0" err="1"/>
                        <a:t>sigurnom</a:t>
                      </a:r>
                      <a:r>
                        <a:rPr lang="en-US" sz="1000" u="none" strike="noStrike" cap="none" baseline="0" noProof="0"/>
                        <a:t> </a:t>
                      </a:r>
                      <a:r>
                        <a:rPr lang="en-US" sz="1000" u="none" strike="noStrike" cap="none" baseline="0" noProof="0" err="1"/>
                        <a:t>ponašanju</a:t>
                      </a:r>
                      <a:r>
                        <a:rPr lang="en-US" sz="1000" u="none" strike="noStrike" cap="none" baseline="0" noProof="0"/>
                        <a:t>, </a:t>
                      </a:r>
                      <a:r>
                        <a:rPr lang="en-US" sz="1000" u="none" strike="noStrike" cap="none" baseline="0" noProof="0" err="1"/>
                        <a:t>odbija</a:t>
                      </a:r>
                      <a:r>
                        <a:rPr lang="en-US" sz="1000" u="none" strike="noStrike" cap="none" baseline="0" noProof="0"/>
                        <a:t> </a:t>
                      </a:r>
                      <a:r>
                        <a:rPr lang="en-US" sz="1000" u="none" strike="noStrike" cap="none" baseline="0" noProof="0" err="1"/>
                        <a:t>nagovor</a:t>
                      </a:r>
                      <a:r>
                        <a:rPr lang="en-US" sz="1000" u="none" strike="noStrike" cap="none" baseline="0" noProof="0"/>
                        <a:t> </a:t>
                      </a:r>
                      <a:r>
                        <a:rPr lang="en-US" sz="1000" u="none" strike="noStrike" cap="none" baseline="0" noProof="0" err="1"/>
                        <a:t>vršnjaka</a:t>
                      </a:r>
                      <a:r>
                        <a:rPr lang="en-US" sz="1000" u="none" strike="noStrike" cap="none" baseline="0" noProof="0"/>
                        <a:t> </a:t>
                      </a:r>
                      <a:r>
                        <a:rPr lang="en-US" sz="1000" u="none" strike="noStrike" cap="none" baseline="0" noProof="0" err="1"/>
                        <a:t>na</a:t>
                      </a:r>
                      <a:r>
                        <a:rPr lang="en-US" sz="1000" u="none" strike="noStrike" cap="none" baseline="0" noProof="0"/>
                        <a:t> </a:t>
                      </a:r>
                      <a:r>
                        <a:rPr lang="en-US" sz="1000" u="none" strike="noStrike" cap="none" baseline="0" noProof="0" err="1"/>
                        <a:t>nepoželjno</a:t>
                      </a:r>
                      <a:r>
                        <a:rPr lang="en-US" sz="1000" u="none" strike="noStrike" cap="none" baseline="0" noProof="0"/>
                        <a:t> </a:t>
                      </a:r>
                      <a:r>
                        <a:rPr lang="en-US" sz="1000" u="none" strike="noStrike" cap="none" baseline="0" noProof="0" err="1"/>
                        <a:t>ponašanje</a:t>
                      </a:r>
                      <a:r>
                        <a:rPr lang="en-US" sz="1000" u="none" strike="noStrike" cap="none" baseline="0" noProof="0"/>
                        <a:t>, </a:t>
                      </a:r>
                      <a:r>
                        <a:rPr lang="en-US" sz="1000" u="none" strike="noStrike" cap="none" baseline="0" noProof="0" err="1"/>
                        <a:t>odgovorno</a:t>
                      </a:r>
                      <a:r>
                        <a:rPr lang="en-US" sz="1000" u="none" strike="noStrike" cap="none" baseline="0" noProof="0"/>
                        <a:t> se </a:t>
                      </a:r>
                      <a:r>
                        <a:rPr lang="en-US" sz="1000" u="none" strike="noStrike" cap="none" baseline="0" noProof="0" err="1"/>
                        <a:t>služi</a:t>
                      </a:r>
                      <a:r>
                        <a:rPr lang="en-US" sz="1000" u="none" strike="noStrike" cap="none" baseline="0" noProof="0"/>
                        <a:t> </a:t>
                      </a:r>
                      <a:r>
                        <a:rPr lang="en-US" sz="1000" u="none" strike="noStrike" cap="none" baseline="0" noProof="0" err="1"/>
                        <a:t>društvenim</a:t>
                      </a:r>
                      <a:r>
                        <a:rPr lang="en-US" sz="1000" u="none" strike="noStrike" cap="none" baseline="0" noProof="0"/>
                        <a:t> </a:t>
                      </a:r>
                      <a:r>
                        <a:rPr lang="en-US" sz="1000" u="none" strike="noStrike" cap="none" baseline="0" noProof="0" err="1"/>
                        <a:t>mrežama</a:t>
                      </a:r>
                      <a:r>
                        <a:rPr lang="en-US" sz="1000" u="none" strike="noStrike" cap="none" baseline="0" noProof="0"/>
                        <a:t>, </a:t>
                      </a:r>
                      <a:r>
                        <a:rPr lang="en-US" sz="1000" u="none" strike="noStrike" cap="none" baseline="0" noProof="0" err="1"/>
                        <a:t>opasne</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rizične</a:t>
                      </a:r>
                      <a:r>
                        <a:rPr lang="en-US" sz="1000" u="none" strike="noStrike" cap="none" baseline="0" noProof="0"/>
                        <a:t> </a:t>
                      </a:r>
                      <a:r>
                        <a:rPr lang="en-US" sz="1000" u="none" strike="noStrike" cap="none" baseline="0" noProof="0" err="1"/>
                        <a:t>situacije</a:t>
                      </a:r>
                      <a:r>
                        <a:rPr lang="en-US" sz="1000" u="none" strike="noStrike" cap="none" baseline="0" noProof="0"/>
                        <a:t> u </a:t>
                      </a:r>
                      <a:r>
                        <a:rPr lang="en-US" sz="1000" u="none" strike="noStrike" cap="none" baseline="0" noProof="0" err="1"/>
                        <a:t>društvu</a:t>
                      </a:r>
                      <a:r>
                        <a:rPr lang="en-US" sz="1000" u="none" strike="noStrike" cap="none" baseline="0" noProof="0"/>
                        <a:t> </a:t>
                      </a:r>
                      <a:r>
                        <a:rPr lang="en-US" sz="1000" u="none" strike="noStrike" cap="none" baseline="0" noProof="0" err="1"/>
                        <a:t>treba</a:t>
                      </a:r>
                      <a:r>
                        <a:rPr lang="en-US" sz="1000" u="none" strike="noStrike" cap="none" baseline="0" noProof="0"/>
                        <a:t> </a:t>
                      </a:r>
                      <a:r>
                        <a:rPr lang="en-US" sz="1000" u="none" strike="noStrike" cap="none" baseline="0" noProof="0" err="1"/>
                        <a:t>izbjegavati</a:t>
                      </a:r>
                      <a:endParaRPr lang="en-US" sz="1000" u="none" strike="noStrike" cap="none" baseline="0" noProof="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p>
                      <a:pPr marL="0" marR="0" lvl="0" indent="0" algn="l">
                        <a:lnSpc>
                          <a:spcPct val="100000"/>
                        </a:lnSpc>
                        <a:spcBef>
                          <a:spcPts val="0"/>
                        </a:spcBef>
                        <a:spcAft>
                          <a:spcPts val="0"/>
                        </a:spcAft>
                        <a:buFont typeface="Calibri"/>
                        <a:buNone/>
                      </a:pPr>
                      <a:endParaRPr lang="en" sz="1000" u="none" strike="noStrike" cap="none" baseline="0"/>
                    </a:p>
                  </a:txBody>
                  <a:tcPr marL="91425" marR="91425" marT="32550" marB="32550"/>
                </a:tc>
                <a:extLst>
                  <a:ext uri="{0D108BD9-81ED-4DB2-BD59-A6C34878D82A}">
                    <a16:rowId xmlns:a16="http://schemas.microsoft.com/office/drawing/2014/main" xmlns="" val="10000"/>
                  </a:ext>
                </a:extLst>
              </a:tr>
              <a:tr h="57104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radionice</a:t>
                      </a:r>
                      <a:r>
                        <a:rPr lang="en" sz="1000" u="none" strike="noStrike" cap="none" baseline="0">
                          <a:sym typeface="Calibri"/>
                        </a:rPr>
                        <a:t> </a:t>
                      </a:r>
                      <a:r>
                        <a:rPr lang="en" sz="1000" u="none" strike="noStrike" cap="none" baseline="0" err="1">
                          <a:sym typeface="Calibri"/>
                        </a:rPr>
                        <a:t>prepoznati</a:t>
                      </a:r>
                      <a:r>
                        <a:rPr lang="en" sz="1000" u="none" strike="noStrike" cap="none" baseline="0">
                          <a:sym typeface="Calibri"/>
                        </a:rPr>
                        <a:t> </a:t>
                      </a:r>
                      <a:r>
                        <a:rPr lang="en" sz="1000" u="none" strike="noStrike" cap="none" baseline="0" err="1">
                          <a:sym typeface="Calibri"/>
                        </a:rPr>
                        <a:t>nasilno</a:t>
                      </a:r>
                      <a:r>
                        <a:rPr lang="en" sz="1000" u="none" strike="noStrike" cap="none" baseline="0">
                          <a:sym typeface="Calibri"/>
                        </a:rPr>
                        <a:t> </a:t>
                      </a:r>
                      <a:r>
                        <a:rPr lang="en" sz="1000" u="none" strike="noStrike" cap="none" baseline="0" err="1">
                          <a:sym typeface="Calibri"/>
                        </a:rPr>
                        <a:t>ponašanje</a:t>
                      </a:r>
                      <a:r>
                        <a:rPr lang="en" sz="1000" u="none" strike="noStrike" cap="none" baseline="0">
                          <a:sym typeface="Calibri"/>
                        </a:rPr>
                        <a:t>, </a:t>
                      </a:r>
                      <a:r>
                        <a:rPr lang="en" sz="1000" u="none" strike="noStrike" cap="none" baseline="0" err="1">
                          <a:sym typeface="Calibri"/>
                        </a:rPr>
                        <a:t>stjecati</a:t>
                      </a:r>
                      <a:r>
                        <a:rPr lang="en" sz="1000" u="none" strike="noStrike" cap="none" baseline="0">
                          <a:sym typeface="Calibri"/>
                        </a:rPr>
                        <a:t> </a:t>
                      </a:r>
                      <a:r>
                        <a:rPr lang="en" sz="1000" u="none" strike="noStrike" cap="none" baseline="0" err="1">
                          <a:sym typeface="Calibri"/>
                        </a:rPr>
                        <a:t>uvid</a:t>
                      </a:r>
                      <a:r>
                        <a:rPr lang="en" sz="1000" u="none" strike="noStrike" cap="none" baseline="0">
                          <a:sym typeface="Calibri"/>
                        </a:rPr>
                        <a:t> u </a:t>
                      </a:r>
                      <a:r>
                        <a:rPr lang="en" sz="1000" u="none" strike="noStrike" cap="none" baseline="0" err="1">
                          <a:sym typeface="Calibri"/>
                        </a:rPr>
                        <a:t>vlastito</a:t>
                      </a:r>
                      <a:r>
                        <a:rPr lang="en" sz="1000" u="none" strike="noStrike" cap="none" baseline="0">
                          <a:sym typeface="Calibri"/>
                        </a:rPr>
                        <a:t> </a:t>
                      </a:r>
                      <a:r>
                        <a:rPr lang="en" sz="1000" u="none" strike="noStrike" cap="none" baseline="0" err="1">
                          <a:sym typeface="Calibri"/>
                        </a:rPr>
                        <a:t>ponašanje</a:t>
                      </a:r>
                      <a:r>
                        <a:rPr lang="en" sz="1000" u="none" strike="noStrike" cap="none" baseline="0">
                          <a:sym typeface="Calibri"/>
                        </a:rPr>
                        <a:t>, </a:t>
                      </a:r>
                      <a:r>
                        <a:rPr lang="en" sz="1000" u="none" strike="noStrike" cap="none" baseline="0" err="1">
                          <a:sym typeface="Calibri"/>
                        </a:rPr>
                        <a:t>roditelji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osvijestiti</a:t>
                      </a:r>
                      <a:r>
                        <a:rPr lang="en" sz="1000" u="none" strike="noStrike" cap="none" baseline="0">
                          <a:sym typeface="Calibri"/>
                        </a:rPr>
                        <a:t> </a:t>
                      </a:r>
                      <a:r>
                        <a:rPr lang="en" sz="1000" u="none" strike="noStrike" cap="none" baseline="0" err="1">
                          <a:sym typeface="Calibri"/>
                        </a:rPr>
                        <a:t>vlastite</a:t>
                      </a:r>
                      <a:r>
                        <a:rPr lang="en" sz="1000" u="none" strike="noStrike" cap="none" baseline="0">
                          <a:sym typeface="Calibri"/>
                        </a:rPr>
                        <a:t> </a:t>
                      </a:r>
                      <a:r>
                        <a:rPr lang="en" sz="1000" u="none" strike="noStrike" cap="none" baseline="0" err="1">
                          <a:sym typeface="Calibri"/>
                        </a:rPr>
                        <a:t>roditeljske</a:t>
                      </a:r>
                      <a:r>
                        <a:rPr lang="en" sz="1000" u="none" strike="noStrike" cap="none" baseline="0">
                          <a:sym typeface="Calibri"/>
                        </a:rPr>
                        <a:t> </a:t>
                      </a:r>
                      <a:r>
                        <a:rPr lang="en" sz="1000" u="none" strike="noStrike" cap="none" baseline="0" err="1">
                          <a:sym typeface="Calibri"/>
                        </a:rPr>
                        <a:t>stilove</a:t>
                      </a:r>
                      <a:r>
                        <a:rPr lang="en" sz="1000" u="none" strike="noStrike" cap="none" baseline="0">
                          <a:sym typeface="Calibri"/>
                        </a:rPr>
                        <a:t>, </a:t>
                      </a:r>
                      <a:r>
                        <a:rPr lang="en" sz="1000" u="none" strike="noStrike" cap="none" baseline="0" err="1">
                          <a:sym typeface="Calibri"/>
                        </a:rPr>
                        <a:t>prepoznati</a:t>
                      </a:r>
                      <a:r>
                        <a:rPr lang="en" sz="1000" u="none" strike="noStrike" cap="none" baseline="0">
                          <a:sym typeface="Calibri"/>
                        </a:rPr>
                        <a:t> </a:t>
                      </a:r>
                      <a:r>
                        <a:rPr lang="en" sz="1000" u="none" strike="noStrike" cap="none" baseline="0" err="1">
                          <a:sym typeface="Calibri"/>
                        </a:rPr>
                        <a:t>vlastitu</a:t>
                      </a:r>
                      <a:r>
                        <a:rPr lang="en" sz="1000" u="none" strike="noStrike" cap="none" baseline="0">
                          <a:sym typeface="Calibri"/>
                        </a:rPr>
                        <a:t> </a:t>
                      </a:r>
                      <a:r>
                        <a:rPr lang="en" sz="1000" u="none" strike="noStrike" cap="none" baseline="0" err="1">
                          <a:sym typeface="Calibri"/>
                        </a:rPr>
                        <a:t>odgovornost</a:t>
                      </a:r>
                      <a:r>
                        <a:rPr lang="en" sz="1000" u="none" strike="noStrike" cap="none" baseline="0">
                          <a:sym typeface="Calibri"/>
                        </a:rPr>
                        <a:t> </a:t>
                      </a:r>
                      <a:r>
                        <a:rPr lang="en" sz="1000" u="none" strike="noStrike" cap="none" baseline="0" err="1">
                          <a:sym typeface="Calibri"/>
                        </a:rPr>
                        <a:t>za</a:t>
                      </a:r>
                      <a:r>
                        <a:rPr lang="en" sz="1000" u="none" strike="noStrike" cap="none" baseline="0">
                          <a:sym typeface="Calibri"/>
                        </a:rPr>
                        <a:t> </a:t>
                      </a:r>
                      <a:r>
                        <a:rPr lang="en" sz="1000" u="none" strike="noStrike" cap="none" baseline="0" err="1">
                          <a:sym typeface="Calibri"/>
                        </a:rPr>
                        <a:t>ponašanje</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ostali</a:t>
                      </a:r>
                      <a:r>
                        <a:rPr lang="en" sz="1000" u="none" strike="noStrike" cap="none" baseline="0">
                          <a:sym typeface="Calibri"/>
                        </a:rPr>
                        <a:t> </a:t>
                      </a:r>
                      <a:r>
                        <a:rPr lang="en" sz="1000" u="none" strike="noStrike" cap="none" baseline="0" err="1">
                          <a:sym typeface="Calibri"/>
                        </a:rPr>
                        <a:t>djelatnici</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reagirat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nasilje</a:t>
                      </a:r>
                      <a:r>
                        <a:rPr lang="en" sz="1000" u="none" strike="noStrike" cap="none" baseline="0">
                          <a:sym typeface="Calibri"/>
                        </a:rPr>
                        <a:t> </a:t>
                      </a:r>
                      <a:r>
                        <a:rPr lang="en" sz="1000" u="none" strike="noStrike" cap="none" baseline="0" err="1">
                          <a:sym typeface="Calibri"/>
                        </a:rPr>
                        <a:t>jedinstveno</a:t>
                      </a:r>
                      <a:r>
                        <a:rPr lang="en" sz="1000" u="none" strike="noStrike" cap="none" baseline="0">
                          <a:sym typeface="Calibri"/>
                        </a:rPr>
                        <a:t> u </a:t>
                      </a:r>
                      <a:r>
                        <a:rPr lang="en" sz="1000" u="none" strike="noStrike" cap="none" baseline="0" err="1">
                          <a:sym typeface="Calibri"/>
                        </a:rPr>
                        <a:t>skladu</a:t>
                      </a:r>
                      <a:r>
                        <a:rPr lang="en" sz="1000" u="none" strike="noStrike" cap="none" baseline="0">
                          <a:sym typeface="Calibri"/>
                        </a:rPr>
                        <a:t> s </a:t>
                      </a:r>
                      <a:r>
                        <a:rPr lang="en" sz="1000" u="none" strike="noStrike" cap="none" baseline="0" err="1">
                          <a:sym typeface="Calibri"/>
                        </a:rPr>
                        <a:t>protokolom</a:t>
                      </a:r>
                      <a:r>
                        <a:rPr lang="en" sz="1000" u="none" strike="noStrike" cap="none" baseline="0">
                          <a:sym typeface="Calibri"/>
                        </a:rPr>
                        <a:t>. </a:t>
                      </a:r>
                      <a:endParaRPr lang="en"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1"/>
                  </a:ext>
                </a:extLst>
              </a:tr>
              <a:tr h="44159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Radionice</a:t>
                      </a:r>
                      <a:r>
                        <a:rPr lang="en" sz="1000" u="none" strike="noStrike" cap="none" baseline="0">
                          <a:sym typeface="Calibri"/>
                        </a:rPr>
                        <a:t> </a:t>
                      </a:r>
                      <a:r>
                        <a:rPr lang="en" sz="1000" u="none" strike="noStrike" cap="none" baseline="0" err="1">
                          <a:sym typeface="Calibri"/>
                        </a:rPr>
                        <a:t>za</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satu</a:t>
                      </a:r>
                      <a:r>
                        <a:rPr lang="en" sz="1000" u="none" strike="noStrike" cap="none" baseline="0">
                          <a:sym typeface="Calibri"/>
                        </a:rPr>
                        <a:t> </a:t>
                      </a:r>
                      <a:r>
                        <a:rPr lang="en" sz="1000" u="none" strike="noStrike" cap="none" baseline="0" err="1">
                          <a:sym typeface="Calibri"/>
                        </a:rPr>
                        <a:t>razrednog</a:t>
                      </a:r>
                      <a:r>
                        <a:rPr lang="en" sz="1000" u="none" strike="noStrike" cap="none" baseline="0">
                          <a:sym typeface="Calibri"/>
                        </a:rPr>
                        <a:t> </a:t>
                      </a:r>
                      <a:r>
                        <a:rPr lang="en" sz="1000" u="none" strike="noStrike" cap="none" baseline="0" err="1">
                          <a:sym typeface="Calibri"/>
                        </a:rPr>
                        <a:t>odjela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predavanja</a:t>
                      </a:r>
                      <a:r>
                        <a:rPr lang="en" sz="1000" u="none" strike="noStrike" cap="none" baseline="0">
                          <a:sym typeface="Calibri"/>
                        </a:rPr>
                        <a:t> </a:t>
                      </a:r>
                      <a:r>
                        <a:rPr lang="en" sz="1000" u="none" strike="noStrike" cap="none" baseline="0" err="1">
                          <a:sym typeface="Calibri"/>
                        </a:rPr>
                        <a:t>za</a:t>
                      </a:r>
                      <a:r>
                        <a:rPr lang="en" sz="1000" u="none" strike="noStrike" cap="none" baseline="0">
                          <a:sym typeface="Calibri"/>
                        </a:rPr>
                        <a:t> </a:t>
                      </a:r>
                      <a:r>
                        <a:rPr lang="en" sz="1000" u="none" strike="noStrike" cap="none" baseline="0" err="1">
                          <a:sym typeface="Calibri"/>
                        </a:rPr>
                        <a:t>učitelje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roditelje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temu</a:t>
                      </a:r>
                      <a:r>
                        <a:rPr lang="en" sz="1000" u="none" strike="noStrike" cap="none" baseline="0">
                          <a:sym typeface="Calibri"/>
                        </a:rPr>
                        <a:t> </a:t>
                      </a:r>
                      <a:r>
                        <a:rPr lang="en" sz="1000" u="none" strike="noStrike" cap="none" baseline="0" err="1">
                          <a:sym typeface="Calibri"/>
                        </a:rPr>
                        <a:t>nasilja</a:t>
                      </a:r>
                      <a:r>
                        <a:rPr lang="en" sz="1000" u="none" strike="noStrike" cap="none" baseline="0">
                          <a:sym typeface="Calibri"/>
                        </a:rPr>
                        <a:t>, </a:t>
                      </a:r>
                      <a:r>
                        <a:rPr lang="en" sz="1000" u="none" strike="noStrike" cap="none" baseline="0" err="1">
                          <a:sym typeface="Calibri"/>
                        </a:rPr>
                        <a:t>suradnja</a:t>
                      </a:r>
                      <a:r>
                        <a:rPr lang="en" sz="1000" u="none" strike="noStrike" cap="none" baseline="0">
                          <a:sym typeface="Calibri"/>
                        </a:rPr>
                        <a:t> s </a:t>
                      </a:r>
                      <a:r>
                        <a:rPr lang="en" sz="1000" u="none" strike="noStrike" cap="none" baseline="0" err="1">
                          <a:sym typeface="Calibri"/>
                        </a:rPr>
                        <a:t>lokalnom</a:t>
                      </a:r>
                      <a:r>
                        <a:rPr lang="en" sz="1000" u="none" strike="noStrike" cap="none" baseline="0">
                          <a:sym typeface="Calibri"/>
                        </a:rPr>
                        <a:t> </a:t>
                      </a:r>
                      <a:r>
                        <a:rPr lang="en" sz="1000" u="none" strike="noStrike" cap="none" baseline="0" err="1">
                          <a:sym typeface="Calibri"/>
                        </a:rPr>
                        <a:t>zajednicom</a:t>
                      </a:r>
                      <a:endParaRPr lang="en" sz="1000" b="0" i="0" u="none" strike="noStrike" cap="none" baseline="0" err="1">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2"/>
                  </a:ext>
                </a:extLst>
              </a:tr>
              <a:tr h="3653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Pedago</a:t>
                      </a:r>
                      <a:r>
                        <a:rPr lang="en" sz="1000" err="1">
                          <a:sym typeface="Calibri"/>
                        </a:rPr>
                        <a:t>g</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razrednici</a:t>
                      </a:r>
                      <a:r>
                        <a:rPr lang="en" sz="1000" u="none" strike="noStrike" cap="none" baseline="0">
                          <a:sym typeface="Calibri"/>
                        </a:rPr>
                        <a:t>,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3"/>
                  </a:ext>
                </a:extLst>
              </a:tr>
              <a:tr h="3643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Tijekom I. i II. obrazovnog razdoblja školske godine </a:t>
                      </a:r>
                      <a:r>
                        <a:rPr lang="en" sz="1000" u="none" strike="noStrike" cap="none" baseline="0"/>
                        <a:t>2020</a:t>
                      </a:r>
                      <a:r>
                        <a:rPr lang="en" sz="1000">
                          <a:sym typeface="Calibri"/>
                        </a:rPr>
                        <a:t>./</a:t>
                      </a:r>
                      <a:r>
                        <a:rPr lang="en" sz="1000"/>
                        <a:t>2021</a:t>
                      </a:r>
                      <a:r>
                        <a:rPr lang="en" sz="100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4"/>
                  </a:ext>
                </a:extLst>
              </a:tr>
              <a:tr h="3653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kn za papire, hamer papir</a:t>
                      </a:r>
                      <a:endParaRPr lang="en"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5"/>
                  </a:ext>
                </a:extLst>
              </a:tr>
              <a:tr h="63760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vrednovanja i korištenja rezultata vrednovanja:</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Primjena upitnika za učenike.</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Osposobljenost učenika za kvalitetno prevladavanje konfliktnih situacija.</a:t>
                      </a:r>
                      <a:endParaRPr lang="en"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07552" y="97631"/>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Calibri (tijelo)"/>
              </a:rPr>
              <a:t>Prevencija neprihvatljivog ponašanja </a:t>
            </a:r>
          </a:p>
        </p:txBody>
      </p:sp>
      <p:sp>
        <p:nvSpPr>
          <p:cNvPr id="5" name="TextBox 4">
            <a:extLst>
              <a:ext uri="{FF2B5EF4-FFF2-40B4-BE49-F238E27FC236}">
                <a16:creationId xmlns:a16="http://schemas.microsoft.com/office/drawing/2014/main" xmlns="" id="{380913CC-35BF-486F-8146-BFCC15C727FE}"/>
              </a:ext>
            </a:extLst>
          </p:cNvPr>
          <p:cNvSpPr txBox="1"/>
          <p:nvPr/>
        </p:nvSpPr>
        <p:spPr>
          <a:xfrm>
            <a:off x="5772150" y="20793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graphicFrame>
        <p:nvGraphicFramePr>
          <p:cNvPr id="1043" name="Shape 1043"/>
          <p:cNvGraphicFramePr/>
          <p:nvPr>
            <p:extLst>
              <p:ext uri="{D42A27DB-BD31-4B8C-83A1-F6EECF244321}">
                <p14:modId xmlns:p14="http://schemas.microsoft.com/office/powerpoint/2010/main" xmlns="" val="2214945944"/>
              </p:ext>
            </p:extLst>
          </p:nvPr>
        </p:nvGraphicFramePr>
        <p:xfrm>
          <a:off x="842211" y="1091802"/>
          <a:ext cx="8120814" cy="4028988"/>
        </p:xfrm>
        <a:graphic>
          <a:graphicData uri="http://schemas.openxmlformats.org/drawingml/2006/table">
            <a:tbl>
              <a:tblPr>
                <a:tableStyleId>{0E3FDE45-AF77-4B5C-9715-49D594BDF05E}</a:tableStyleId>
              </a:tblPr>
              <a:tblGrid>
                <a:gridCol w="1491578">
                  <a:extLst>
                    <a:ext uri="{9D8B030D-6E8A-4147-A177-3AD203B41FA5}">
                      <a16:colId xmlns:a16="http://schemas.microsoft.com/office/drawing/2014/main" xmlns="" val="20000"/>
                    </a:ext>
                  </a:extLst>
                </a:gridCol>
                <a:gridCol w="6629236">
                  <a:extLst>
                    <a:ext uri="{9D8B030D-6E8A-4147-A177-3AD203B41FA5}">
                      <a16:colId xmlns:a16="http://schemas.microsoft.com/office/drawing/2014/main" xmlns="" val="20001"/>
                    </a:ext>
                  </a:extLst>
                </a:gridCol>
              </a:tblGrid>
              <a:tr h="69543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lvl="0" algn="l">
                        <a:spcAft>
                          <a:spcPts val="0"/>
                        </a:spcAft>
                        <a:buNone/>
                      </a:pPr>
                      <a:r>
                        <a:rPr lang="en-US" sz="1000" u="none" strike="noStrike" cap="none" baseline="0" noProof="0" err="1"/>
                        <a:t>Učenici</a:t>
                      </a:r>
                      <a:r>
                        <a:rPr lang="en-US" sz="1000" u="none" strike="noStrike" cap="none" baseline="0" noProof="0"/>
                        <a:t> </a:t>
                      </a:r>
                      <a:r>
                        <a:rPr lang="en-US" sz="1000" u="none" strike="noStrike" cap="none" baseline="0" noProof="0" err="1"/>
                        <a:t>će</a:t>
                      </a:r>
                      <a:r>
                        <a:rPr lang="en-US" sz="1000" u="none" strike="noStrike" cap="none" baseline="0" noProof="0"/>
                        <a:t> </a:t>
                      </a:r>
                      <a:r>
                        <a:rPr lang="en-US" sz="1000" u="none" strike="noStrike" cap="none" baseline="0" noProof="0" err="1"/>
                        <a:t>prepoznaje</a:t>
                      </a:r>
                      <a:r>
                        <a:rPr lang="en-US" sz="1000" u="none" strike="noStrike" cap="none" baseline="0" noProof="0"/>
                        <a:t> </a:t>
                      </a:r>
                      <a:r>
                        <a:rPr lang="en-US" sz="1000" u="none" strike="noStrike" cap="none" baseline="0" noProof="0" err="1"/>
                        <a:t>važnost</a:t>
                      </a:r>
                      <a:r>
                        <a:rPr lang="en-US" sz="1000" u="none" strike="noStrike" cap="none" baseline="0" noProof="0"/>
                        <a:t> </a:t>
                      </a:r>
                      <a:r>
                        <a:rPr lang="en-US" sz="1000" u="none" strike="noStrike" cap="none" baseline="0" noProof="0" err="1"/>
                        <a:t>nenasilnog</a:t>
                      </a:r>
                      <a:r>
                        <a:rPr lang="en-US" sz="1000" u="none" strike="noStrike" cap="none" baseline="0" noProof="0"/>
                        <a:t> </a:t>
                      </a:r>
                      <a:r>
                        <a:rPr lang="en-US" sz="1000" u="none" strike="noStrike" cap="none" baseline="0" noProof="0" err="1"/>
                        <a:t>rješavnja</a:t>
                      </a:r>
                      <a:r>
                        <a:rPr lang="en-US" sz="1000" u="none" strike="noStrike" cap="none" baseline="0" noProof="0"/>
                        <a:t> </a:t>
                      </a:r>
                      <a:r>
                        <a:rPr lang="en-US" sz="1000" u="none" strike="noStrike" cap="none" baseline="0" noProof="0" err="1"/>
                        <a:t>sukoba</a:t>
                      </a:r>
                      <a:endParaRPr lang="en-US" sz="1000" u="none" strike="noStrike" cap="none" baseline="0" noProof="0" err="1">
                        <a:sym typeface="Calibri"/>
                      </a:endParaRPr>
                    </a:p>
                    <a:p>
                      <a:pPr lvl="0" algn="l">
                        <a:spcAft>
                          <a:spcPts val="0"/>
                        </a:spcAft>
                        <a:buNone/>
                      </a:pPr>
                      <a:endParaRPr lang="en-US" sz="1000" u="none" strike="noStrike" cap="none" baseline="0" noProof="0"/>
                    </a:p>
                    <a:p>
                      <a:pPr marL="0" marR="0" lvl="0" indent="0" algn="l">
                        <a:lnSpc>
                          <a:spcPct val="100000"/>
                        </a:lnSpc>
                        <a:spcBef>
                          <a:spcPts val="0"/>
                        </a:spcBef>
                        <a:spcAft>
                          <a:spcPts val="0"/>
                        </a:spcAft>
                        <a:buNone/>
                      </a:pPr>
                      <a:endParaRPr lang="en" sz="1000" b="0" i="0" u="none" strike="noStrike" cap="none" baseline="0" noProof="0">
                        <a:latin typeface="Calibri"/>
                      </a:endParaRPr>
                    </a:p>
                  </a:txBody>
                  <a:tcPr marL="91425" marR="91425" marT="32550" marB="32550"/>
                </a:tc>
                <a:extLst>
                  <a:ext uri="{0D108BD9-81ED-4DB2-BD59-A6C34878D82A}">
                    <a16:rowId xmlns:a16="http://schemas.microsoft.com/office/drawing/2014/main" xmlns="" val="10000"/>
                  </a:ext>
                </a:extLst>
              </a:tr>
              <a:tr h="90457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Učenicima</a:t>
                      </a:r>
                      <a:r>
                        <a:rPr lang="en" sz="1000" u="none" strike="noStrike" cap="none" baseline="0"/>
                        <a:t> 1.-4. </a:t>
                      </a:r>
                      <a:r>
                        <a:rPr lang="en" sz="1000" u="none" strike="noStrike" cap="none" baseline="0" err="1"/>
                        <a:t>razreda</a:t>
                      </a:r>
                      <a:r>
                        <a:rPr lang="en" sz="1000" u="none" strike="noStrike" cap="none" baseline="0"/>
                        <a:t> </a:t>
                      </a:r>
                      <a:r>
                        <a:rPr lang="en" sz="1000" u="none" strike="noStrike" cap="none" baseline="0" err="1"/>
                        <a:t>matične</a:t>
                      </a:r>
                      <a:r>
                        <a:rPr lang="en" sz="1000" u="none" strike="noStrike" cap="none" baseline="0"/>
                        <a:t> </a:t>
                      </a:r>
                      <a:r>
                        <a:rPr lang="en" sz="1000" u="none" strike="noStrike" cap="none" baseline="0" err="1"/>
                        <a:t>škole</a:t>
                      </a:r>
                    </a:p>
                    <a:p>
                      <a:pPr lvl="0" algn="l">
                        <a:lnSpc>
                          <a:spcPct val="100000"/>
                        </a:lnSpc>
                        <a:spcBef>
                          <a:spcPts val="0"/>
                        </a:spcBef>
                        <a:spcAft>
                          <a:spcPts val="0"/>
                        </a:spcAft>
                        <a:buNone/>
                      </a:pPr>
                      <a:r>
                        <a:rPr lang="en" sz="1000" u="none" strike="noStrike" cap="none" baseline="0" noProof="0" err="1"/>
                        <a:t>Međunarodni</a:t>
                      </a:r>
                      <a:r>
                        <a:rPr lang="en" sz="1000" u="none" strike="noStrike" cap="none" baseline="0" noProof="0"/>
                        <a:t> dan </a:t>
                      </a:r>
                      <a:r>
                        <a:rPr lang="en" sz="1000" u="none" strike="noStrike" cap="none" baseline="0" noProof="0" err="1"/>
                        <a:t>nenasilja</a:t>
                      </a:r>
                      <a:r>
                        <a:rPr lang="en" sz="1000" u="none" strike="noStrike" cap="none" baseline="0" noProof="0"/>
                        <a:t> </a:t>
                      </a:r>
                      <a:r>
                        <a:rPr lang="en" sz="1000" u="none" strike="noStrike" cap="none" baseline="0" noProof="0" err="1"/>
                        <a:t>obilježava</a:t>
                      </a:r>
                      <a:r>
                        <a:rPr lang="en" sz="1000" u="none" strike="noStrike" cap="none" baseline="0" noProof="0"/>
                        <a:t> se 2. </a:t>
                      </a:r>
                      <a:r>
                        <a:rPr lang="en" sz="1000" u="none" strike="noStrike" cap="none" baseline="0" noProof="0" err="1"/>
                        <a:t>listopada</a:t>
                      </a:r>
                      <a:r>
                        <a:rPr lang="en" sz="1000" u="none" strike="noStrike" cap="none" baseline="0" noProof="0"/>
                        <a:t> </a:t>
                      </a:r>
                      <a:r>
                        <a:rPr lang="en" sz="1000" u="none" strike="noStrike" cap="none" baseline="0" noProof="0" err="1"/>
                        <a:t>na</a:t>
                      </a:r>
                      <a:r>
                        <a:rPr lang="en" sz="1000" u="none" strike="noStrike" cap="none" baseline="0" noProof="0"/>
                        <a:t> dan </a:t>
                      </a:r>
                      <a:r>
                        <a:rPr lang="en" sz="1000" u="none" strike="noStrike" cap="none" baseline="0" noProof="0" err="1"/>
                        <a:t>rođenja</a:t>
                      </a:r>
                      <a:r>
                        <a:rPr lang="en" sz="1000" u="none" strike="noStrike" cap="none" baseline="0" noProof="0"/>
                        <a:t> </a:t>
                      </a:r>
                      <a:r>
                        <a:rPr lang="en" sz="1000" u="none" strike="noStrike" cap="none" baseline="0" noProof="0" err="1"/>
                        <a:t>Mahatme</a:t>
                      </a:r>
                      <a:r>
                        <a:rPr lang="en" sz="1000" u="none" strike="noStrike" cap="none" baseline="0" noProof="0"/>
                        <a:t> </a:t>
                      </a:r>
                      <a:r>
                        <a:rPr lang="en" sz="1000" u="none" strike="noStrike" cap="none" baseline="0" noProof="0" err="1"/>
                        <a:t>Gandhija</a:t>
                      </a:r>
                      <a:r>
                        <a:rPr lang="en" sz="1000" u="none" strike="noStrike" cap="none" baseline="0" noProof="0"/>
                        <a:t>, </a:t>
                      </a:r>
                      <a:r>
                        <a:rPr lang="en" sz="1000" u="none" strike="noStrike" cap="none" baseline="0" noProof="0" err="1"/>
                        <a:t>borca</a:t>
                      </a:r>
                      <a:r>
                        <a:rPr lang="en" sz="1000" u="none" strike="noStrike" cap="none" baseline="0" noProof="0"/>
                        <a:t> za </a:t>
                      </a:r>
                      <a:r>
                        <a:rPr lang="en" sz="1000" u="none" strike="noStrike" cap="none" baseline="0" noProof="0" err="1"/>
                        <a:t>neovisnost</a:t>
                      </a:r>
                      <a:r>
                        <a:rPr lang="en" sz="1000" u="none" strike="noStrike" cap="none" baseline="0" noProof="0"/>
                        <a:t> </a:t>
                      </a:r>
                      <a:r>
                        <a:rPr lang="en" sz="1000" u="none" strike="noStrike" cap="none" baseline="0" noProof="0" err="1"/>
                        <a:t>Indije</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idejnog</a:t>
                      </a:r>
                      <a:r>
                        <a:rPr lang="en" sz="1000" u="none" strike="noStrike" cap="none" baseline="0" noProof="0"/>
                        <a:t> </a:t>
                      </a:r>
                      <a:r>
                        <a:rPr lang="en" sz="1000" u="none" strike="noStrike" cap="none" baseline="0" noProof="0" err="1"/>
                        <a:t>začetnika</a:t>
                      </a:r>
                      <a:r>
                        <a:rPr lang="en" sz="1000" u="none" strike="noStrike" cap="none" baseline="0" noProof="0"/>
                        <a:t> </a:t>
                      </a:r>
                      <a:r>
                        <a:rPr lang="en" sz="1000" u="none" strike="noStrike" cap="none" baseline="0" noProof="0" err="1"/>
                        <a:t>filozofije</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strategije</a:t>
                      </a:r>
                      <a:r>
                        <a:rPr lang="en" sz="1000" u="none" strike="noStrike" cap="none" baseline="0" noProof="0"/>
                        <a:t> </a:t>
                      </a:r>
                      <a:r>
                        <a:rPr lang="en" sz="1000" u="none" strike="noStrike" cap="none" baseline="0" noProof="0" err="1"/>
                        <a:t>nenasilja</a:t>
                      </a:r>
                      <a:r>
                        <a:rPr lang="en" sz="1000" u="none" strike="noStrike" cap="none" baseline="0" noProof="0"/>
                        <a:t>. „</a:t>
                      </a:r>
                      <a:r>
                        <a:rPr lang="en" sz="1000" u="none" strike="noStrike" cap="none" baseline="0" noProof="0" err="1"/>
                        <a:t>Nenasilje</a:t>
                      </a:r>
                      <a:r>
                        <a:rPr lang="en" sz="1000" u="none" strike="noStrike" cap="none" baseline="0" noProof="0"/>
                        <a:t> je </a:t>
                      </a:r>
                      <a:r>
                        <a:rPr lang="en" sz="1000" u="none" strike="noStrike" cap="none" baseline="0" noProof="0" err="1"/>
                        <a:t>odbijanje</a:t>
                      </a:r>
                      <a:r>
                        <a:rPr lang="en" sz="1000" u="none" strike="noStrike" cap="none" baseline="0" noProof="0"/>
                        <a:t> </a:t>
                      </a:r>
                      <a:r>
                        <a:rPr lang="en" sz="1000" u="none" strike="noStrike" cap="none" baseline="0" noProof="0" err="1"/>
                        <a:t>nasilja</a:t>
                      </a:r>
                      <a:r>
                        <a:rPr lang="en" sz="1000" u="none" strike="noStrike" cap="none" baseline="0" noProof="0"/>
                        <a:t> s </a:t>
                      </a:r>
                      <a:r>
                        <a:rPr lang="en" sz="1000" u="none" strike="noStrike" cap="none" baseline="0" noProof="0" err="1"/>
                        <a:t>jedne</a:t>
                      </a:r>
                      <a:r>
                        <a:rPr lang="en" sz="1000" u="none" strike="noStrike" cap="none" baseline="0" noProof="0"/>
                        <a:t> </a:t>
                      </a:r>
                      <a:r>
                        <a:rPr lang="en" sz="1000" u="none" strike="noStrike" cap="none" baseline="0" noProof="0" err="1"/>
                        <a:t>strane</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metoda</a:t>
                      </a:r>
                      <a:r>
                        <a:rPr lang="en" sz="1000" u="none" strike="noStrike" cap="none" baseline="0" noProof="0"/>
                        <a:t> </a:t>
                      </a:r>
                      <a:r>
                        <a:rPr lang="en" sz="1000" u="none" strike="noStrike" cap="none" baseline="0" noProof="0" err="1"/>
                        <a:t>djelovanja</a:t>
                      </a:r>
                      <a:r>
                        <a:rPr lang="en" sz="1000" u="none" strike="noStrike" cap="none" baseline="0" noProof="0"/>
                        <a:t> bez </a:t>
                      </a:r>
                      <a:r>
                        <a:rPr lang="en" sz="1000" u="none" strike="noStrike" cap="none" baseline="0" noProof="0" err="1"/>
                        <a:t>nasilja</a:t>
                      </a:r>
                      <a:r>
                        <a:rPr lang="en" sz="1000" u="none" strike="noStrike" cap="none" baseline="0" noProof="0"/>
                        <a:t> s </a:t>
                      </a:r>
                      <a:r>
                        <a:rPr lang="en" sz="1000" u="none" strike="noStrike" cap="none" baseline="0" noProof="0" err="1"/>
                        <a:t>druge</a:t>
                      </a:r>
                      <a:r>
                        <a:rPr lang="en" sz="1000" u="none" strike="noStrike" cap="none" baseline="0" noProof="0"/>
                        <a:t> </a:t>
                      </a:r>
                      <a:r>
                        <a:rPr lang="en" sz="1000" u="none" strike="noStrike" cap="none" baseline="0" noProof="0" err="1"/>
                        <a:t>strane</a:t>
                      </a:r>
                      <a:r>
                        <a:rPr lang="en" sz="1000" u="none" strike="noStrike" cap="none" baseline="0" noProof="0"/>
                        <a:t>.“*. </a:t>
                      </a:r>
                      <a:r>
                        <a:rPr lang="en" sz="1000" u="none" strike="noStrike" cap="none" baseline="0" noProof="0" err="1"/>
                        <a:t>Nenasilje</a:t>
                      </a:r>
                      <a:r>
                        <a:rPr lang="en" sz="1000" u="none" strike="noStrike" cap="none" baseline="0" noProof="0"/>
                        <a:t> </a:t>
                      </a:r>
                      <a:r>
                        <a:rPr lang="en" sz="1000" u="none" strike="noStrike" cap="none" baseline="0" noProof="0" err="1"/>
                        <a:t>nije</a:t>
                      </a:r>
                      <a:r>
                        <a:rPr lang="en" sz="1000" u="none" strike="noStrike" cap="none" baseline="0" noProof="0"/>
                        <a:t> </a:t>
                      </a:r>
                      <a:r>
                        <a:rPr lang="en" sz="1000" u="none" strike="noStrike" cap="none" baseline="0" noProof="0" err="1"/>
                        <a:t>pasivnost</a:t>
                      </a:r>
                      <a:r>
                        <a:rPr lang="en" sz="1000" u="none" strike="noStrike" cap="none" baseline="0" noProof="0"/>
                        <a:t>, </a:t>
                      </a:r>
                      <a:r>
                        <a:rPr lang="en" sz="1000" u="none" strike="noStrike" cap="none" baseline="0" noProof="0" err="1"/>
                        <a:t>povlačenje</a:t>
                      </a:r>
                      <a:r>
                        <a:rPr lang="en" sz="1000" u="none" strike="noStrike" cap="none" baseline="0" noProof="0"/>
                        <a:t> </a:t>
                      </a:r>
                      <a:r>
                        <a:rPr lang="en" sz="1000" u="none" strike="noStrike" cap="none" baseline="0" noProof="0" err="1"/>
                        <a:t>ili</a:t>
                      </a:r>
                      <a:r>
                        <a:rPr lang="en" sz="1000" u="none" strike="noStrike" cap="none" baseline="0" noProof="0"/>
                        <a:t> </a:t>
                      </a:r>
                      <a:r>
                        <a:rPr lang="en" sz="1000" u="none" strike="noStrike" cap="none" baseline="0" noProof="0" err="1"/>
                        <a:t>izbjegavanje</a:t>
                      </a:r>
                      <a:r>
                        <a:rPr lang="en" sz="1000" u="none" strike="noStrike" cap="none" baseline="0" noProof="0"/>
                        <a:t> </a:t>
                      </a:r>
                      <a:r>
                        <a:rPr lang="en" sz="1000" u="none" strike="noStrike" cap="none" baseline="0" noProof="0" err="1"/>
                        <a:t>sukoba</a:t>
                      </a:r>
                      <a:r>
                        <a:rPr lang="en" sz="1000" u="none" strike="noStrike" cap="none" baseline="0" noProof="0"/>
                        <a:t> </a:t>
                      </a:r>
                      <a:r>
                        <a:rPr lang="en" sz="1000" u="none" strike="noStrike" cap="none" baseline="0" noProof="0" err="1"/>
                        <a:t>već</a:t>
                      </a:r>
                      <a:r>
                        <a:rPr lang="en" sz="1000" u="none" strike="noStrike" cap="none" baseline="0" noProof="0"/>
                        <a:t> </a:t>
                      </a:r>
                      <a:r>
                        <a:rPr lang="en" sz="1000" u="none" strike="noStrike" cap="none" baseline="0" noProof="0" err="1"/>
                        <a:t>aktivan</a:t>
                      </a:r>
                      <a:r>
                        <a:rPr lang="en" sz="1000" u="none" strike="noStrike" cap="none" baseline="0" noProof="0"/>
                        <a:t> </a:t>
                      </a:r>
                      <a:r>
                        <a:rPr lang="en" sz="1000" u="none" strike="noStrike" cap="none" baseline="0" noProof="0" err="1"/>
                        <a:t>angažman</a:t>
                      </a:r>
                      <a:r>
                        <a:rPr lang="en" sz="1000" u="none" strike="noStrike" cap="none" baseline="0" noProof="0"/>
                        <a:t> </a:t>
                      </a:r>
                      <a:r>
                        <a:rPr lang="en" sz="1000" u="none" strike="noStrike" cap="none" baseline="0" noProof="0" err="1"/>
                        <a:t>protiv</a:t>
                      </a:r>
                      <a:r>
                        <a:rPr lang="en" sz="1000" u="none" strike="noStrike" cap="none" baseline="0" noProof="0"/>
                        <a:t> </a:t>
                      </a:r>
                      <a:r>
                        <a:rPr lang="en" sz="1000" u="none" strike="noStrike" cap="none" baseline="0" noProof="0" err="1"/>
                        <a:t>nepravde</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nasilja</a:t>
                      </a:r>
                      <a:r>
                        <a:rPr lang="en" sz="1000" u="none" strike="noStrike" cap="none" baseline="0" noProof="0"/>
                        <a:t> </a:t>
                      </a:r>
                      <a:r>
                        <a:rPr lang="en" sz="1000" u="none" strike="noStrike" cap="none" baseline="0" noProof="0" err="1"/>
                        <a:t>nenasilnim</a:t>
                      </a:r>
                      <a:r>
                        <a:rPr lang="en" sz="1000" u="none" strike="noStrike" cap="none" baseline="0" noProof="0"/>
                        <a:t> </a:t>
                      </a:r>
                      <a:r>
                        <a:rPr lang="en" sz="1000" u="none" strike="noStrike" cap="none" baseline="0" noProof="0" err="1"/>
                        <a:t>metodama</a:t>
                      </a:r>
                      <a:r>
                        <a:rPr lang="en" sz="1000" u="none" strike="noStrike" cap="none" baseline="0" noProof="0"/>
                        <a:t>. </a:t>
                      </a:r>
                    </a:p>
                    <a:p>
                      <a:pPr marL="0" marR="0" lvl="0" indent="0" algn="l">
                        <a:lnSpc>
                          <a:spcPct val="100000"/>
                        </a:lnSpc>
                        <a:spcBef>
                          <a:spcPts val="0"/>
                        </a:spcBef>
                        <a:spcAft>
                          <a:spcPts val="0"/>
                        </a:spcAft>
                        <a:buFont typeface="Calibri"/>
                        <a:buNone/>
                      </a:pPr>
                      <a:endParaRPr lang="en" sz="1000" u="none" strike="noStrike" cap="none" baseline="0"/>
                    </a:p>
                  </a:txBody>
                  <a:tcPr marL="91425" marR="91425" marT="32550" marB="32550"/>
                </a:tc>
                <a:extLst>
                  <a:ext uri="{0D108BD9-81ED-4DB2-BD59-A6C34878D82A}">
                    <a16:rowId xmlns:a16="http://schemas.microsoft.com/office/drawing/2014/main" xmlns="" val="10001"/>
                  </a:ext>
                </a:extLst>
              </a:tr>
              <a:tr h="46510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err="1"/>
                        <a:t>Radionica</a:t>
                      </a:r>
                      <a:r>
                        <a:rPr lang="en" sz="1000" u="none" strike="noStrike" cap="none" baseline="0"/>
                        <a:t> sa učenicima PŠ Bodovaljci ( </a:t>
                      </a:r>
                      <a:r>
                        <a:rPr lang="en" sz="1000" u="none" strike="noStrike" cap="none" baseline="0" err="1"/>
                        <a:t>Osmislite</a:t>
                      </a:r>
                      <a:r>
                        <a:rPr lang="en" sz="1000" u="none" strike="noStrike" cap="none" baseline="0"/>
                        <a:t>, </a:t>
                      </a:r>
                      <a:r>
                        <a:rPr lang="en" sz="1000" u="none" strike="noStrike" cap="none" baseline="0" err="1"/>
                        <a:t>nacrtajte</a:t>
                      </a:r>
                      <a:r>
                        <a:rPr lang="en" sz="1000" u="none" strike="noStrike" cap="none" baseline="0"/>
                        <a:t> </a:t>
                      </a:r>
                      <a:r>
                        <a:rPr lang="en" sz="1000" u="none" strike="noStrike" cap="none" baseline="0" err="1"/>
                        <a:t>i</a:t>
                      </a:r>
                      <a:r>
                        <a:rPr lang="en" sz="1000" u="none" strike="noStrike" cap="none" baseline="0"/>
                        <a:t>/</a:t>
                      </a:r>
                      <a:r>
                        <a:rPr lang="en" sz="1000" u="none" strike="noStrike" cap="none" baseline="0" err="1"/>
                        <a:t>ili</a:t>
                      </a:r>
                      <a:r>
                        <a:rPr lang="en" sz="1000" u="none" strike="noStrike" cap="none" baseline="0"/>
                        <a:t> </a:t>
                      </a:r>
                      <a:r>
                        <a:rPr lang="en" sz="1000" u="none" strike="noStrike" cap="none" baseline="0" err="1"/>
                        <a:t>izradite</a:t>
                      </a:r>
                      <a:r>
                        <a:rPr lang="en" sz="1000" u="none" strike="noStrike" cap="none" baseline="0"/>
                        <a:t> </a:t>
                      </a:r>
                      <a:r>
                        <a:rPr lang="en" sz="1000" u="none" strike="noStrike" cap="none" baseline="0" err="1"/>
                        <a:t>svog</a:t>
                      </a:r>
                      <a:r>
                        <a:rPr lang="en" sz="1000" u="none" strike="noStrike" cap="none" baseline="0"/>
                        <a:t> </a:t>
                      </a:r>
                      <a:r>
                        <a:rPr lang="en" sz="1000" u="none" strike="noStrike" cap="none" baseline="0" err="1"/>
                        <a:t>superheroja</a:t>
                      </a:r>
                      <a:r>
                        <a:rPr lang="en" sz="1000" u="none" strike="noStrike" cap="none" baseline="0"/>
                        <a:t> </a:t>
                      </a:r>
                      <a:r>
                        <a:rPr lang="en" sz="1000" u="none" strike="noStrike" cap="none" baseline="0" err="1"/>
                        <a:t>nenasilja</a:t>
                      </a:r>
                      <a:r>
                        <a:rPr lang="en" sz="1000" u="none" strike="noStrike" cap="none" baseline="0"/>
                        <a:t>! </a:t>
                      </a:r>
                      <a:r>
                        <a:rPr lang="en" sz="1000" u="none" strike="noStrike" cap="none" baseline="0" err="1"/>
                        <a:t>Koje</a:t>
                      </a:r>
                      <a:r>
                        <a:rPr lang="en" sz="1000" u="none" strike="noStrike" cap="none" baseline="0"/>
                        <a:t> </a:t>
                      </a:r>
                      <a:r>
                        <a:rPr lang="en" sz="1000" u="none" strike="noStrike" cap="none" baseline="0" err="1"/>
                        <a:t>moći</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imati</a:t>
                      </a:r>
                      <a:r>
                        <a:rPr lang="en" sz="1000" u="none" strike="noStrike" cap="none" baseline="0"/>
                        <a:t>, </a:t>
                      </a:r>
                      <a:r>
                        <a:rPr lang="en" sz="1000" u="none" strike="noStrike" cap="none" baseline="0" err="1"/>
                        <a:t>čime</a:t>
                      </a:r>
                      <a:r>
                        <a:rPr lang="en" sz="1000" u="none" strike="noStrike" cap="none" baseline="0"/>
                        <a:t> se </a:t>
                      </a:r>
                      <a:r>
                        <a:rPr lang="en" sz="1000" u="none" strike="noStrike" cap="none" baseline="0" err="1"/>
                        <a:t>bavi</a:t>
                      </a:r>
                      <a:r>
                        <a:rPr lang="en" sz="1000" u="none" strike="noStrike" cap="none" baseline="0"/>
                        <a:t>, </a:t>
                      </a:r>
                      <a:r>
                        <a:rPr lang="en" sz="1000" u="none" strike="noStrike" cap="none" baseline="0" err="1"/>
                        <a:t>kako</a:t>
                      </a:r>
                      <a:r>
                        <a:rPr lang="en" sz="1000" u="none" strike="noStrike" cap="none" baseline="0"/>
                        <a:t> </a:t>
                      </a:r>
                      <a:r>
                        <a:rPr lang="en" sz="1000" u="none" strike="noStrike" cap="none" baseline="0" err="1"/>
                        <a:t>izgleda</a:t>
                      </a:r>
                      <a:r>
                        <a:rPr lang="en" sz="1000" u="none" strike="noStrike" cap="none" baseline="0"/>
                        <a:t>, </a:t>
                      </a:r>
                      <a:r>
                        <a:rPr lang="en" sz="1000" u="none" strike="noStrike" cap="none" baseline="0" err="1"/>
                        <a:t>kako</a:t>
                      </a:r>
                      <a:r>
                        <a:rPr lang="en" sz="1000" u="none" strike="noStrike" cap="none" baseline="0"/>
                        <a:t> se </a:t>
                      </a:r>
                      <a:r>
                        <a:rPr lang="en" sz="1000" u="none" strike="noStrike" cap="none" baseline="0" err="1"/>
                        <a:t>zove</a:t>
                      </a:r>
                      <a:r>
                        <a:rPr lang="en" sz="1000" u="none" strike="noStrike" cap="none" baseline="0"/>
                        <a:t>?), pano u </a:t>
                      </a:r>
                      <a:r>
                        <a:rPr lang="en" sz="1000" u="none" strike="noStrike" cap="none" baseline="0" err="1"/>
                        <a:t>holu</a:t>
                      </a:r>
                      <a:r>
                        <a:rPr lang="en" sz="1000" u="none" strike="noStrike" cap="none" baseline="0"/>
                        <a:t> </a:t>
                      </a:r>
                      <a:r>
                        <a:rPr lang="en" sz="1000" u="none" strike="noStrike" cap="none" baseline="0" err="1"/>
                        <a:t>škole</a:t>
                      </a:r>
                      <a:endParaRPr lang="en" sz="1000" u="none" strike="noStrike" cap="none" baseline="0" err="1">
                        <a:sym typeface="Calibri"/>
                      </a:endParaRPr>
                    </a:p>
                  </a:txBody>
                  <a:tcPr marL="91425" marR="91425" marT="32550" marB="32550"/>
                </a:tc>
                <a:extLst>
                  <a:ext uri="{0D108BD9-81ED-4DB2-BD59-A6C34878D82A}">
                    <a16:rowId xmlns:a16="http://schemas.microsoft.com/office/drawing/2014/main" xmlns="" val="10002"/>
                  </a:ext>
                </a:extLst>
              </a:tr>
              <a:tr h="3848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Pedago</a:t>
                      </a:r>
                      <a:r>
                        <a:rPr lang="en" sz="1000" err="1">
                          <a:sym typeface="Calibri"/>
                        </a:rPr>
                        <a:t>g</a:t>
                      </a:r>
                      <a:r>
                        <a:rPr lang="hr-HR" sz="1000">
                          <a:sym typeface="Calibri"/>
                        </a:rPr>
                        <a:t>inja</a:t>
                      </a:r>
                      <a:r>
                        <a:rPr lang="en" sz="1000" u="none" strike="noStrike" cap="none" baseline="0">
                          <a:sym typeface="Calibri"/>
                        </a:rPr>
                        <a:t>, </a:t>
                      </a:r>
                      <a:r>
                        <a:rPr lang="en" sz="1000" u="none" strike="noStrike" cap="none" baseline="0"/>
                        <a:t>učiteljica</a:t>
                      </a:r>
                      <a:endParaRPr lang="en" sz="1000" u="none" strike="noStrike" cap="none" baseline="0" err="1">
                        <a:sym typeface="Calibri"/>
                      </a:endParaRPr>
                    </a:p>
                  </a:txBody>
                  <a:tcPr marL="91425" marR="91425" marT="32550" marB="32550"/>
                </a:tc>
                <a:extLst>
                  <a:ext uri="{0D108BD9-81ED-4DB2-BD59-A6C34878D82A}">
                    <a16:rowId xmlns:a16="http://schemas.microsoft.com/office/drawing/2014/main" xmlns="" val="10003"/>
                  </a:ext>
                </a:extLst>
              </a:tr>
              <a:tr h="3837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t>2.10.2020.</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4"/>
                  </a:ext>
                </a:extLst>
              </a:tr>
              <a:tr h="3848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a:t>
                      </a:r>
                      <a:r>
                        <a:rPr lang="en" sz="1000" u="none" strike="noStrike" cap="none" baseline="0" err="1">
                          <a:sym typeface="Calibri"/>
                        </a:rPr>
                        <a:t>kn</a:t>
                      </a:r>
                      <a:r>
                        <a:rPr lang="en" sz="1000" u="none" strike="noStrike" cap="none" baseline="0">
                          <a:sym typeface="Calibri"/>
                        </a:rPr>
                        <a:t> za </a:t>
                      </a:r>
                      <a:r>
                        <a:rPr lang="en" sz="1000" u="none" strike="noStrike" cap="none" baseline="0" err="1">
                          <a:sym typeface="Calibri"/>
                        </a:rPr>
                        <a:t>papire</a:t>
                      </a:r>
                      <a:r>
                        <a:rPr lang="en" sz="1000" u="none" strike="noStrike" cap="none" baseline="0">
                          <a:sym typeface="Calibri"/>
                        </a:rPr>
                        <a:t>, </a:t>
                      </a:r>
                      <a:r>
                        <a:rPr lang="en" sz="1000" u="none" strike="noStrike" cap="none" baseline="0" err="1">
                          <a:sym typeface="Calibri"/>
                        </a:rPr>
                        <a:t>hamer</a:t>
                      </a:r>
                      <a:r>
                        <a:rPr lang="en" sz="1000" u="none" strike="noStrike" cap="none" baseline="0">
                          <a:sym typeface="Calibri"/>
                        </a:rPr>
                        <a:t> </a:t>
                      </a:r>
                      <a:r>
                        <a:rPr lang="en" sz="1000" u="none" strike="noStrike" cap="none" baseline="0" err="1">
                          <a:sym typeface="Calibri"/>
                        </a:rPr>
                        <a:t>papir</a:t>
                      </a:r>
                      <a:endParaRPr lang="en" sz="1000" b="0" i="0" u="none" strike="noStrike" cap="none" baseline="0" err="1">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5"/>
                  </a:ext>
                </a:extLst>
              </a:tr>
              <a:tr h="7355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err="1"/>
                        <a:t>Razgovor</a:t>
                      </a:r>
                      <a:r>
                        <a:rPr lang="en" sz="1000" u="none" strike="noStrike" cap="none" baseline="0"/>
                        <a:t> </a:t>
                      </a:r>
                      <a:r>
                        <a:rPr lang="en" sz="1000" u="none" strike="noStrike" cap="none" baseline="0" err="1"/>
                        <a:t>nakon</a:t>
                      </a:r>
                      <a:r>
                        <a:rPr lang="en" sz="1000" u="none" strike="noStrike" cap="none" baseline="0"/>
                        <a:t> </a:t>
                      </a:r>
                      <a:r>
                        <a:rPr lang="en" sz="1000" u="none" strike="noStrike" cap="none" baseline="0" err="1"/>
                        <a:t>radionice</a:t>
                      </a:r>
                      <a:endParaRPr lang="en" sz="1000" u="none" strike="noStrike" cap="none" baseline="0" err="1">
                        <a:sym typeface="Calibri"/>
                      </a:endParaRPr>
                    </a:p>
                  </a:txBody>
                  <a:tcPr marL="91425" marR="91425" marT="32550" marB="325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42211" y="97631"/>
            <a:ext cx="731062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Svjetski</a:t>
            </a:r>
            <a:r>
              <a:rPr lang="hr-HR" sz="3000">
                <a:effectLst>
                  <a:outerShdw blurRad="38100" dist="38100" dir="2700000" algn="tl">
                    <a:srgbClr val="000000">
                      <a:alpha val="43137"/>
                    </a:srgbClr>
                  </a:outerShdw>
                </a:effectLst>
                <a:latin typeface="+mn-lt"/>
              </a:rPr>
              <a:t> dan</a:t>
            </a:r>
            <a:r>
              <a:rPr lang="hr-HR">
                <a:effectLst>
                  <a:outerShdw blurRad="38100" dist="38100" dir="2700000" algn="tl">
                    <a:srgbClr val="000000">
                      <a:alpha val="43137"/>
                    </a:srgbClr>
                  </a:outerShdw>
                </a:effectLst>
                <a:latin typeface="+mn-lt"/>
              </a:rPr>
              <a:t> nenasilja </a:t>
            </a:r>
          </a:p>
        </p:txBody>
      </p:sp>
      <p:sp>
        <p:nvSpPr>
          <p:cNvPr id="5" name="TextBox 4">
            <a:extLst>
              <a:ext uri="{FF2B5EF4-FFF2-40B4-BE49-F238E27FC236}">
                <a16:creationId xmlns:a16="http://schemas.microsoft.com/office/drawing/2014/main" xmlns="" id="{380913CC-35BF-486F-8146-BFCC15C727FE}"/>
              </a:ext>
            </a:extLst>
          </p:cNvPr>
          <p:cNvSpPr txBox="1"/>
          <p:nvPr/>
        </p:nvSpPr>
        <p:spPr>
          <a:xfrm>
            <a:off x="5772150" y="20793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3" name="Picture 5">
            <a:extLst>
              <a:ext uri="{FF2B5EF4-FFF2-40B4-BE49-F238E27FC236}">
                <a16:creationId xmlns:a16="http://schemas.microsoft.com/office/drawing/2014/main" xmlns="" id="{439AF91E-3F87-47DD-8930-A73961CB3063}"/>
              </a:ext>
            </a:extLst>
          </p:cNvPr>
          <p:cNvPicPr>
            <a:picLocks noChangeAspect="1"/>
          </p:cNvPicPr>
          <p:nvPr/>
        </p:nvPicPr>
        <p:blipFill>
          <a:blip r:embed="rId3"/>
          <a:stretch>
            <a:fillRect/>
          </a:stretch>
        </p:blipFill>
        <p:spPr>
          <a:xfrm>
            <a:off x="6963896" y="149599"/>
            <a:ext cx="1428750" cy="1428750"/>
          </a:xfrm>
          <a:prstGeom prst="rect">
            <a:avLst/>
          </a:prstGeom>
        </p:spPr>
      </p:pic>
    </p:spTree>
    <p:extLst>
      <p:ext uri="{BB962C8B-B14F-4D97-AF65-F5344CB8AC3E}">
        <p14:creationId xmlns:p14="http://schemas.microsoft.com/office/powerpoint/2010/main" xmlns="" val="2034790102"/>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graphicFrame>
        <p:nvGraphicFramePr>
          <p:cNvPr id="1043" name="Shape 1043"/>
          <p:cNvGraphicFramePr/>
          <p:nvPr>
            <p:extLst>
              <p:ext uri="{D42A27DB-BD31-4B8C-83A1-F6EECF244321}">
                <p14:modId xmlns:p14="http://schemas.microsoft.com/office/powerpoint/2010/main" xmlns="" val="1291990253"/>
              </p:ext>
            </p:extLst>
          </p:nvPr>
        </p:nvGraphicFramePr>
        <p:xfrm>
          <a:off x="926431" y="1091802"/>
          <a:ext cx="8036593" cy="3983420"/>
        </p:xfrm>
        <a:graphic>
          <a:graphicData uri="http://schemas.openxmlformats.org/drawingml/2006/table">
            <a:tbl>
              <a:tblPr>
                <a:tableStyleId>{0E3FDE45-AF77-4B5C-9715-49D594BDF05E}</a:tableStyleId>
              </a:tblPr>
              <a:tblGrid>
                <a:gridCol w="1476109">
                  <a:extLst>
                    <a:ext uri="{9D8B030D-6E8A-4147-A177-3AD203B41FA5}">
                      <a16:colId xmlns:a16="http://schemas.microsoft.com/office/drawing/2014/main" xmlns="" val="20000"/>
                    </a:ext>
                  </a:extLst>
                </a:gridCol>
                <a:gridCol w="6560484">
                  <a:extLst>
                    <a:ext uri="{9D8B030D-6E8A-4147-A177-3AD203B41FA5}">
                      <a16:colId xmlns:a16="http://schemas.microsoft.com/office/drawing/2014/main" xmlns="" val="20001"/>
                    </a:ext>
                  </a:extLst>
                </a:gridCol>
              </a:tblGrid>
              <a:tr h="97649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lvl="0" algn="l">
                        <a:spcAft>
                          <a:spcPts val="0"/>
                        </a:spcAft>
                        <a:buNone/>
                      </a:pPr>
                      <a:r>
                        <a:rPr lang="en-US" sz="1000" u="none" strike="noStrike" cap="none" baseline="0" noProof="0" err="1"/>
                        <a:t>Prepoznaje</a:t>
                      </a:r>
                      <a:r>
                        <a:rPr lang="en-US" sz="1000" u="none" strike="noStrike" cap="none" baseline="0" noProof="0"/>
                        <a:t> </a:t>
                      </a:r>
                      <a:r>
                        <a:rPr lang="en-US" sz="1000" u="none" strike="noStrike" cap="none" baseline="0" noProof="0" err="1"/>
                        <a:t>važnost</a:t>
                      </a:r>
                      <a:r>
                        <a:rPr lang="en-US" sz="1000" u="none" strike="noStrike" cap="none" baseline="0" noProof="0"/>
                        <a:t> </a:t>
                      </a:r>
                      <a:r>
                        <a:rPr lang="en-US" sz="1000" u="none" strike="noStrike" cap="none" baseline="0" noProof="0" err="1"/>
                        <a:t>nenasilnog</a:t>
                      </a:r>
                      <a:r>
                        <a:rPr lang="en-US" sz="1000" u="none" strike="noStrike" cap="none" baseline="0" noProof="0"/>
                        <a:t> </a:t>
                      </a:r>
                      <a:r>
                        <a:rPr lang="en-US" sz="1000" u="none" strike="noStrike" cap="none" baseline="0" noProof="0" err="1"/>
                        <a:t>rješavnja</a:t>
                      </a:r>
                      <a:r>
                        <a:rPr lang="en-US" sz="1000" u="none" strike="noStrike" cap="none" baseline="0" noProof="0"/>
                        <a:t> </a:t>
                      </a:r>
                      <a:r>
                        <a:rPr lang="en-US" sz="1000" u="none" strike="noStrike" cap="none" baseline="0" noProof="0" err="1"/>
                        <a:t>sukoba</a:t>
                      </a:r>
                      <a:endParaRPr lang="en-US" sz="1000" u="none" strike="noStrike" cap="none" baseline="0" noProof="0">
                        <a:sym typeface="Calibri"/>
                      </a:endParaRPr>
                    </a:p>
                    <a:p>
                      <a:pPr lvl="0" algn="l">
                        <a:spcAft>
                          <a:spcPts val="0"/>
                        </a:spcAft>
                        <a:buNone/>
                      </a:pPr>
                      <a:r>
                        <a:rPr lang="en-US" sz="1000" u="none" strike="noStrike" cap="none" baseline="0" noProof="0"/>
                        <a:t>- </a:t>
                      </a:r>
                      <a:r>
                        <a:rPr lang="en-US" sz="1000" u="none" strike="noStrike" cap="none" baseline="0" noProof="0" err="1"/>
                        <a:t>osr</a:t>
                      </a:r>
                      <a:r>
                        <a:rPr lang="en-US" sz="1000" u="none" strike="noStrike" cap="none" baseline="0" noProof="0"/>
                        <a:t> B.1.3. </a:t>
                      </a:r>
                      <a:r>
                        <a:rPr lang="en-US" sz="1000" u="none" strike="noStrike" cap="none" baseline="0" noProof="0" err="1"/>
                        <a:t>Razvija</a:t>
                      </a:r>
                      <a:r>
                        <a:rPr lang="en-US" sz="1000" u="none" strike="noStrike" cap="none" baseline="0" noProof="0"/>
                        <a:t> </a:t>
                      </a:r>
                      <a:r>
                        <a:rPr lang="en-US" sz="1000" u="none" strike="noStrike" cap="none" baseline="0" noProof="0" err="1"/>
                        <a:t>strategije</a:t>
                      </a:r>
                      <a:r>
                        <a:rPr lang="en-US" sz="1000" u="none" strike="noStrike" cap="none" baseline="0" noProof="0"/>
                        <a:t> </a:t>
                      </a:r>
                      <a:r>
                        <a:rPr lang="en-US" sz="1000" u="none" strike="noStrike" cap="none" baseline="0" noProof="0" err="1"/>
                        <a:t>rješavanaja</a:t>
                      </a:r>
                      <a:r>
                        <a:rPr lang="en-US" sz="1000" u="none" strike="noStrike" cap="none" baseline="0" noProof="0"/>
                        <a:t> </a:t>
                      </a:r>
                      <a:r>
                        <a:rPr lang="en-US" sz="1000" u="none" strike="noStrike" cap="none" baseline="0" noProof="0" err="1"/>
                        <a:t>sukoba</a:t>
                      </a:r>
                      <a:endParaRPr lang="en-US" sz="1000" u="none" strike="noStrike" cap="none" baseline="0" noProof="0"/>
                    </a:p>
                    <a:p>
                      <a:pPr lvl="0" algn="l">
                        <a:spcAft>
                          <a:spcPts val="0"/>
                        </a:spcAft>
                        <a:buNone/>
                      </a:pPr>
                      <a:r>
                        <a:rPr lang="en-US" sz="1000" u="none" strike="noStrike" cap="none" baseline="0" noProof="0"/>
                        <a:t>- </a:t>
                      </a:r>
                      <a:r>
                        <a:rPr lang="en-US" sz="1000" u="none" strike="noStrike" cap="none" baseline="0" noProof="0" err="1"/>
                        <a:t>osr</a:t>
                      </a:r>
                      <a:r>
                        <a:rPr lang="en-US" sz="1000" u="none" strike="noStrike" cap="none" baseline="0" noProof="0"/>
                        <a:t> B.2.2. </a:t>
                      </a:r>
                      <a:r>
                        <a:rPr lang="en-US" sz="1000" u="none" strike="noStrike" cap="none" baseline="0" noProof="0" err="1"/>
                        <a:t>Razvija</a:t>
                      </a:r>
                      <a:r>
                        <a:rPr lang="en-US" sz="1000" u="none" strike="noStrike" cap="none" baseline="0" noProof="0"/>
                        <a:t> </a:t>
                      </a:r>
                      <a:r>
                        <a:rPr lang="en-US" sz="1000" u="none" strike="noStrike" cap="none" baseline="0" noProof="0" err="1"/>
                        <a:t>komunikacijske</a:t>
                      </a:r>
                      <a:r>
                        <a:rPr lang="en-US" sz="1000" u="none" strike="noStrike" cap="none" baseline="0" noProof="0"/>
                        <a:t> </a:t>
                      </a:r>
                      <a:r>
                        <a:rPr lang="en-US" sz="1000" u="none" strike="noStrike" cap="none" baseline="0" noProof="0" err="1"/>
                        <a:t>kompetencije</a:t>
                      </a:r>
                      <a:r>
                        <a:rPr lang="en-US" sz="1000" u="none" strike="noStrike" cap="none" baseline="0" noProof="0"/>
                        <a:t>. </a:t>
                      </a:r>
                    </a:p>
                    <a:p>
                      <a:pPr lvl="0" algn="l">
                        <a:spcAft>
                          <a:spcPts val="0"/>
                        </a:spcAft>
                        <a:buNone/>
                      </a:pPr>
                      <a:r>
                        <a:rPr lang="en-US" sz="1000" u="none" strike="noStrike" cap="none" baseline="0" noProof="0"/>
                        <a:t>- goo A.2.1. </a:t>
                      </a:r>
                      <a:r>
                        <a:rPr lang="en-US" sz="1000" u="none" strike="noStrike" cap="none" baseline="0" noProof="0" err="1"/>
                        <a:t>Ponaša</a:t>
                      </a:r>
                      <a:r>
                        <a:rPr lang="en-US" sz="1000" u="none" strike="noStrike" cap="none" baseline="0" noProof="0"/>
                        <a:t> se u </a:t>
                      </a:r>
                      <a:r>
                        <a:rPr lang="en-US" sz="1000" u="none" strike="noStrike" cap="none" baseline="0" noProof="0" err="1"/>
                        <a:t>skladu</a:t>
                      </a:r>
                      <a:r>
                        <a:rPr lang="en-US" sz="1000" u="none" strike="noStrike" cap="none" baseline="0" noProof="0"/>
                        <a:t> s </a:t>
                      </a:r>
                      <a:r>
                        <a:rPr lang="en-US" sz="1000" u="none" strike="noStrike" cap="none" baseline="0" noProof="0" err="1"/>
                        <a:t>ljudskim</a:t>
                      </a:r>
                      <a:r>
                        <a:rPr lang="en-US" sz="1000" u="none" strike="noStrike" cap="none" baseline="0" noProof="0"/>
                        <a:t> </a:t>
                      </a:r>
                      <a:r>
                        <a:rPr lang="en-US" sz="1000" u="none" strike="noStrike" cap="none" baseline="0" noProof="0" err="1"/>
                        <a:t>pravima</a:t>
                      </a:r>
                      <a:r>
                        <a:rPr lang="en-US" sz="1000" u="none" strike="noStrike" cap="none" baseline="0" noProof="0"/>
                        <a:t> u </a:t>
                      </a:r>
                      <a:r>
                        <a:rPr lang="en-US" sz="1000" u="none" strike="noStrike" cap="none" baseline="0" noProof="0" err="1"/>
                        <a:t>svakodnevnom</a:t>
                      </a:r>
                      <a:r>
                        <a:rPr lang="en-US" sz="1000" u="none" strike="noStrike" cap="none" baseline="0" noProof="0"/>
                        <a:t> </a:t>
                      </a:r>
                      <a:r>
                        <a:rPr lang="en-US" sz="1000" u="none" strike="noStrike" cap="none" baseline="0" noProof="0" err="1"/>
                        <a:t>životu</a:t>
                      </a:r>
                      <a:r>
                        <a:rPr lang="en-US" sz="1000" u="none" strike="noStrike" cap="none" baseline="0" noProof="0"/>
                        <a:t>. </a:t>
                      </a:r>
                    </a:p>
                    <a:p>
                      <a:pPr lvl="0" algn="l">
                        <a:spcAft>
                          <a:spcPts val="0"/>
                        </a:spcAft>
                        <a:buNone/>
                      </a:pPr>
                      <a:endParaRPr lang="en-US" sz="1000" b="0" i="0" u="none" strike="noStrike" cap="none" baseline="0" noProof="0"/>
                    </a:p>
                  </a:txBody>
                  <a:tcPr marL="91425" marR="91425" marT="32550" marB="32550"/>
                </a:tc>
                <a:extLst>
                  <a:ext uri="{0D108BD9-81ED-4DB2-BD59-A6C34878D82A}">
                    <a16:rowId xmlns:a16="http://schemas.microsoft.com/office/drawing/2014/main" xmlns="" val="10000"/>
                  </a:ext>
                </a:extLst>
              </a:tr>
              <a:tr h="51773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Učenicima</a:t>
                      </a:r>
                      <a:r>
                        <a:rPr lang="en" sz="1000" u="none" strike="noStrike" cap="none" baseline="0"/>
                        <a:t> 5.-8. razreda </a:t>
                      </a:r>
                      <a:r>
                        <a:rPr lang="en" sz="1000" u="none" strike="noStrike" cap="none" baseline="0" err="1"/>
                        <a:t>matične</a:t>
                      </a:r>
                      <a:r>
                        <a:rPr lang="en" sz="1000" u="none" strike="noStrike" cap="none" baseline="0"/>
                        <a:t> </a:t>
                      </a:r>
                      <a:r>
                        <a:rPr lang="en" sz="1000" u="none" strike="noStrike" cap="none" baseline="0" err="1"/>
                        <a:t>škole</a:t>
                      </a:r>
                    </a:p>
                    <a:p>
                      <a:pPr lvl="0" algn="l">
                        <a:lnSpc>
                          <a:spcPct val="100000"/>
                        </a:lnSpc>
                        <a:spcBef>
                          <a:spcPts val="0"/>
                        </a:spcBef>
                        <a:spcAft>
                          <a:spcPts val="0"/>
                        </a:spcAft>
                        <a:buNone/>
                      </a:pPr>
                      <a:endParaRPr lang="en" sz="1000" u="none" strike="noStrike" cap="none" baseline="0" noProof="0"/>
                    </a:p>
                    <a:p>
                      <a:pPr marL="0" marR="0" lvl="0" indent="0" algn="l">
                        <a:lnSpc>
                          <a:spcPct val="100000"/>
                        </a:lnSpc>
                        <a:spcBef>
                          <a:spcPts val="0"/>
                        </a:spcBef>
                        <a:spcAft>
                          <a:spcPts val="0"/>
                        </a:spcAft>
                        <a:buFont typeface="Calibri"/>
                        <a:buNone/>
                      </a:pPr>
                      <a:endParaRPr lang="en" sz="1000" u="none" strike="noStrike" cap="none" baseline="0"/>
                    </a:p>
                  </a:txBody>
                  <a:tcPr marL="91425" marR="91425" marT="32550" marB="32550"/>
                </a:tc>
                <a:extLst>
                  <a:ext uri="{0D108BD9-81ED-4DB2-BD59-A6C34878D82A}">
                    <a16:rowId xmlns:a16="http://schemas.microsoft.com/office/drawing/2014/main" xmlns="" val="10001"/>
                  </a:ext>
                </a:extLst>
              </a:tr>
              <a:tr h="4909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16.11. </a:t>
                      </a:r>
                      <a:r>
                        <a:rPr lang="en" sz="1000" u="none" strike="noStrike" cap="none" baseline="0" err="1"/>
                        <a:t>Međunarodni</a:t>
                      </a:r>
                      <a:r>
                        <a:rPr lang="en" sz="1000" u="none" strike="noStrike" cap="none" baseline="0"/>
                        <a:t> dan </a:t>
                      </a:r>
                      <a:r>
                        <a:rPr lang="en" sz="1000" u="none" strike="noStrike" cap="none" baseline="0" err="1"/>
                        <a:t>tolerancije</a:t>
                      </a:r>
                      <a:r>
                        <a:rPr lang="en" sz="1000" u="none" strike="noStrike" cap="none" baseline="0"/>
                        <a:t>, 19.11. </a:t>
                      </a:r>
                      <a:r>
                        <a:rPr lang="en" sz="1000" u="none" strike="noStrike" cap="none" baseline="0" err="1"/>
                        <a:t>Svjetski</a:t>
                      </a:r>
                      <a:r>
                        <a:rPr lang="en" sz="1000" u="none" strike="noStrike" cap="none" baseline="0"/>
                        <a:t> dan </a:t>
                      </a:r>
                      <a:r>
                        <a:rPr lang="en" sz="1000" u="none" strike="noStrike" cap="none" baseline="0" err="1"/>
                        <a:t>sprečavanja</a:t>
                      </a:r>
                      <a:r>
                        <a:rPr lang="en" sz="1000" u="none" strike="noStrike" cap="none" baseline="0"/>
                        <a:t> </a:t>
                      </a:r>
                      <a:r>
                        <a:rPr lang="en" sz="1000" u="none" strike="noStrike" cap="none" baseline="0" err="1"/>
                        <a:t>zlostavljanja</a:t>
                      </a:r>
                      <a:r>
                        <a:rPr lang="en" sz="1000" u="none" strike="noStrike" cap="none" baseline="0"/>
                        <a:t> </a:t>
                      </a:r>
                      <a:r>
                        <a:rPr lang="en" sz="1000" u="none" strike="noStrike" cap="none" baseline="0" err="1"/>
                        <a:t>djece</a:t>
                      </a:r>
                      <a:r>
                        <a:rPr lang="en" sz="1000" u="none" strike="noStrike" cap="none" baseline="0"/>
                        <a:t>, 20.11. </a:t>
                      </a:r>
                      <a:r>
                        <a:rPr lang="en" sz="1000" u="none" strike="noStrike" cap="none" baseline="0" err="1"/>
                        <a:t>Međunarodni</a:t>
                      </a:r>
                      <a:r>
                        <a:rPr lang="en" sz="1000" u="none" strike="noStrike" cap="none" baseline="0"/>
                        <a:t> dan </a:t>
                      </a:r>
                      <a:r>
                        <a:rPr lang="en" sz="1000" u="none" strike="noStrike" cap="none" baseline="0" err="1"/>
                        <a:t>djeteta</a:t>
                      </a:r>
                      <a:r>
                        <a:rPr lang="en" sz="1000" u="none" strike="noStrike" cap="none" baseline="0"/>
                        <a:t>, 21.11. </a:t>
                      </a:r>
                      <a:r>
                        <a:rPr lang="en" sz="1000" u="none" strike="noStrike" cap="none" baseline="0" err="1"/>
                        <a:t>Svjetski</a:t>
                      </a:r>
                      <a:r>
                        <a:rPr lang="en" sz="1000" u="none" strike="noStrike" cap="none" baseline="0"/>
                        <a:t> dan </a:t>
                      </a:r>
                      <a:r>
                        <a:rPr lang="en" sz="1000" u="none" strike="noStrike" cap="none" baseline="0" err="1"/>
                        <a:t>televizije</a:t>
                      </a:r>
                      <a:r>
                        <a:rPr lang="en" sz="1000" u="none" strike="noStrike" cap="none" baseline="0"/>
                        <a:t>, </a:t>
                      </a:r>
                      <a:r>
                        <a:rPr lang="en" sz="1000" u="none" strike="noStrike" cap="none" baseline="0" err="1"/>
                        <a:t>radionice</a:t>
                      </a:r>
                      <a:r>
                        <a:rPr lang="en" sz="1000" u="none" strike="noStrike" cap="none" baseline="0"/>
                        <a:t> s učenicima</a:t>
                      </a: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2"/>
                  </a:ext>
                </a:extLst>
              </a:tr>
              <a:tr h="4061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Pedago</a:t>
                      </a:r>
                      <a:r>
                        <a:rPr lang="en" sz="1000">
                          <a:sym typeface="Calibri"/>
                        </a:rPr>
                        <a:t>g</a:t>
                      </a:r>
                      <a:r>
                        <a:rPr lang="hr-HR" sz="1000">
                          <a:sym typeface="Calibri"/>
                        </a:rPr>
                        <a:t>inja</a:t>
                      </a:r>
                      <a:r>
                        <a:rPr lang="en" sz="1000" u="none" strike="noStrike" cap="none" baseline="0">
                          <a:sym typeface="Calibri"/>
                        </a:rPr>
                        <a:t>, </a:t>
                      </a:r>
                      <a:r>
                        <a:rPr lang="en" sz="1000" u="none" strike="noStrike" cap="none" baseline="0"/>
                        <a:t>razrednici</a:t>
                      </a: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3"/>
                  </a:ext>
                </a:extLst>
              </a:tr>
              <a:tr h="40500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16. - 20.11.2020.</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4"/>
                  </a:ext>
                </a:extLst>
              </a:tr>
              <a:tr h="4061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a:t>
                      </a:r>
                      <a:r>
                        <a:rPr lang="en" sz="1000" u="none" strike="noStrike" cap="none" baseline="0" err="1">
                          <a:sym typeface="Calibri"/>
                        </a:rPr>
                        <a:t>kn</a:t>
                      </a:r>
                      <a:r>
                        <a:rPr lang="en" sz="1000" u="none" strike="noStrike" cap="none" baseline="0">
                          <a:sym typeface="Calibri"/>
                        </a:rPr>
                        <a:t> za </a:t>
                      </a:r>
                      <a:r>
                        <a:rPr lang="en" sz="1000" u="none" strike="noStrike" cap="none" baseline="0" err="1">
                          <a:sym typeface="Calibri"/>
                        </a:rPr>
                        <a:t>papire</a:t>
                      </a:r>
                      <a:r>
                        <a:rPr lang="en" sz="1000" u="none" strike="noStrike" cap="none" baseline="0">
                          <a:sym typeface="Calibri"/>
                        </a:rPr>
                        <a:t>, </a:t>
                      </a:r>
                      <a:r>
                        <a:rPr lang="en" sz="1000" u="none" strike="noStrike" cap="none" baseline="0" err="1">
                          <a:sym typeface="Calibri"/>
                        </a:rPr>
                        <a:t>hamer</a:t>
                      </a:r>
                      <a:r>
                        <a:rPr lang="en" sz="1000" u="none" strike="noStrike" cap="none" baseline="0">
                          <a:sym typeface="Calibri"/>
                        </a:rPr>
                        <a:t> </a:t>
                      </a:r>
                      <a:r>
                        <a:rPr lang="en" sz="1000" u="none" strike="noStrike" cap="none" baseline="0" err="1">
                          <a:sym typeface="Calibri"/>
                        </a:rPr>
                        <a:t>papir</a:t>
                      </a:r>
                      <a:endParaRPr lang="en" sz="1000" b="0" i="0" u="none" strike="noStrike" cap="none" baseline="0" err="1">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5"/>
                  </a:ext>
                </a:extLst>
              </a:tr>
              <a:tr h="77637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Razgovor nakon radionice, ankete nakon provedbe</a:t>
                      </a: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19584" y="72838"/>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Tjedan tolerancije</a:t>
            </a:r>
          </a:p>
        </p:txBody>
      </p:sp>
      <p:sp>
        <p:nvSpPr>
          <p:cNvPr id="5" name="TextBox 4">
            <a:extLst>
              <a:ext uri="{FF2B5EF4-FFF2-40B4-BE49-F238E27FC236}">
                <a16:creationId xmlns:a16="http://schemas.microsoft.com/office/drawing/2014/main" xmlns="" id="{380913CC-35BF-486F-8146-BFCC15C727FE}"/>
              </a:ext>
            </a:extLst>
          </p:cNvPr>
          <p:cNvSpPr txBox="1"/>
          <p:nvPr/>
        </p:nvSpPr>
        <p:spPr>
          <a:xfrm>
            <a:off x="5772150" y="20793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6">
            <a:extLst>
              <a:ext uri="{FF2B5EF4-FFF2-40B4-BE49-F238E27FC236}">
                <a16:creationId xmlns:a16="http://schemas.microsoft.com/office/drawing/2014/main" xmlns="" id="{BD481004-09F6-4FBD-B287-D0A17D82EAB8}"/>
              </a:ext>
            </a:extLst>
          </p:cNvPr>
          <p:cNvPicPr>
            <a:picLocks noChangeAspect="1"/>
          </p:cNvPicPr>
          <p:nvPr/>
        </p:nvPicPr>
        <p:blipFill>
          <a:blip r:embed="rId3"/>
          <a:stretch>
            <a:fillRect/>
          </a:stretch>
        </p:blipFill>
        <p:spPr>
          <a:xfrm>
            <a:off x="7346296" y="72838"/>
            <a:ext cx="1564902" cy="1555377"/>
          </a:xfrm>
          <a:prstGeom prst="rect">
            <a:avLst/>
          </a:prstGeom>
        </p:spPr>
      </p:pic>
    </p:spTree>
    <p:extLst>
      <p:ext uri="{BB962C8B-B14F-4D97-AF65-F5344CB8AC3E}">
        <p14:creationId xmlns:p14="http://schemas.microsoft.com/office/powerpoint/2010/main" xmlns="" val="3924434341"/>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graphicFrame>
        <p:nvGraphicFramePr>
          <p:cNvPr id="1043" name="Shape 1043"/>
          <p:cNvGraphicFramePr/>
          <p:nvPr>
            <p:extLst>
              <p:ext uri="{D42A27DB-BD31-4B8C-83A1-F6EECF244321}">
                <p14:modId xmlns:p14="http://schemas.microsoft.com/office/powerpoint/2010/main" xmlns="" val="2779954426"/>
              </p:ext>
            </p:extLst>
          </p:nvPr>
        </p:nvGraphicFramePr>
        <p:xfrm>
          <a:off x="962525" y="1091802"/>
          <a:ext cx="8000499" cy="3914704"/>
        </p:xfrm>
        <a:graphic>
          <a:graphicData uri="http://schemas.openxmlformats.org/drawingml/2006/table">
            <a:tbl>
              <a:tblPr>
                <a:tableStyleId>{0E3FDE45-AF77-4B5C-9715-49D594BDF05E}</a:tableStyleId>
              </a:tblPr>
              <a:tblGrid>
                <a:gridCol w="1469479">
                  <a:extLst>
                    <a:ext uri="{9D8B030D-6E8A-4147-A177-3AD203B41FA5}">
                      <a16:colId xmlns:a16="http://schemas.microsoft.com/office/drawing/2014/main" xmlns="" val="20000"/>
                    </a:ext>
                  </a:extLst>
                </a:gridCol>
                <a:gridCol w="6531020">
                  <a:extLst>
                    <a:ext uri="{9D8B030D-6E8A-4147-A177-3AD203B41FA5}">
                      <a16:colId xmlns:a16="http://schemas.microsoft.com/office/drawing/2014/main" xmlns="" val="20001"/>
                    </a:ext>
                  </a:extLst>
                </a:gridCol>
              </a:tblGrid>
              <a:tr h="957108">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lvl="0" algn="l">
                        <a:lnSpc>
                          <a:spcPct val="100000"/>
                        </a:lnSpc>
                        <a:spcBef>
                          <a:spcPts val="0"/>
                        </a:spcBef>
                        <a:spcAft>
                          <a:spcPts val="0"/>
                        </a:spcAft>
                        <a:buNone/>
                      </a:pPr>
                      <a:r>
                        <a:rPr lang="en-US" sz="1000" u="none" strike="noStrike" cap="none" baseline="0" noProof="0"/>
                        <a:t>-</a:t>
                      </a:r>
                      <a:r>
                        <a:rPr lang="en-US" sz="1000" u="none" strike="noStrike" cap="none" baseline="0" noProof="0" err="1"/>
                        <a:t>nabraja</a:t>
                      </a:r>
                      <a:r>
                        <a:rPr lang="en-US" sz="1000" u="none" strike="noStrike" cap="none" baseline="0" noProof="0"/>
                        <a:t> </a:t>
                      </a:r>
                      <a:r>
                        <a:rPr lang="en-US" sz="1000" u="none" strike="noStrike" cap="none" baseline="0" noProof="0" err="1"/>
                        <a:t>opasnosti</a:t>
                      </a:r>
                      <a:r>
                        <a:rPr lang="en-US" sz="1000" u="none" strike="noStrike" cap="none" baseline="0" noProof="0"/>
                        <a:t> </a:t>
                      </a:r>
                      <a:r>
                        <a:rPr lang="en-US" sz="1000" u="none" strike="noStrike" cap="none" baseline="0" noProof="0" err="1"/>
                        <a:t>internetske</a:t>
                      </a:r>
                      <a:r>
                        <a:rPr lang="en-US" sz="1000" u="none" strike="noStrike" cap="none" baseline="0" noProof="0"/>
                        <a:t>  </a:t>
                      </a:r>
                      <a:r>
                        <a:rPr lang="en-US" sz="1000" u="none" strike="noStrike" cap="none" baseline="0" noProof="0" err="1"/>
                        <a:t>komunikacije</a:t>
                      </a:r>
                      <a:r>
                        <a:rPr lang="en-US" sz="1000" u="none" strike="noStrike" cap="none" baseline="0" noProof="0"/>
                        <a:t> s </a:t>
                      </a:r>
                      <a:r>
                        <a:rPr lang="en-US" sz="1000" u="none" strike="noStrike" cap="none" baseline="0" noProof="0" err="1"/>
                        <a:t>neznancima</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kako</a:t>
                      </a:r>
                      <a:r>
                        <a:rPr lang="en-US" sz="1000" u="none" strike="noStrike" cap="none" baseline="0" noProof="0"/>
                        <a:t> </a:t>
                      </a:r>
                      <a:r>
                        <a:rPr lang="en-US" sz="1000" u="none" strike="noStrike" cap="none" baseline="0" noProof="0" err="1"/>
                        <a:t>zaštititi</a:t>
                      </a:r>
                      <a:r>
                        <a:rPr lang="en-US" sz="1000" u="none" strike="noStrike" cap="none" baseline="0" noProof="0"/>
                        <a:t> </a:t>
                      </a:r>
                      <a:r>
                        <a:rPr lang="en-US" sz="1000" u="none" strike="noStrike" cap="none" baseline="0" noProof="0" err="1"/>
                        <a:t>privatnost</a:t>
                      </a:r>
                      <a:r>
                        <a:rPr lang="en-US" sz="1000" u="none" strike="noStrike" cap="none" baseline="0" noProof="0"/>
                        <a:t> </a:t>
                      </a:r>
                      <a:endParaRPr lang="en-US"/>
                    </a:p>
                    <a:p>
                      <a:pPr lvl="0" algn="l">
                        <a:lnSpc>
                          <a:spcPct val="100000"/>
                        </a:lnSpc>
                        <a:spcBef>
                          <a:spcPts val="0"/>
                        </a:spcBef>
                        <a:spcAft>
                          <a:spcPts val="0"/>
                        </a:spcAft>
                        <a:buNone/>
                      </a:pPr>
                      <a:r>
                        <a:rPr lang="en-US" sz="1000" u="none" strike="noStrike" cap="none" baseline="0" noProof="0" err="1"/>
                        <a:t>odlučuje</a:t>
                      </a:r>
                      <a:r>
                        <a:rPr lang="en-US" sz="1000" u="none" strike="noStrike" cap="none" baseline="0" noProof="0"/>
                        <a:t> o </a:t>
                      </a:r>
                      <a:r>
                        <a:rPr lang="en-US" sz="1000" u="none" strike="noStrike" cap="none" baseline="0" noProof="0" err="1"/>
                        <a:t>vlastitome</a:t>
                      </a:r>
                      <a:r>
                        <a:rPr lang="en-US" sz="1000" u="none" strike="noStrike" cap="none" baseline="0" noProof="0"/>
                        <a:t> </a:t>
                      </a:r>
                      <a:r>
                        <a:rPr lang="en-US" sz="1000" u="none" strike="noStrike" cap="none" baseline="0" noProof="0" err="1"/>
                        <a:t>sigurnom</a:t>
                      </a:r>
                      <a:r>
                        <a:rPr lang="en-US" sz="1000" u="none" strike="noStrike" cap="none" baseline="0" noProof="0"/>
                        <a:t> </a:t>
                      </a:r>
                      <a:r>
                        <a:rPr lang="en-US" sz="1000" u="none" strike="noStrike" cap="none" baseline="0" noProof="0" err="1"/>
                        <a:t>ponašanju</a:t>
                      </a:r>
                      <a:r>
                        <a:rPr lang="en-US" sz="1000" u="none" strike="noStrike" cap="none" baseline="0" noProof="0"/>
                        <a:t> </a:t>
                      </a:r>
                      <a:endParaRPr lang="en-US"/>
                    </a:p>
                    <a:p>
                      <a:pPr lvl="0" algn="l">
                        <a:lnSpc>
                          <a:spcPct val="100000"/>
                        </a:lnSpc>
                        <a:spcBef>
                          <a:spcPts val="0"/>
                        </a:spcBef>
                        <a:spcAft>
                          <a:spcPts val="0"/>
                        </a:spcAft>
                        <a:buNone/>
                      </a:pPr>
                      <a:r>
                        <a:rPr lang="en-US" sz="1000" u="none" strike="noStrike" cap="none" baseline="0" noProof="0"/>
                        <a:t>-</a:t>
                      </a:r>
                      <a:r>
                        <a:rPr lang="en-US" sz="1000" u="none" strike="noStrike" cap="none" baseline="0" noProof="0" err="1"/>
                        <a:t>odbija</a:t>
                      </a:r>
                      <a:r>
                        <a:rPr lang="en-US" sz="1000" u="none" strike="noStrike" cap="none" baseline="0" noProof="0"/>
                        <a:t> </a:t>
                      </a:r>
                      <a:r>
                        <a:rPr lang="en-US" sz="1000" u="none" strike="noStrike" cap="none" baseline="0" noProof="0" err="1"/>
                        <a:t>nagovor</a:t>
                      </a:r>
                      <a:r>
                        <a:rPr lang="en-US" sz="1000" u="none" strike="noStrike" cap="none" baseline="0" noProof="0"/>
                        <a:t> </a:t>
                      </a:r>
                      <a:r>
                        <a:rPr lang="en-US" sz="1000" u="none" strike="noStrike" cap="none" baseline="0" noProof="0" err="1"/>
                        <a:t>vršnjaka</a:t>
                      </a:r>
                      <a:r>
                        <a:rPr lang="en-US" sz="1000" u="none" strike="noStrike" cap="none" baseline="0" noProof="0"/>
                        <a:t> </a:t>
                      </a:r>
                      <a:r>
                        <a:rPr lang="en-US" sz="1000" u="none" strike="noStrike" cap="none" baseline="0" noProof="0" err="1"/>
                        <a:t>na</a:t>
                      </a:r>
                      <a:r>
                        <a:rPr lang="en-US" sz="1000" u="none" strike="noStrike" cap="none" baseline="0" noProof="0"/>
                        <a:t> </a:t>
                      </a:r>
                      <a:r>
                        <a:rPr lang="en-US" sz="1000" u="none" strike="noStrike" cap="none" baseline="0" noProof="0" err="1"/>
                        <a:t>nepoželjno</a:t>
                      </a:r>
                      <a:r>
                        <a:rPr lang="en-US" sz="1000" u="none" strike="noStrike" cap="none" baseline="0" noProof="0"/>
                        <a:t> </a:t>
                      </a:r>
                      <a:r>
                        <a:rPr lang="en-US" sz="1000" u="none" strike="noStrike" cap="none" baseline="0" noProof="0" err="1"/>
                        <a:t>ponašanje</a:t>
                      </a:r>
                      <a:r>
                        <a:rPr lang="en-US" sz="1000" u="none" strike="noStrike" cap="none" baseline="0" noProof="0"/>
                        <a:t> </a:t>
                      </a:r>
                      <a:endParaRPr lang="en-US"/>
                    </a:p>
                    <a:p>
                      <a:pPr lvl="0" algn="l">
                        <a:spcAft>
                          <a:spcPts val="0"/>
                        </a:spcAft>
                        <a:buNone/>
                      </a:pPr>
                      <a:r>
                        <a:rPr lang="en-US" sz="1000" u="none" strike="noStrike" cap="none" baseline="0" noProof="0"/>
                        <a:t>- </a:t>
                      </a:r>
                      <a:r>
                        <a:rPr lang="en-US" sz="1000" u="none" strike="noStrike" cap="none" baseline="0" noProof="0" err="1"/>
                        <a:t>odgovorno</a:t>
                      </a:r>
                      <a:r>
                        <a:rPr lang="en-US" sz="1000" u="none" strike="noStrike" cap="none" baseline="0" noProof="0"/>
                        <a:t> se </a:t>
                      </a:r>
                      <a:r>
                        <a:rPr lang="en-US" sz="1000" u="none" strike="noStrike" cap="none" baseline="0" noProof="0" err="1"/>
                        <a:t>služi</a:t>
                      </a:r>
                      <a:r>
                        <a:rPr lang="en-US" sz="1000" u="none" strike="noStrike" cap="none" baseline="0" noProof="0"/>
                        <a:t> </a:t>
                      </a:r>
                      <a:r>
                        <a:rPr lang="en-US" sz="1000" u="none" strike="noStrike" cap="none" baseline="0" noProof="0" err="1"/>
                        <a:t>društvenim</a:t>
                      </a:r>
                      <a:r>
                        <a:rPr lang="en-US" sz="1000" u="none" strike="noStrike" cap="none" baseline="0" noProof="0"/>
                        <a:t> </a:t>
                      </a:r>
                      <a:r>
                        <a:rPr lang="en-US" sz="1000" u="none" strike="noStrike" cap="none" baseline="0" noProof="0" err="1"/>
                        <a:t>mrežama</a:t>
                      </a:r>
                      <a:endParaRPr lang="en-US"/>
                    </a:p>
                    <a:p>
                      <a:pPr lvl="0" algn="l">
                        <a:spcAft>
                          <a:spcPts val="0"/>
                        </a:spcAft>
                        <a:buNone/>
                      </a:pPr>
                      <a:endParaRPr lang="en-US" sz="1000" b="0" i="0" u="none" strike="noStrike" cap="none" baseline="0" noProof="0"/>
                    </a:p>
                  </a:txBody>
                  <a:tcPr marL="91425" marR="91425" marT="32550" marB="32550"/>
                </a:tc>
                <a:extLst>
                  <a:ext uri="{0D108BD9-81ED-4DB2-BD59-A6C34878D82A}">
                    <a16:rowId xmlns:a16="http://schemas.microsoft.com/office/drawing/2014/main" xmlns="" val="10000"/>
                  </a:ext>
                </a:extLst>
              </a:tr>
              <a:tr h="50745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Učenicima 5.-8. razreda matične škole</a:t>
                      </a:r>
                    </a:p>
                    <a:p>
                      <a:pPr lvl="0" algn="l">
                        <a:lnSpc>
                          <a:spcPct val="100000"/>
                        </a:lnSpc>
                        <a:spcBef>
                          <a:spcPts val="0"/>
                        </a:spcBef>
                        <a:spcAft>
                          <a:spcPts val="0"/>
                        </a:spcAft>
                        <a:buNone/>
                      </a:pPr>
                      <a:endParaRPr lang="en" sz="1000" u="none" strike="noStrike" cap="none" baseline="0" noProof="0"/>
                    </a:p>
                    <a:p>
                      <a:pPr marL="0" marR="0" lvl="0" indent="0" algn="l">
                        <a:lnSpc>
                          <a:spcPct val="100000"/>
                        </a:lnSpc>
                        <a:spcBef>
                          <a:spcPts val="0"/>
                        </a:spcBef>
                        <a:spcAft>
                          <a:spcPts val="0"/>
                        </a:spcAft>
                        <a:buFont typeface="Calibri"/>
                        <a:buNone/>
                      </a:pPr>
                      <a:endParaRPr lang="en" sz="1000" u="none" strike="noStrike" cap="none" baseline="0"/>
                    </a:p>
                  </a:txBody>
                  <a:tcPr marL="91425" marR="91425" marT="32550" marB="32550"/>
                </a:tc>
                <a:extLst>
                  <a:ext uri="{0D108BD9-81ED-4DB2-BD59-A6C34878D82A}">
                    <a16:rowId xmlns:a16="http://schemas.microsoft.com/office/drawing/2014/main" xmlns="" val="10001"/>
                  </a:ext>
                </a:extLst>
              </a:tr>
              <a:tr h="48115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err="1"/>
                        <a:t>radionice</a:t>
                      </a:r>
                      <a:r>
                        <a:rPr lang="en" sz="1000" u="none" strike="noStrike" cap="none" baseline="0"/>
                        <a:t> s </a:t>
                      </a:r>
                      <a:r>
                        <a:rPr lang="en" sz="1000" u="none" strike="noStrike" cap="none" baseline="0" err="1"/>
                        <a:t>učenicima</a:t>
                      </a:r>
                      <a:endParaRPr lang="en" sz="1000" u="none" strike="noStrike" cap="none" baseline="0" err="1">
                        <a:sym typeface="Calibri"/>
                      </a:endParaRPr>
                    </a:p>
                  </a:txBody>
                  <a:tcPr marL="91425" marR="91425" marT="32550" marB="32550"/>
                </a:tc>
                <a:extLst>
                  <a:ext uri="{0D108BD9-81ED-4DB2-BD59-A6C34878D82A}">
                    <a16:rowId xmlns:a16="http://schemas.microsoft.com/office/drawing/2014/main" xmlns="" val="10002"/>
                  </a:ext>
                </a:extLst>
              </a:tr>
              <a:tr h="39810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Pedago</a:t>
                      </a:r>
                      <a:r>
                        <a:rPr lang="en" sz="1000" err="1">
                          <a:sym typeface="Calibri"/>
                        </a:rPr>
                        <a:t>g</a:t>
                      </a:r>
                      <a:r>
                        <a:rPr lang="hr-HR" sz="1000">
                          <a:sym typeface="Calibri"/>
                        </a:rPr>
                        <a:t>inja</a:t>
                      </a:r>
                      <a:r>
                        <a:rPr lang="en" sz="1000" u="none" strike="noStrike" cap="none" baseline="0">
                          <a:sym typeface="Calibri"/>
                        </a:rPr>
                        <a:t>, </a:t>
                      </a:r>
                      <a:r>
                        <a:rPr lang="en" sz="1000" u="none" strike="noStrike" cap="none" baseline="0" err="1"/>
                        <a:t>učiteljica</a:t>
                      </a:r>
                      <a:r>
                        <a:rPr lang="en" sz="1000" u="none" strike="noStrike" cap="none" baseline="0"/>
                        <a:t> </a:t>
                      </a:r>
                      <a:r>
                        <a:rPr lang="en" sz="1000" u="none" strike="noStrike" cap="none" baseline="0" err="1"/>
                        <a:t>informatike</a:t>
                      </a:r>
                      <a:r>
                        <a:rPr lang="hr-HR" sz="1000" u="none" strike="noStrike" cap="none" baseline="0"/>
                        <a:t>, učitelji</a:t>
                      </a: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3"/>
                  </a:ext>
                </a:extLst>
              </a:tr>
              <a:tr h="39696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2. </a:t>
                      </a:r>
                      <a:r>
                        <a:rPr lang="en" sz="1000" u="none" strike="noStrike" cap="none" baseline="0" err="1"/>
                        <a:t>mjesec</a:t>
                      </a:r>
                      <a:r>
                        <a:rPr lang="en" sz="1000" u="none" strike="noStrike" cap="none" baseline="0"/>
                        <a:t> 2021. Dan </a:t>
                      </a:r>
                      <a:r>
                        <a:rPr lang="en" sz="1000" u="none" strike="noStrike" cap="none" baseline="0" err="1"/>
                        <a:t>sigurnijeg</a:t>
                      </a:r>
                      <a:r>
                        <a:rPr lang="en" sz="1000" u="none" strike="noStrike" cap="none" baseline="0"/>
                        <a:t> </a:t>
                      </a:r>
                      <a:r>
                        <a:rPr lang="en" sz="1000" u="none" strike="noStrike" cap="none" baseline="0" err="1"/>
                        <a:t>interneta</a:t>
                      </a:r>
                      <a:endParaRPr lang="en" sz="1000" u="none" strike="noStrike" cap="none" baseline="0" err="1">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4"/>
                  </a:ext>
                </a:extLst>
              </a:tr>
              <a:tr h="39810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a:t>
                      </a:r>
                      <a:r>
                        <a:rPr lang="en" sz="1000" u="none" strike="noStrike" cap="none" baseline="0" err="1">
                          <a:sym typeface="Calibri"/>
                        </a:rPr>
                        <a:t>kn</a:t>
                      </a:r>
                      <a:r>
                        <a:rPr lang="en" sz="1000" u="none" strike="noStrike" cap="none" baseline="0">
                          <a:sym typeface="Calibri"/>
                        </a:rPr>
                        <a:t> za </a:t>
                      </a:r>
                      <a:r>
                        <a:rPr lang="en" sz="1000" u="none" strike="noStrike" cap="none" baseline="0" err="1">
                          <a:sym typeface="Calibri"/>
                        </a:rPr>
                        <a:t>papire</a:t>
                      </a:r>
                      <a:r>
                        <a:rPr lang="en" sz="1000" u="none" strike="noStrike" cap="none" baseline="0">
                          <a:sym typeface="Calibri"/>
                        </a:rPr>
                        <a:t>, </a:t>
                      </a:r>
                      <a:r>
                        <a:rPr lang="en" sz="1000" u="none" strike="noStrike" cap="none" baseline="0" err="1">
                          <a:sym typeface="Calibri"/>
                        </a:rPr>
                        <a:t>hamer</a:t>
                      </a:r>
                      <a:r>
                        <a:rPr lang="en" sz="1000" u="none" strike="noStrike" cap="none" baseline="0">
                          <a:sym typeface="Calibri"/>
                        </a:rPr>
                        <a:t> </a:t>
                      </a:r>
                      <a:r>
                        <a:rPr lang="en" sz="1000" u="none" strike="noStrike" cap="none" baseline="0" err="1">
                          <a:sym typeface="Calibri"/>
                        </a:rPr>
                        <a:t>papir</a:t>
                      </a:r>
                      <a:endParaRPr lang="en" sz="1000" b="0" i="0" u="none" strike="noStrike" cap="none" baseline="0" err="1">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xmlns="" val="10005"/>
                  </a:ext>
                </a:extLst>
              </a:tr>
              <a:tr h="76096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Razgovor nakon radionice, ankete nakon provedbe</a:t>
                      </a: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795521" y="0"/>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Dan sigurnijeg interneta</a:t>
            </a:r>
            <a:endParaRPr lang="hr-HR" sz="1800" b="1">
              <a:ln/>
              <a:effectLst>
                <a:outerShdw blurRad="38100" dist="38100" dir="2700000" algn="tl">
                  <a:srgbClr val="000000">
                    <a:alpha val="43137"/>
                  </a:srgbClr>
                </a:outerShdw>
              </a:effectLst>
              <a:latin typeface="+mn-lt"/>
              <a:cs typeface="Calibri"/>
            </a:endParaRPr>
          </a:p>
        </p:txBody>
      </p:sp>
      <p:sp>
        <p:nvSpPr>
          <p:cNvPr id="5" name="TextBox 4">
            <a:extLst>
              <a:ext uri="{FF2B5EF4-FFF2-40B4-BE49-F238E27FC236}">
                <a16:creationId xmlns:a16="http://schemas.microsoft.com/office/drawing/2014/main" xmlns="" id="{380913CC-35BF-486F-8146-BFCC15C727FE}"/>
              </a:ext>
            </a:extLst>
          </p:cNvPr>
          <p:cNvSpPr txBox="1"/>
          <p:nvPr/>
        </p:nvSpPr>
        <p:spPr>
          <a:xfrm>
            <a:off x="5772150" y="205500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71676" y="151835"/>
            <a:ext cx="1910545" cy="908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27435107"/>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30391-F55C-4294-AA77-9056CB7C58E7}"/>
              </a:ext>
            </a:extLst>
          </p:cNvPr>
          <p:cNvSpPr>
            <a:spLocks noGrp="1"/>
          </p:cNvSpPr>
          <p:nvPr>
            <p:ph type="title"/>
          </p:nvPr>
        </p:nvSpPr>
        <p:spPr>
          <a:xfrm>
            <a:off x="800100" y="96782"/>
            <a:ext cx="7886700" cy="994172"/>
          </a:xfrm>
        </p:spPr>
        <p:txBody>
          <a:bodyPr>
            <a:normAutofit/>
            <a:scene3d>
              <a:camera prst="orthographicFront"/>
              <a:lightRig rig="threePt" dir="t"/>
            </a:scene3d>
            <a:sp3d extrusionH="57150">
              <a:bevelT w="38100" h="38100"/>
            </a:sp3d>
          </a:bodyPr>
          <a:lstStyle/>
          <a:p>
            <a:pPr algn="l"/>
            <a:r>
              <a:rPr lang="en-US">
                <a:effectLst>
                  <a:outerShdw blurRad="38100" dist="38100" dir="2700000" algn="tl">
                    <a:srgbClr val="000000">
                      <a:alpha val="43137"/>
                    </a:srgbClr>
                  </a:outerShdw>
                </a:effectLst>
                <a:latin typeface="+mn-lt"/>
              </a:rPr>
              <a:t>CAP program - </a:t>
            </a:r>
            <a:r>
              <a:rPr lang="en-US" err="1">
                <a:effectLst>
                  <a:outerShdw blurRad="38100" dist="38100" dir="2700000" algn="tl">
                    <a:srgbClr val="000000">
                      <a:alpha val="43137"/>
                    </a:srgbClr>
                  </a:outerShdw>
                </a:effectLst>
                <a:latin typeface="+mn-lt"/>
              </a:rPr>
              <a:t>osnovni</a:t>
            </a:r>
            <a:endParaRPr lang="en-US">
              <a:effectLst>
                <a:outerShdw blurRad="38100" dist="38100" dir="2700000" algn="tl">
                  <a:srgbClr val="000000">
                    <a:alpha val="43137"/>
                  </a:srgbClr>
                </a:outerShdw>
              </a:effectLst>
              <a:latin typeface="+mn-lt"/>
            </a:endParaRPr>
          </a:p>
        </p:txBody>
      </p:sp>
      <p:graphicFrame>
        <p:nvGraphicFramePr>
          <p:cNvPr id="5" name="Shape 1043">
            <a:extLst>
              <a:ext uri="{FF2B5EF4-FFF2-40B4-BE49-F238E27FC236}">
                <a16:creationId xmlns:a16="http://schemas.microsoft.com/office/drawing/2014/main" xmlns="" id="{0DC3F6D3-FB69-4402-A7C7-CEB32BA4C755}"/>
              </a:ext>
            </a:extLst>
          </p:cNvPr>
          <p:cNvGraphicFramePr/>
          <p:nvPr>
            <p:extLst>
              <p:ext uri="{D42A27DB-BD31-4B8C-83A1-F6EECF244321}">
                <p14:modId xmlns:p14="http://schemas.microsoft.com/office/powerpoint/2010/main" xmlns="" val="4224725597"/>
              </p:ext>
            </p:extLst>
          </p:nvPr>
        </p:nvGraphicFramePr>
        <p:xfrm>
          <a:off x="800100" y="1141885"/>
          <a:ext cx="7692968" cy="3612261"/>
        </p:xfrm>
        <a:graphic>
          <a:graphicData uri="http://schemas.openxmlformats.org/drawingml/2006/table">
            <a:tbl>
              <a:tblPr>
                <a:tableStyleId>{0E3FDE45-AF77-4B5C-9715-49D594BDF05E}</a:tableStyleId>
              </a:tblPr>
              <a:tblGrid>
                <a:gridCol w="1412992">
                  <a:extLst>
                    <a:ext uri="{9D8B030D-6E8A-4147-A177-3AD203B41FA5}">
                      <a16:colId xmlns:a16="http://schemas.microsoft.com/office/drawing/2014/main" xmlns="" val="20000"/>
                    </a:ext>
                  </a:extLst>
                </a:gridCol>
                <a:gridCol w="6279976">
                  <a:extLst>
                    <a:ext uri="{9D8B030D-6E8A-4147-A177-3AD203B41FA5}">
                      <a16:colId xmlns:a16="http://schemas.microsoft.com/office/drawing/2014/main" xmlns="" val="20001"/>
                    </a:ext>
                  </a:extLst>
                </a:gridCol>
              </a:tblGrid>
              <a:tr h="579089">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None/>
                      </a:pPr>
                      <a:r>
                        <a:rPr lang="en" sz="1000" u="none" strike="noStrike" cap="none" baseline="0" noProof="0" err="1"/>
                        <a:t>Razlikuje</a:t>
                      </a:r>
                      <a:r>
                        <a:rPr lang="en" sz="1000" u="none" strike="noStrike" cap="none" baseline="0" noProof="0"/>
                        <a:t> </a:t>
                      </a:r>
                      <a:r>
                        <a:rPr lang="en" sz="1000" u="none" strike="noStrike" cap="none" baseline="0" noProof="0" err="1"/>
                        <a:t>sigurne</a:t>
                      </a:r>
                      <a:r>
                        <a:rPr lang="en" sz="1000" u="none" strike="noStrike" cap="none" baseline="0" noProof="0"/>
                        <a:t> od </a:t>
                      </a:r>
                      <a:r>
                        <a:rPr lang="en" sz="1000" u="none" strike="noStrike" cap="none" baseline="0" noProof="0" err="1"/>
                        <a:t>rizičnih</a:t>
                      </a:r>
                      <a:r>
                        <a:rPr lang="en" sz="1000" u="none" strike="noStrike" cap="none" baseline="0" noProof="0"/>
                        <a:t> </a:t>
                      </a:r>
                      <a:r>
                        <a:rPr lang="en" sz="1000" u="none" strike="noStrike" cap="none" baseline="0" noProof="0" err="1"/>
                        <a:t>situacija</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ima</a:t>
                      </a:r>
                      <a:r>
                        <a:rPr lang="en" sz="1000" u="none" strike="noStrike" cap="none" baseline="0" noProof="0"/>
                        <a:t> </a:t>
                      </a:r>
                      <a:r>
                        <a:rPr lang="en" sz="1000" u="none" strike="noStrike" cap="none" baseline="0" noProof="0" err="1"/>
                        <a:t>razvijene</a:t>
                      </a:r>
                      <a:r>
                        <a:rPr lang="en" sz="1000" u="none" strike="noStrike" cap="none" baseline="0" noProof="0"/>
                        <a:t> </a:t>
                      </a:r>
                      <a:r>
                        <a:rPr lang="en" sz="1000" u="none" strike="noStrike" cap="none" baseline="0" noProof="0" err="1"/>
                        <a:t>osnovne</a:t>
                      </a:r>
                      <a:r>
                        <a:rPr lang="en" sz="1000" u="none" strike="noStrike" cap="none" baseline="0" noProof="0"/>
                        <a:t> </a:t>
                      </a:r>
                      <a:r>
                        <a:rPr lang="en" sz="1000" u="none" strike="noStrike" cap="none" baseline="0" noProof="0" err="1"/>
                        <a:t>strategije</a:t>
                      </a:r>
                      <a:r>
                        <a:rPr lang="en" sz="1000" u="none" strike="noStrike" cap="none" baseline="0" noProof="0"/>
                        <a:t> </a:t>
                      </a:r>
                      <a:r>
                        <a:rPr lang="en" sz="1000" u="none" strike="noStrike" cap="none" baseline="0" noProof="0" err="1"/>
                        <a:t>samozaštite</a:t>
                      </a:r>
                      <a:r>
                        <a:rPr lang="en" sz="1000" u="none" strike="noStrike" cap="none" baseline="0" noProof="0"/>
                        <a:t>, </a:t>
                      </a:r>
                      <a:r>
                        <a:rPr lang="en" sz="1000" u="none" strike="noStrike" cap="none" baseline="0" noProof="0" err="1"/>
                        <a:t>prepoznaje</a:t>
                      </a:r>
                      <a:r>
                        <a:rPr lang="en" sz="1000" u="none" strike="noStrike" cap="none" baseline="0" noProof="0"/>
                        <a:t> </a:t>
                      </a:r>
                      <a:r>
                        <a:rPr lang="en" sz="1000" u="none" strike="noStrike" cap="none" baseline="0" noProof="0" err="1"/>
                        <a:t>različite</a:t>
                      </a:r>
                      <a:r>
                        <a:rPr lang="en" sz="1000" u="none" strike="noStrike" cap="none" baseline="0" noProof="0"/>
                        <a:t> </a:t>
                      </a:r>
                      <a:r>
                        <a:rPr lang="en" sz="1000" u="none" strike="noStrike" cap="none" baseline="0" noProof="0" err="1"/>
                        <a:t>vrste</a:t>
                      </a:r>
                      <a:r>
                        <a:rPr lang="en" sz="1000" u="none" strike="noStrike" cap="none" baseline="0" noProof="0"/>
                        <a:t> </a:t>
                      </a:r>
                      <a:r>
                        <a:rPr lang="en" sz="1000" u="none" strike="noStrike" cap="none" baseline="0" noProof="0" err="1"/>
                        <a:t>zlostavljanja</a:t>
                      </a:r>
                      <a:r>
                        <a:rPr lang="en" sz="1000" u="none" strike="noStrike" cap="none" baseline="0" noProof="0"/>
                        <a:t>, </a:t>
                      </a:r>
                      <a:r>
                        <a:rPr lang="en" sz="1000" u="none" strike="noStrike" cap="none" baseline="0" noProof="0" err="1"/>
                        <a:t>navodi</a:t>
                      </a:r>
                      <a:r>
                        <a:rPr lang="en" sz="1000" u="none" strike="noStrike" cap="none" baseline="0" noProof="0"/>
                        <a:t> </a:t>
                      </a:r>
                      <a:r>
                        <a:rPr lang="en" sz="1000" u="none" strike="noStrike" cap="none" baseline="0" noProof="0" err="1"/>
                        <a:t>što</a:t>
                      </a:r>
                      <a:r>
                        <a:rPr lang="en" sz="1000" u="none" strike="noStrike" cap="none" baseline="0" noProof="0"/>
                        <a:t> </a:t>
                      </a:r>
                      <a:r>
                        <a:rPr lang="en" sz="1000" u="none" strike="noStrike" cap="none" baseline="0" noProof="0" err="1"/>
                        <a:t>treba</a:t>
                      </a:r>
                      <a:r>
                        <a:rPr lang="en" sz="1000" u="none" strike="noStrike" cap="none" baseline="0" noProof="0"/>
                        <a:t> </a:t>
                      </a:r>
                      <a:r>
                        <a:rPr lang="en" sz="1000" u="none" strike="noStrike" cap="none" baseline="0" noProof="0" err="1"/>
                        <a:t>poduzeti</a:t>
                      </a:r>
                      <a:r>
                        <a:rPr lang="en" sz="1000" u="none" strike="noStrike" cap="none" baseline="0" noProof="0"/>
                        <a:t> u </a:t>
                      </a:r>
                      <a:r>
                        <a:rPr lang="en" sz="1000" u="none" strike="noStrike" cap="none" baseline="0" noProof="0" err="1"/>
                        <a:t>slučaju</a:t>
                      </a:r>
                      <a:r>
                        <a:rPr lang="en" sz="1000" u="none" strike="noStrike" cap="none" baseline="0" noProof="0"/>
                        <a:t> </a:t>
                      </a:r>
                      <a:r>
                        <a:rPr lang="en" sz="1000" u="none" strike="noStrike" cap="none" baseline="0" noProof="0" err="1"/>
                        <a:t>opasnosti</a:t>
                      </a:r>
                      <a:r>
                        <a:rPr lang="en" sz="1000" u="none" strike="noStrike" cap="none" baseline="0" noProof="0"/>
                        <a:t> </a:t>
                      </a:r>
                      <a:r>
                        <a:rPr lang="en" sz="1000" u="none" strike="noStrike" cap="none" baseline="0" noProof="0" err="1"/>
                        <a:t>ili</a:t>
                      </a:r>
                      <a:r>
                        <a:rPr lang="en" sz="1000" u="none" strike="noStrike" cap="none" baseline="0" noProof="0"/>
                        <a:t> </a:t>
                      </a:r>
                      <a:r>
                        <a:rPr lang="en" sz="1000" u="none" strike="noStrike" cap="none" baseline="0" noProof="0" err="1"/>
                        <a:t>nasilja</a:t>
                      </a:r>
                      <a:r>
                        <a:rPr lang="en" sz="1000" u="none" strike="noStrike" cap="none" baseline="0" noProof="0"/>
                        <a:t>, </a:t>
                      </a:r>
                      <a:r>
                        <a:rPr lang="en" sz="1000" u="none" strike="noStrike" cap="none" baseline="0" noProof="0" err="1"/>
                        <a:t>odlučuje</a:t>
                      </a:r>
                      <a:r>
                        <a:rPr lang="en" sz="1000" u="none" strike="noStrike" cap="none" baseline="0" noProof="0"/>
                        <a:t> o </a:t>
                      </a:r>
                      <a:r>
                        <a:rPr lang="en" sz="1000" u="none" strike="noStrike" cap="none" baseline="0" noProof="0" err="1"/>
                        <a:t>vlastitom</a:t>
                      </a:r>
                      <a:r>
                        <a:rPr lang="en" sz="1000" u="none" strike="noStrike" cap="none" baseline="0" noProof="0"/>
                        <a:t> </a:t>
                      </a:r>
                      <a:r>
                        <a:rPr lang="en" sz="1000" u="none" strike="noStrike" cap="none" baseline="0" noProof="0" err="1"/>
                        <a:t>sigurnom</a:t>
                      </a:r>
                      <a:r>
                        <a:rPr lang="en" sz="1000" u="none" strike="noStrike" cap="none" baseline="0" noProof="0"/>
                        <a:t> </a:t>
                      </a:r>
                      <a:r>
                        <a:rPr lang="en" sz="1000" u="none" strike="noStrike" cap="none" baseline="0" noProof="0" err="1"/>
                        <a:t>ponašanju</a:t>
                      </a:r>
                      <a:r>
                        <a:rPr lang="en" sz="1000" u="none" strike="noStrike" cap="none" baseline="0" noProof="0"/>
                        <a:t>, u </a:t>
                      </a:r>
                      <a:r>
                        <a:rPr lang="en" sz="1000" u="none" strike="noStrike" cap="none" baseline="0" noProof="0" err="1"/>
                        <a:t>redu</a:t>
                      </a:r>
                      <a:r>
                        <a:rPr lang="en" sz="1000" u="none" strike="noStrike" cap="none" baseline="0" noProof="0"/>
                        <a:t> je </a:t>
                      </a:r>
                      <a:r>
                        <a:rPr lang="en" sz="1000" u="none" strike="noStrike" cap="none" baseline="0" noProof="0" err="1"/>
                        <a:t>reći</a:t>
                      </a:r>
                      <a:r>
                        <a:rPr lang="en" sz="1000" u="none" strike="noStrike" cap="none" baseline="0" noProof="0"/>
                        <a:t> "ne"</a:t>
                      </a:r>
                      <a:endParaRPr lang="en-US">
                        <a:sym typeface="Calibri"/>
                      </a:endParaRP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0"/>
                  </a:ext>
                </a:extLst>
              </a:tr>
              <a:tr h="71596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Clr>
                          <a:srgbClr val="000000"/>
                        </a:buClr>
                        <a:buSzPct val="25000"/>
                        <a:buNone/>
                      </a:pPr>
                      <a:r>
                        <a:rPr lang="en" sz="1000" u="none" strike="noStrike" cap="none" baseline="0" noProof="0" err="1">
                          <a:sym typeface="Calibri"/>
                        </a:rPr>
                        <a:t>Ojačati</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osposobiti</a:t>
                      </a:r>
                      <a:r>
                        <a:rPr lang="en" sz="1000" u="none" strike="noStrike" cap="none" baseline="0" noProof="0">
                          <a:sym typeface="Calibri"/>
                        </a:rPr>
                        <a:t> </a:t>
                      </a:r>
                      <a:r>
                        <a:rPr lang="en" sz="1000" u="none" strike="noStrike" cap="none" baseline="0" noProof="0" err="1">
                          <a:sym typeface="Calibri"/>
                        </a:rPr>
                        <a:t>djecu</a:t>
                      </a:r>
                      <a:r>
                        <a:rPr lang="en" sz="1000" u="none" strike="noStrike" cap="none" baseline="0" noProof="0">
                          <a:sym typeface="Calibri"/>
                        </a:rPr>
                        <a:t> da </a:t>
                      </a:r>
                      <a:r>
                        <a:rPr lang="en" sz="1000" u="none" strike="noStrike" cap="none" baseline="0" noProof="0" err="1">
                          <a:sym typeface="Calibri"/>
                        </a:rPr>
                        <a:t>znaju</a:t>
                      </a:r>
                      <a:r>
                        <a:rPr lang="en" sz="1000" u="none" strike="noStrike" cap="none" baseline="0" noProof="0">
                          <a:sym typeface="Calibri"/>
                        </a:rPr>
                        <a:t> </a:t>
                      </a:r>
                      <a:r>
                        <a:rPr lang="en" sz="1000" u="none" strike="noStrike" cap="none" baseline="0" noProof="0" err="1">
                          <a:sym typeface="Calibri"/>
                        </a:rPr>
                        <a:t>prepoznati</a:t>
                      </a:r>
                      <a:r>
                        <a:rPr lang="en" sz="1000" u="none" strike="noStrike" cap="none" baseline="0" noProof="0">
                          <a:sym typeface="Calibri"/>
                        </a:rPr>
                        <a:t> </a:t>
                      </a:r>
                      <a:r>
                        <a:rPr lang="en" sz="1000" u="none" strike="noStrike" cap="none" baseline="0" noProof="0" err="1">
                          <a:sym typeface="Calibri"/>
                        </a:rPr>
                        <a:t>nasilje</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reagirati</a:t>
                      </a:r>
                      <a:r>
                        <a:rPr lang="en" sz="1000" u="none" strike="noStrike" cap="none" baseline="0" noProof="0">
                          <a:sym typeface="Calibri"/>
                        </a:rPr>
                        <a:t> </a:t>
                      </a:r>
                      <a:r>
                        <a:rPr lang="en" sz="1000" u="none" strike="noStrike" cap="none" baseline="0" noProof="0" err="1">
                          <a:sym typeface="Calibri"/>
                        </a:rPr>
                        <a:t>na</a:t>
                      </a:r>
                      <a:r>
                        <a:rPr lang="en" sz="1000" u="none" strike="noStrike" cap="none" baseline="0" noProof="0">
                          <a:sym typeface="Calibri"/>
                        </a:rPr>
                        <a:t> </a:t>
                      </a:r>
                      <a:r>
                        <a:rPr lang="en" sz="1000" u="none" strike="noStrike" cap="none" baseline="0" noProof="0" err="1">
                          <a:sym typeface="Calibri"/>
                        </a:rPr>
                        <a:t>nasilje</a:t>
                      </a:r>
                      <a:r>
                        <a:rPr lang="en" sz="1000" u="none" strike="noStrike" cap="none" baseline="0" noProof="0">
                          <a:sym typeface="Calibri"/>
                        </a:rPr>
                        <a:t>.</a:t>
                      </a:r>
                      <a:endParaRPr lang="en-US">
                        <a:sym typeface="Calibri"/>
                      </a:endParaRPr>
                    </a:p>
                    <a:p>
                      <a:pPr marL="0" lvl="0" algn="l">
                        <a:spcBef>
                          <a:spcPts val="0"/>
                        </a:spcBef>
                        <a:spcAft>
                          <a:spcPts val="0"/>
                        </a:spcAft>
                        <a:buClr>
                          <a:srgbClr val="000000"/>
                        </a:buClr>
                        <a:buSzPct val="25000"/>
                        <a:buNone/>
                      </a:pPr>
                      <a:r>
                        <a:rPr lang="en" sz="1000" u="none" strike="noStrike" cap="none" baseline="0" noProof="0" err="1">
                          <a:sym typeface="Calibri"/>
                        </a:rPr>
                        <a:t>Naučiti</a:t>
                      </a:r>
                      <a:r>
                        <a:rPr lang="en" sz="1000" u="none" strike="noStrike" cap="none" baseline="0" noProof="0">
                          <a:sym typeface="Calibri"/>
                        </a:rPr>
                        <a:t> </a:t>
                      </a:r>
                      <a:r>
                        <a:rPr lang="en" sz="1000" u="none" strike="noStrike" cap="none" baseline="0" noProof="0" err="1">
                          <a:sym typeface="Calibri"/>
                        </a:rPr>
                        <a:t>vještine</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strategije</a:t>
                      </a:r>
                      <a:r>
                        <a:rPr lang="en" sz="1000" u="none" strike="noStrike" cap="none" baseline="0" noProof="0">
                          <a:sym typeface="Calibri"/>
                        </a:rPr>
                        <a:t> </a:t>
                      </a:r>
                      <a:r>
                        <a:rPr lang="en" sz="1000" u="none" strike="noStrike" cap="none" baseline="0" noProof="0" err="1">
                          <a:sym typeface="Calibri"/>
                        </a:rPr>
                        <a:t>kojima</a:t>
                      </a:r>
                      <a:r>
                        <a:rPr lang="en" sz="1000" u="none" strike="noStrike" cap="none" baseline="0" noProof="0">
                          <a:sym typeface="Calibri"/>
                        </a:rPr>
                        <a:t> </a:t>
                      </a:r>
                      <a:r>
                        <a:rPr lang="en" sz="1000" u="none" strike="noStrike" cap="none" baseline="0" noProof="0" err="1">
                          <a:sym typeface="Calibri"/>
                        </a:rPr>
                        <a:t>mogu</a:t>
                      </a:r>
                      <a:r>
                        <a:rPr lang="en" sz="1000" u="none" strike="noStrike" cap="none" baseline="0" noProof="0">
                          <a:sym typeface="Calibri"/>
                        </a:rPr>
                        <a:t> </a:t>
                      </a:r>
                      <a:r>
                        <a:rPr lang="en" sz="1000" u="none" strike="noStrike" cap="none" baseline="0" noProof="0" err="1">
                          <a:sym typeface="Calibri"/>
                        </a:rPr>
                        <a:t>steći</a:t>
                      </a:r>
                      <a:r>
                        <a:rPr lang="en" sz="1000" u="none" strike="noStrike" cap="none" baseline="0" noProof="0">
                          <a:sym typeface="Calibri"/>
                        </a:rPr>
                        <a:t> </a:t>
                      </a:r>
                      <a:r>
                        <a:rPr lang="en" sz="1000" u="none" strike="noStrike" cap="none" baseline="0" noProof="0" err="1">
                          <a:sym typeface="Calibri"/>
                        </a:rPr>
                        <a:t>kontrolu</a:t>
                      </a:r>
                      <a:r>
                        <a:rPr lang="en" sz="1000" u="none" strike="noStrike" cap="none" baseline="0" noProof="0">
                          <a:sym typeface="Calibri"/>
                        </a:rPr>
                        <a:t> </a:t>
                      </a:r>
                      <a:r>
                        <a:rPr lang="en" sz="1000" u="none" strike="noStrike" cap="none" baseline="0" noProof="0" err="1">
                          <a:sym typeface="Calibri"/>
                        </a:rPr>
                        <a:t>nad</a:t>
                      </a:r>
                      <a:r>
                        <a:rPr lang="en" sz="1000" u="none" strike="noStrike" cap="none" baseline="0" noProof="0">
                          <a:sym typeface="Calibri"/>
                        </a:rPr>
                        <a:t> </a:t>
                      </a:r>
                      <a:r>
                        <a:rPr lang="en" sz="1000" u="none" strike="noStrike" cap="none" baseline="0" noProof="0" err="1">
                          <a:sym typeface="Calibri"/>
                        </a:rPr>
                        <a:t>potencijalnim</a:t>
                      </a:r>
                      <a:r>
                        <a:rPr lang="en" sz="1000" u="none" strike="noStrike" cap="none" baseline="0" noProof="0">
                          <a:sym typeface="Calibri"/>
                        </a:rPr>
                        <a:t> </a:t>
                      </a:r>
                      <a:r>
                        <a:rPr lang="en" sz="1000" u="none" strike="noStrike" cap="none" baseline="0" noProof="0" err="1">
                          <a:sym typeface="Calibri"/>
                        </a:rPr>
                        <a:t>nasilnikom</a:t>
                      </a:r>
                      <a:r>
                        <a:rPr lang="en" sz="1000" u="none" strike="noStrike" cap="none" baseline="0" noProof="0">
                          <a:sym typeface="Calibri"/>
                        </a:rPr>
                        <a:t>, </a:t>
                      </a:r>
                      <a:r>
                        <a:rPr lang="en" sz="1000" u="none" strike="noStrike" cap="none" baseline="0" noProof="0" err="1">
                          <a:sym typeface="Calibri"/>
                        </a:rPr>
                        <a:t>naučiti</a:t>
                      </a:r>
                      <a:r>
                        <a:rPr lang="en" sz="1000" u="none" strike="noStrike" cap="none" baseline="0" noProof="0">
                          <a:sym typeface="Calibri"/>
                        </a:rPr>
                        <a:t> </a:t>
                      </a:r>
                      <a:r>
                        <a:rPr lang="en" sz="1000" u="none" strike="noStrike" cap="none" baseline="0" noProof="0" err="1">
                          <a:sym typeface="Calibri"/>
                        </a:rPr>
                        <a:t>izbjeći</a:t>
                      </a:r>
                      <a:r>
                        <a:rPr lang="en" sz="1000" u="none" strike="noStrike" cap="none" baseline="0" noProof="0">
                          <a:sym typeface="Calibri"/>
                        </a:rPr>
                        <a:t> </a:t>
                      </a:r>
                      <a:r>
                        <a:rPr lang="en" sz="1000" u="none" strike="noStrike" cap="none" baseline="0" noProof="0" err="1">
                          <a:sym typeface="Calibri"/>
                        </a:rPr>
                        <a:t>nasilje</a:t>
                      </a:r>
                      <a:r>
                        <a:rPr lang="en" sz="1000" u="none" strike="noStrike" cap="none" baseline="0" noProof="0">
                          <a:sym typeface="Calibri"/>
                        </a:rPr>
                        <a:t> li se </a:t>
                      </a:r>
                      <a:r>
                        <a:rPr lang="en" sz="1000" u="none" strike="noStrike" cap="none" baseline="0" noProof="0" err="1">
                          <a:sym typeface="Calibri"/>
                        </a:rPr>
                        <a:t>obraniti</a:t>
                      </a:r>
                      <a:r>
                        <a:rPr lang="en" sz="1000" u="none" strike="noStrike" cap="none" baseline="0" noProof="0">
                          <a:sym typeface="Calibri"/>
                        </a:rPr>
                        <a:t> od </a:t>
                      </a:r>
                      <a:r>
                        <a:rPr lang="en" sz="1000" u="none" strike="noStrike" cap="none" baseline="0" noProof="0" err="1">
                          <a:sym typeface="Calibri"/>
                        </a:rPr>
                        <a:t>nasilnika</a:t>
                      </a:r>
                      <a:endParaRPr err="1">
                        <a:sym typeface="Calibri"/>
                      </a:endParaRPr>
                    </a:p>
                    <a:p>
                      <a:pPr lvl="0" algn="l">
                        <a:spcBef>
                          <a:spcPts val="0"/>
                        </a:spcBef>
                        <a:spcAft>
                          <a:spcPts val="0"/>
                        </a:spcAft>
                        <a:buClr>
                          <a:srgbClr val="000000"/>
                        </a:buClr>
                        <a:buSzPct val="25000"/>
                        <a:buNone/>
                      </a:pPr>
                      <a:r>
                        <a:rPr lang="en" sz="1000" u="none" strike="noStrike" cap="none" baseline="0" noProof="0" err="1">
                          <a:sym typeface="Calibri"/>
                        </a:rPr>
                        <a:t>Naučiti</a:t>
                      </a:r>
                      <a:r>
                        <a:rPr lang="en" sz="1000" u="none" strike="noStrike" cap="none" baseline="0" noProof="0">
                          <a:sym typeface="Calibri"/>
                        </a:rPr>
                        <a:t> </a:t>
                      </a:r>
                      <a:r>
                        <a:rPr lang="en" sz="1000" u="none" strike="noStrike" cap="none" baseline="0" noProof="0" err="1">
                          <a:sym typeface="Calibri"/>
                        </a:rPr>
                        <a:t>djecu</a:t>
                      </a:r>
                      <a:r>
                        <a:rPr lang="en" sz="1000" u="none" strike="noStrike" cap="none" baseline="0" noProof="0">
                          <a:sym typeface="Calibri"/>
                        </a:rPr>
                        <a:t> </a:t>
                      </a:r>
                      <a:r>
                        <a:rPr lang="en" sz="1000" u="none" strike="noStrike" cap="none" baseline="0" noProof="0" err="1">
                          <a:sym typeface="Calibri"/>
                        </a:rPr>
                        <a:t>kome</a:t>
                      </a:r>
                      <a:r>
                        <a:rPr lang="en" sz="1000" u="none" strike="noStrike" cap="none" baseline="0" noProof="0">
                          <a:sym typeface="Calibri"/>
                        </a:rPr>
                        <a:t> se </a:t>
                      </a:r>
                      <a:r>
                        <a:rPr lang="en" sz="1000" u="none" strike="noStrike" cap="none" baseline="0" noProof="0" err="1">
                          <a:sym typeface="Calibri"/>
                        </a:rPr>
                        <a:t>mogu</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trebaju</a:t>
                      </a:r>
                      <a:r>
                        <a:rPr lang="en" sz="1000" u="none" strike="noStrike" cap="none" baseline="0" noProof="0">
                          <a:sym typeface="Calibri"/>
                        </a:rPr>
                        <a:t> </a:t>
                      </a:r>
                      <a:r>
                        <a:rPr lang="en" sz="1000" u="none" strike="noStrike" cap="none" baseline="0" noProof="0" err="1">
                          <a:sym typeface="Calibri"/>
                        </a:rPr>
                        <a:t>obratiti</a:t>
                      </a:r>
                      <a:r>
                        <a:rPr lang="en" sz="1000" u="none" strike="noStrike" cap="none" baseline="0" noProof="0">
                          <a:sym typeface="Calibri"/>
                        </a:rPr>
                        <a:t> </a:t>
                      </a:r>
                      <a:r>
                        <a:rPr lang="en" sz="1000" u="none" strike="noStrike" cap="none" baseline="0" noProof="0" err="1">
                          <a:sym typeface="Calibri"/>
                        </a:rPr>
                        <a:t>kada</a:t>
                      </a:r>
                      <a:r>
                        <a:rPr lang="en" sz="1000" u="none" strike="noStrike" cap="none" baseline="0" noProof="0">
                          <a:sym typeface="Calibri"/>
                        </a:rPr>
                        <a:t> vide </a:t>
                      </a:r>
                      <a:r>
                        <a:rPr lang="en" sz="1000" u="none" strike="noStrike" cap="none" baseline="0" noProof="0" err="1">
                          <a:sym typeface="Calibri"/>
                        </a:rPr>
                        <a:t>ili</a:t>
                      </a:r>
                      <a:r>
                        <a:rPr lang="en" sz="1000" u="none" strike="noStrike" cap="none" baseline="0" noProof="0">
                          <a:sym typeface="Calibri"/>
                        </a:rPr>
                        <a:t> </a:t>
                      </a:r>
                      <a:r>
                        <a:rPr lang="en" sz="1000" u="none" strike="noStrike" cap="none" baseline="0" noProof="0" err="1">
                          <a:sym typeface="Calibri"/>
                        </a:rPr>
                        <a:t>dožive</a:t>
                      </a:r>
                      <a:r>
                        <a:rPr lang="en" sz="1000" u="none" strike="noStrike" cap="none" baseline="0" noProof="0">
                          <a:sym typeface="Calibri"/>
                        </a:rPr>
                        <a:t> </a:t>
                      </a:r>
                      <a:r>
                        <a:rPr lang="en" sz="1000" u="none" strike="noStrike" cap="none" baseline="0" noProof="0" err="1">
                          <a:sym typeface="Calibri"/>
                        </a:rPr>
                        <a:t>nasilje</a:t>
                      </a:r>
                      <a:endParaRPr err="1">
                        <a:sym typeface="Calibri"/>
                      </a:endParaRPr>
                    </a:p>
                  </a:txBody>
                  <a:tcPr marL="91425" marR="91425" marT="32550" marB="32550"/>
                </a:tc>
                <a:extLst>
                  <a:ext uri="{0D108BD9-81ED-4DB2-BD59-A6C34878D82A}">
                    <a16:rowId xmlns:a16="http://schemas.microsoft.com/office/drawing/2014/main" xmlns="" val="10001"/>
                  </a:ext>
                </a:extLst>
              </a:tr>
              <a:tr h="40009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None/>
                      </a:pPr>
                      <a:r>
                        <a:rPr lang="en" sz="1000" u="none" strike="noStrike" cap="none" baseline="0" noProof="0">
                          <a:sym typeface="Calibri"/>
                        </a:rPr>
                        <a:t>CAP </a:t>
                      </a:r>
                      <a:r>
                        <a:rPr lang="en" sz="1000" u="none" strike="noStrike" cap="none" baseline="0" noProof="0" err="1">
                          <a:sym typeface="Calibri"/>
                        </a:rPr>
                        <a:t>tim</a:t>
                      </a:r>
                      <a:r>
                        <a:rPr lang="en" sz="1000" u="none" strike="noStrike" cap="none" baseline="0" noProof="0">
                          <a:sym typeface="Calibri"/>
                        </a:rPr>
                        <a:t>; Dijana Milanović, Tonka </a:t>
                      </a:r>
                      <a:r>
                        <a:rPr lang="en" sz="1000" u="none" strike="noStrike" cap="none" baseline="0" noProof="0" err="1">
                          <a:sym typeface="Calibri"/>
                        </a:rPr>
                        <a:t>Došlić</a:t>
                      </a:r>
                      <a:r>
                        <a:rPr lang="en" sz="1000" u="none" strike="noStrike" cap="none" baseline="0" noProof="0">
                          <a:sym typeface="Calibri"/>
                        </a:rPr>
                        <a:t>, Maja Marjanović, Anita Rostohar</a:t>
                      </a: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2"/>
                  </a:ext>
                </a:extLst>
              </a:tr>
              <a:tr h="55803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None/>
                      </a:pPr>
                      <a:r>
                        <a:rPr lang="en" sz="1000" u="none" strike="noStrike" cap="none" baseline="0" noProof="0" err="1">
                          <a:sym typeface="Calibri"/>
                        </a:rPr>
                        <a:t>Predavanje</a:t>
                      </a:r>
                      <a:r>
                        <a:rPr lang="en" sz="1000" u="none" strike="noStrike" cap="none" baseline="0" noProof="0">
                          <a:sym typeface="Calibri"/>
                        </a:rPr>
                        <a:t> o CAP </a:t>
                      </a:r>
                      <a:r>
                        <a:rPr lang="en" sz="1000" u="none" strike="noStrike" cap="none" baseline="0" noProof="0" err="1">
                          <a:sym typeface="Calibri"/>
                        </a:rPr>
                        <a:t>programu</a:t>
                      </a:r>
                      <a:r>
                        <a:rPr lang="en" sz="1000" u="none" strike="noStrike" cap="none" baseline="0" noProof="0">
                          <a:sym typeface="Calibri"/>
                        </a:rPr>
                        <a:t> </a:t>
                      </a:r>
                      <a:r>
                        <a:rPr lang="en" sz="1000" u="none" strike="noStrike" cap="none" baseline="0" noProof="0" err="1">
                          <a:sym typeface="Calibri"/>
                        </a:rPr>
                        <a:t>na</a:t>
                      </a:r>
                      <a:r>
                        <a:rPr lang="en" sz="1000" u="none" strike="noStrike" cap="none" baseline="0" noProof="0">
                          <a:sym typeface="Calibri"/>
                        </a:rPr>
                        <a:t> </a:t>
                      </a:r>
                      <a:r>
                        <a:rPr lang="en" sz="1000" u="none" strike="noStrike" cap="none" baseline="0" noProof="0" err="1">
                          <a:sym typeface="Calibri"/>
                        </a:rPr>
                        <a:t>Učiteljskom</a:t>
                      </a:r>
                      <a:r>
                        <a:rPr lang="en" sz="1000" u="none" strike="noStrike" cap="none" baseline="0" noProof="0">
                          <a:sym typeface="Calibri"/>
                        </a:rPr>
                        <a:t> </a:t>
                      </a:r>
                      <a:r>
                        <a:rPr lang="en" sz="1000" u="none" strike="noStrike" cap="none" baseline="0" noProof="0" err="1">
                          <a:sym typeface="Calibri"/>
                        </a:rPr>
                        <a:t>vijeću</a:t>
                      </a:r>
                      <a:r>
                        <a:rPr lang="en" sz="1000" u="none" strike="noStrike" cap="none" baseline="0" noProof="0">
                          <a:sym typeface="Calibri"/>
                        </a:rPr>
                        <a:t> za </a:t>
                      </a:r>
                      <a:r>
                        <a:rPr lang="en" sz="1000" u="none" strike="noStrike" cap="none" baseline="0" noProof="0" err="1">
                          <a:sym typeface="Calibri"/>
                        </a:rPr>
                        <a:t>sve</a:t>
                      </a:r>
                      <a:r>
                        <a:rPr lang="en" sz="1000" u="none" strike="noStrike" cap="none" baseline="0" noProof="0">
                          <a:sym typeface="Calibri"/>
                        </a:rPr>
                        <a:t> </a:t>
                      </a:r>
                      <a:r>
                        <a:rPr lang="en" sz="1000" u="none" strike="noStrike" cap="none" baseline="0" noProof="0" err="1">
                          <a:sym typeface="Calibri"/>
                        </a:rPr>
                        <a:t>djelatnike</a:t>
                      </a:r>
                      <a:r>
                        <a:rPr lang="en" sz="1000" u="none" strike="noStrike" cap="none" baseline="0" noProof="0">
                          <a:sym typeface="Calibri"/>
                        </a:rPr>
                        <a:t> </a:t>
                      </a:r>
                      <a:r>
                        <a:rPr lang="en" sz="1000" u="none" strike="noStrike" cap="none" baseline="0" noProof="0" err="1">
                          <a:sym typeface="Calibri"/>
                        </a:rPr>
                        <a:t>škole</a:t>
                      </a:r>
                      <a:r>
                        <a:rPr lang="en" sz="1000" u="none" strike="noStrike" cap="none" baseline="0" noProof="0">
                          <a:sym typeface="Calibri"/>
                        </a:rPr>
                        <a:t>, </a:t>
                      </a:r>
                      <a:r>
                        <a:rPr lang="en" sz="1000" u="none" strike="noStrike" cap="none" baseline="0" noProof="0" err="1">
                          <a:sym typeface="Calibri"/>
                        </a:rPr>
                        <a:t>predavanje</a:t>
                      </a:r>
                      <a:r>
                        <a:rPr lang="en" sz="1000" u="none" strike="noStrike" cap="none" baseline="0" noProof="0">
                          <a:sym typeface="Calibri"/>
                        </a:rPr>
                        <a:t> </a:t>
                      </a:r>
                      <a:r>
                        <a:rPr lang="en" sz="1000" u="none" strike="noStrike" cap="none" baseline="0" noProof="0" err="1">
                          <a:sym typeface="Calibri"/>
                        </a:rPr>
                        <a:t>na</a:t>
                      </a:r>
                      <a:r>
                        <a:rPr lang="en" sz="1000" u="none" strike="noStrike" cap="none" baseline="0" noProof="0">
                          <a:sym typeface="Calibri"/>
                        </a:rPr>
                        <a:t> </a:t>
                      </a:r>
                      <a:r>
                        <a:rPr lang="en" sz="1000" u="none" strike="noStrike" cap="none" baseline="0" noProof="0" err="1">
                          <a:sym typeface="Calibri"/>
                        </a:rPr>
                        <a:t>roditeljskom</a:t>
                      </a:r>
                      <a:r>
                        <a:rPr lang="en" sz="1000" u="none" strike="noStrike" cap="none" baseline="0" noProof="0">
                          <a:sym typeface="Calibri"/>
                        </a:rPr>
                        <a:t> </a:t>
                      </a:r>
                      <a:r>
                        <a:rPr lang="en" sz="1000" u="none" strike="noStrike" cap="none" baseline="0" noProof="0" err="1">
                          <a:sym typeface="Calibri"/>
                        </a:rPr>
                        <a:t>sastanku</a:t>
                      </a:r>
                      <a:r>
                        <a:rPr lang="en" sz="1000" u="none" strike="noStrike" cap="none" baseline="0" noProof="0">
                          <a:sym typeface="Calibri"/>
                        </a:rPr>
                        <a:t> za </a:t>
                      </a:r>
                      <a:r>
                        <a:rPr lang="en" sz="1000" u="none" strike="noStrike" cap="none" baseline="0" noProof="0" err="1">
                          <a:sym typeface="Calibri"/>
                        </a:rPr>
                        <a:t>učenike</a:t>
                      </a:r>
                      <a:r>
                        <a:rPr lang="en" sz="1000" u="none" strike="noStrike" cap="none" baseline="0" noProof="0">
                          <a:sym typeface="Calibri"/>
                        </a:rPr>
                        <a:t> 2</a:t>
                      </a:r>
                      <a:r>
                        <a:rPr lang="en" sz="1000" u="none" strike="noStrike" cap="none" baseline="0" noProof="0"/>
                        <a:t>.,</a:t>
                      </a:r>
                      <a:r>
                        <a:rPr lang="en" sz="1000" u="none" strike="noStrike" cap="none" baseline="0" noProof="0">
                          <a:sym typeface="Calibri"/>
                        </a:rPr>
                        <a:t> </a:t>
                      </a:r>
                      <a:r>
                        <a:rPr lang="en" sz="1000" u="none" strike="noStrike" cap="none" baseline="0" noProof="0" err="1">
                          <a:sym typeface="Calibri"/>
                        </a:rPr>
                        <a:t>radionice</a:t>
                      </a:r>
                      <a:r>
                        <a:rPr lang="en" sz="1000" u="none" strike="noStrike" cap="none" baseline="0" noProof="0">
                          <a:sym typeface="Calibri"/>
                        </a:rPr>
                        <a:t> za </a:t>
                      </a:r>
                      <a:r>
                        <a:rPr lang="en" sz="1000" u="none" strike="noStrike" cap="none" baseline="0" noProof="0" err="1">
                          <a:sym typeface="Calibri"/>
                        </a:rPr>
                        <a:t>učenike</a:t>
                      </a:r>
                      <a:r>
                        <a:rPr lang="en" sz="1000" u="none" strike="noStrike" cap="none" baseline="0" noProof="0">
                          <a:sym typeface="Calibri"/>
                        </a:rPr>
                        <a:t> 2. </a:t>
                      </a:r>
                      <a:r>
                        <a:rPr lang="en" sz="1000" u="none" strike="noStrike" cap="none" baseline="0" noProof="0"/>
                        <a:t> </a:t>
                      </a:r>
                      <a:r>
                        <a:rPr lang="en" sz="1000" u="none" strike="noStrike" cap="none" baseline="0" noProof="0">
                          <a:sym typeface="Calibri"/>
                        </a:rPr>
                        <a:t>razreda</a:t>
                      </a:r>
                      <a:r>
                        <a:rPr lang="en" sz="1000" u="none" strike="noStrike" cap="none" baseline="0" noProof="0"/>
                        <a:t> (aktivnost će se provesti ukoliko to dopusti epidemiološka situacija)</a:t>
                      </a:r>
                      <a:endParaRPr lang="en-US">
                        <a:sym typeface="Calibri"/>
                      </a:endParaRP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32550" marB="32550"/>
                </a:tc>
                <a:extLst>
                  <a:ext uri="{0D108BD9-81ED-4DB2-BD59-A6C34878D82A}">
                    <a16:rowId xmlns:a16="http://schemas.microsoft.com/office/drawing/2014/main" xmlns="" val="10003"/>
                  </a:ext>
                </a:extLst>
              </a:tr>
              <a:tr h="32639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err="1">
                          <a:sym typeface="Calibri"/>
                        </a:rPr>
                        <a:t>Sij</a:t>
                      </a:r>
                      <a:r>
                        <a:rPr lang="hr-HR" sz="1000">
                          <a:sym typeface="Calibri"/>
                        </a:rPr>
                        <a:t>e</a:t>
                      </a:r>
                      <a:r>
                        <a:rPr lang="en" sz="1000" err="1">
                          <a:sym typeface="Calibri"/>
                        </a:rPr>
                        <a:t>čanj</a:t>
                      </a:r>
                      <a:r>
                        <a:rPr lang="en" sz="1000">
                          <a:sym typeface="Calibri"/>
                        </a:rPr>
                        <a:t> </a:t>
                      </a:r>
                      <a:r>
                        <a:rPr lang="en" sz="1000"/>
                        <a:t>2021</a:t>
                      </a:r>
                      <a:r>
                        <a:rPr lang="en" sz="1000">
                          <a:sym typeface="Calibri"/>
                        </a:rPr>
                        <a:t>.</a:t>
                      </a:r>
                    </a:p>
                  </a:txBody>
                  <a:tcPr marL="91425" marR="91425" marT="32550" marB="32550"/>
                </a:tc>
                <a:extLst>
                  <a:ext uri="{0D108BD9-81ED-4DB2-BD59-A6C34878D82A}">
                    <a16:rowId xmlns:a16="http://schemas.microsoft.com/office/drawing/2014/main" xmlns="" val="10004"/>
                  </a:ext>
                </a:extLst>
              </a:tr>
              <a:tr h="32639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kn</a:t>
                      </a:r>
                    </a:p>
                  </a:txBody>
                  <a:tcPr marL="91425" marR="91425" marT="32550" marB="32550"/>
                </a:tc>
                <a:extLst>
                  <a:ext uri="{0D108BD9-81ED-4DB2-BD59-A6C34878D82A}">
                    <a16:rowId xmlns:a16="http://schemas.microsoft.com/office/drawing/2014/main" xmlns="" val="10005"/>
                  </a:ext>
                </a:extLst>
              </a:tr>
              <a:tr h="6106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lvl="0" algn="l">
                        <a:spcBef>
                          <a:spcPts val="0"/>
                        </a:spcBef>
                        <a:spcAft>
                          <a:spcPts val="0"/>
                        </a:spcAft>
                        <a:buClr>
                          <a:srgbClr val="000000"/>
                        </a:buClr>
                        <a:buSzPct val="25000"/>
                        <a:buNone/>
                      </a:pPr>
                      <a:r>
                        <a:rPr lang="en" sz="1000" u="none" strike="noStrike" cap="none" baseline="0" noProof="0">
                          <a:sym typeface="Calibri"/>
                        </a:rPr>
                        <a:t>Evaluacijski listići za sve djelatnike i roditelje, evaluacijski listići za učenike i individualni razgovor sa svakim učenikom nakon radionice; rezultati vrednovanja se šalju Udruzi roditelja „Korak po korak”</a:t>
                      </a:r>
                      <a:endParaRPr lang="en-US">
                        <a:sym typeface="Calibri"/>
                      </a:endParaRPr>
                    </a:p>
                  </a:txBody>
                  <a:tcPr marL="91425" marR="91425" marT="32550" marB="32550"/>
                </a:tc>
                <a:extLst>
                  <a:ext uri="{0D108BD9-81ED-4DB2-BD59-A6C34878D82A}">
                    <a16:rowId xmlns:a16="http://schemas.microsoft.com/office/drawing/2014/main" xmlns="" val="10006"/>
                  </a:ext>
                </a:extLst>
              </a:tr>
            </a:tbl>
          </a:graphicData>
        </a:graphic>
      </p:graphicFrame>
      <p:pic>
        <p:nvPicPr>
          <p:cNvPr id="6" name="Slika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30843" y="223822"/>
            <a:ext cx="1055957" cy="740092"/>
          </a:xfrm>
          <a:prstGeom prst="rect">
            <a:avLst/>
          </a:prstGeom>
        </p:spPr>
      </p:pic>
      <p:sp>
        <p:nvSpPr>
          <p:cNvPr id="7" name="TextBox 6">
            <a:extLst>
              <a:ext uri="{FF2B5EF4-FFF2-40B4-BE49-F238E27FC236}">
                <a16:creationId xmlns:a16="http://schemas.microsoft.com/office/drawing/2014/main" xmlns="" id="{420D2A43-1C04-45D8-A64B-D2F6B4A8DA67}"/>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xmlns="" id="{5B70C781-B0F1-40E2-80E6-15A20C44F1CA}"/>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xmlns="" val="22926489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Shape 1047"/>
        <p:cNvGrpSpPr/>
        <p:nvPr/>
      </p:nvGrpSpPr>
      <p:grpSpPr>
        <a:xfrm>
          <a:off x="0" y="0"/>
          <a:ext cx="0" cy="0"/>
          <a:chOff x="0" y="0"/>
          <a:chExt cx="0" cy="0"/>
        </a:xfrm>
      </p:grpSpPr>
      <p:pic>
        <p:nvPicPr>
          <p:cNvPr id="1048" name="Shape 1048"/>
          <p:cNvPicPr preferRelativeResize="0"/>
          <p:nvPr/>
        </p:nvPicPr>
        <p:blipFill rotWithShape="1">
          <a:blip r:embed="rId3">
            <a:alphaModFix/>
          </a:blip>
          <a:srcRect/>
          <a:stretch/>
        </p:blipFill>
        <p:spPr>
          <a:xfrm>
            <a:off x="7443068" y="247531"/>
            <a:ext cx="1187449" cy="732234"/>
          </a:xfrm>
          <a:prstGeom prst="rect">
            <a:avLst/>
          </a:prstGeom>
          <a:noFill/>
          <a:ln>
            <a:noFill/>
          </a:ln>
        </p:spPr>
      </p:pic>
      <p:graphicFrame>
        <p:nvGraphicFramePr>
          <p:cNvPr id="1050" name="Shape 1050"/>
          <p:cNvGraphicFramePr/>
          <p:nvPr>
            <p:extLst>
              <p:ext uri="{D42A27DB-BD31-4B8C-83A1-F6EECF244321}">
                <p14:modId xmlns:p14="http://schemas.microsoft.com/office/powerpoint/2010/main" xmlns="" val="3395929697"/>
              </p:ext>
            </p:extLst>
          </p:nvPr>
        </p:nvGraphicFramePr>
        <p:xfrm>
          <a:off x="1004873" y="838200"/>
          <a:ext cx="7886701" cy="4270783"/>
        </p:xfrm>
        <a:graphic>
          <a:graphicData uri="http://schemas.openxmlformats.org/drawingml/2006/table">
            <a:tbl>
              <a:tblPr>
                <a:tableStyleId>{0E3FDE45-AF77-4B5C-9715-49D594BDF05E}</a:tableStyleId>
              </a:tblPr>
              <a:tblGrid>
                <a:gridCol w="1448964">
                  <a:extLst>
                    <a:ext uri="{9D8B030D-6E8A-4147-A177-3AD203B41FA5}">
                      <a16:colId xmlns:a16="http://schemas.microsoft.com/office/drawing/2014/main" xmlns="" val="20000"/>
                    </a:ext>
                  </a:extLst>
                </a:gridCol>
                <a:gridCol w="6437737">
                  <a:extLst>
                    <a:ext uri="{9D8B030D-6E8A-4147-A177-3AD203B41FA5}">
                      <a16:colId xmlns:a16="http://schemas.microsoft.com/office/drawing/2014/main" xmlns="" val="20001"/>
                    </a:ext>
                  </a:extLst>
                </a:gridCol>
              </a:tblGrid>
              <a:tr h="912182">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lvl="0" algn="l">
                        <a:spcAft>
                          <a:spcPts val="0"/>
                        </a:spcAft>
                        <a:buNone/>
                      </a:pPr>
                      <a:r>
                        <a:rPr lang="en-US" sz="1000" u="none" strike="noStrike" cap="none" baseline="0" noProof="0"/>
                        <a:t>-</a:t>
                      </a:r>
                      <a:r>
                        <a:rPr lang="en-US" sz="1000" u="none" strike="noStrike" cap="none" baseline="0" noProof="0" err="1"/>
                        <a:t>nabraja</a:t>
                      </a:r>
                      <a:r>
                        <a:rPr lang="en-US" sz="1000" u="none" strike="noStrike" cap="none" baseline="0" noProof="0"/>
                        <a:t> </a:t>
                      </a:r>
                      <a:r>
                        <a:rPr lang="en-US" sz="1000" u="none" strike="noStrike" cap="none" baseline="0" noProof="0" err="1"/>
                        <a:t>opasnosti</a:t>
                      </a:r>
                      <a:r>
                        <a:rPr lang="en-US" sz="1000" u="none" strike="noStrike" cap="none" baseline="0" noProof="0"/>
                        <a:t> </a:t>
                      </a:r>
                      <a:r>
                        <a:rPr lang="en-US" sz="1000" u="none" strike="noStrike" cap="none" baseline="0" noProof="0" err="1"/>
                        <a:t>internetske</a:t>
                      </a:r>
                      <a:r>
                        <a:rPr lang="en-US" sz="1000" u="none" strike="noStrike" cap="none" baseline="0" noProof="0"/>
                        <a:t>  </a:t>
                      </a:r>
                      <a:r>
                        <a:rPr lang="en-US" sz="1000" u="none" strike="noStrike" cap="none" baseline="0" noProof="0" err="1"/>
                        <a:t>komunikacije</a:t>
                      </a:r>
                      <a:r>
                        <a:rPr lang="en-US" sz="1000" u="none" strike="noStrike" cap="none" baseline="0" noProof="0"/>
                        <a:t> s </a:t>
                      </a:r>
                      <a:r>
                        <a:rPr lang="en-US" sz="1000" u="none" strike="noStrike" cap="none" baseline="0" noProof="0" err="1"/>
                        <a:t>neznancima</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kako</a:t>
                      </a:r>
                      <a:r>
                        <a:rPr lang="en-US" sz="1000" u="none" strike="noStrike" cap="none" baseline="0" noProof="0"/>
                        <a:t> </a:t>
                      </a:r>
                      <a:r>
                        <a:rPr lang="en-US" sz="1000" u="none" strike="noStrike" cap="none" baseline="0" noProof="0" err="1"/>
                        <a:t>zaštititi</a:t>
                      </a:r>
                      <a:r>
                        <a:rPr lang="en-US" sz="1000" u="none" strike="noStrike" cap="none" baseline="0" noProof="0"/>
                        <a:t> </a:t>
                      </a:r>
                      <a:r>
                        <a:rPr lang="en-US" sz="1000" u="none" strike="noStrike" cap="none" baseline="0" noProof="0" err="1"/>
                        <a:t>privatnost</a:t>
                      </a:r>
                    </a:p>
                    <a:p>
                      <a:pPr lvl="0" algn="l">
                        <a:spcAft>
                          <a:spcPts val="0"/>
                        </a:spcAft>
                        <a:buNone/>
                      </a:pPr>
                      <a:r>
                        <a:rPr lang="en-US" sz="1000" u="none" strike="noStrike" cap="none" baseline="0" noProof="0"/>
                        <a:t>-</a:t>
                      </a:r>
                      <a:r>
                        <a:rPr lang="en-US" sz="1000" u="none" strike="noStrike" cap="none" baseline="0" noProof="0" err="1"/>
                        <a:t>odlučuje</a:t>
                      </a:r>
                      <a:r>
                        <a:rPr lang="en-US" sz="1000" u="none" strike="noStrike" cap="none" baseline="0" noProof="0"/>
                        <a:t> o </a:t>
                      </a:r>
                      <a:r>
                        <a:rPr lang="en-US" sz="1000" u="none" strike="noStrike" cap="none" baseline="0" noProof="0" err="1"/>
                        <a:t>vlastitome</a:t>
                      </a:r>
                      <a:r>
                        <a:rPr lang="en-US" sz="1000" u="none" strike="noStrike" cap="none" baseline="0" noProof="0"/>
                        <a:t> </a:t>
                      </a:r>
                      <a:r>
                        <a:rPr lang="en-US" sz="1000" u="none" strike="noStrike" cap="none" baseline="0" noProof="0" err="1"/>
                        <a:t>sigurnom</a:t>
                      </a:r>
                      <a:r>
                        <a:rPr lang="en-US" sz="1000" u="none" strike="noStrike" cap="none" baseline="0" noProof="0"/>
                        <a:t> </a:t>
                      </a:r>
                      <a:r>
                        <a:rPr lang="en-US" sz="1000" u="none" strike="noStrike" cap="none" baseline="0" noProof="0" err="1"/>
                        <a:t>ponašanju</a:t>
                      </a:r>
                    </a:p>
                    <a:p>
                      <a:pPr lvl="0" algn="l">
                        <a:spcAft>
                          <a:spcPts val="0"/>
                        </a:spcAft>
                        <a:buNone/>
                      </a:pPr>
                      <a:r>
                        <a:rPr lang="en-US" sz="1000" u="none" strike="noStrike" cap="none" baseline="0" noProof="0"/>
                        <a:t>-</a:t>
                      </a:r>
                      <a:r>
                        <a:rPr lang="en-US" sz="1000" u="none" strike="noStrike" cap="none" baseline="0" noProof="0" err="1"/>
                        <a:t>odbija</a:t>
                      </a:r>
                      <a:r>
                        <a:rPr lang="en-US" sz="1000" u="none" strike="noStrike" cap="none" baseline="0" noProof="0"/>
                        <a:t> </a:t>
                      </a:r>
                      <a:r>
                        <a:rPr lang="en-US" sz="1000" u="none" strike="noStrike" cap="none" baseline="0" noProof="0" err="1"/>
                        <a:t>nagovor</a:t>
                      </a:r>
                      <a:r>
                        <a:rPr lang="en-US" sz="1000" u="none" strike="noStrike" cap="none" baseline="0" noProof="0"/>
                        <a:t> </a:t>
                      </a:r>
                      <a:r>
                        <a:rPr lang="en-US" sz="1000" u="none" strike="noStrike" cap="none" baseline="0" noProof="0" err="1"/>
                        <a:t>vršnjaka</a:t>
                      </a:r>
                      <a:r>
                        <a:rPr lang="en-US" sz="1000" u="none" strike="noStrike" cap="none" baseline="0" noProof="0"/>
                        <a:t> </a:t>
                      </a:r>
                      <a:r>
                        <a:rPr lang="en-US" sz="1000" u="none" strike="noStrike" cap="none" baseline="0" noProof="0" err="1"/>
                        <a:t>na</a:t>
                      </a:r>
                      <a:r>
                        <a:rPr lang="en-US" sz="1000" u="none" strike="noStrike" cap="none" baseline="0" noProof="0"/>
                        <a:t> </a:t>
                      </a:r>
                      <a:r>
                        <a:rPr lang="en-US" sz="1000" u="none" strike="noStrike" cap="none" baseline="0" noProof="0" err="1"/>
                        <a:t>nepoželjno</a:t>
                      </a:r>
                      <a:r>
                        <a:rPr lang="en-US" sz="1000" u="none" strike="noStrike" cap="none" baseline="0" noProof="0"/>
                        <a:t> </a:t>
                      </a:r>
                      <a:r>
                        <a:rPr lang="en-US" sz="1000" u="none" strike="noStrike" cap="none" baseline="0" noProof="0" err="1"/>
                        <a:t>ponašanje</a:t>
                      </a:r>
                    </a:p>
                    <a:p>
                      <a:pPr lvl="0" algn="l">
                        <a:spcAft>
                          <a:spcPts val="0"/>
                        </a:spcAft>
                        <a:buNone/>
                      </a:pPr>
                      <a:r>
                        <a:rPr lang="en-US" sz="1000" u="none" strike="noStrike" cap="none" baseline="0" noProof="0"/>
                        <a:t>- </a:t>
                      </a:r>
                      <a:r>
                        <a:rPr lang="en-US" sz="1000" u="none" strike="noStrike" cap="none" baseline="0" noProof="0" err="1"/>
                        <a:t>odgovorno</a:t>
                      </a:r>
                      <a:r>
                        <a:rPr lang="en-US" sz="1000" u="none" strike="noStrike" cap="none" baseline="0" noProof="0"/>
                        <a:t> se </a:t>
                      </a:r>
                      <a:r>
                        <a:rPr lang="en-US" sz="1000" u="none" strike="noStrike" cap="none" baseline="0" noProof="0" err="1"/>
                        <a:t>služi</a:t>
                      </a:r>
                      <a:r>
                        <a:rPr lang="en-US" sz="1000" u="none" strike="noStrike" cap="none" baseline="0" noProof="0"/>
                        <a:t> </a:t>
                      </a:r>
                      <a:r>
                        <a:rPr lang="en-US" sz="1000" u="none" strike="noStrike" cap="none" baseline="0" noProof="0" err="1"/>
                        <a:t>društvenim</a:t>
                      </a:r>
                      <a:r>
                        <a:rPr lang="en-US" sz="1000" u="none" strike="noStrike" cap="none" baseline="0" noProof="0"/>
                        <a:t> </a:t>
                      </a:r>
                      <a:r>
                        <a:rPr lang="en-US" sz="1000" u="none" strike="noStrike" cap="none" baseline="0" noProof="0" err="1"/>
                        <a:t>mrežama</a:t>
                      </a:r>
                    </a:p>
                    <a:p>
                      <a:pPr lvl="0" algn="l">
                        <a:spcAft>
                          <a:spcPts val="0"/>
                        </a:spcAft>
                        <a:buNone/>
                      </a:pPr>
                      <a:r>
                        <a:rPr lang="en-US" sz="1000" u="none" strike="noStrike" cap="none" baseline="0" noProof="0"/>
                        <a:t>-</a:t>
                      </a:r>
                      <a:r>
                        <a:rPr lang="en-US" sz="1000" u="none" strike="noStrike" cap="none" baseline="0" noProof="0" err="1"/>
                        <a:t>opasne</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rizične</a:t>
                      </a:r>
                      <a:r>
                        <a:rPr lang="en-US" sz="1000" u="none" strike="noStrike" cap="none" baseline="0" noProof="0"/>
                        <a:t> </a:t>
                      </a:r>
                      <a:r>
                        <a:rPr lang="en-US" sz="1000" u="none" strike="noStrike" cap="none" baseline="0" noProof="0" err="1"/>
                        <a:t>situacije</a:t>
                      </a:r>
                      <a:r>
                        <a:rPr lang="en-US" sz="1000" u="none" strike="noStrike" cap="none" baseline="0" noProof="0"/>
                        <a:t> u </a:t>
                      </a:r>
                      <a:r>
                        <a:rPr lang="en-US" sz="1000" u="none" strike="noStrike" cap="none" baseline="0" noProof="0" err="1"/>
                        <a:t>društvu</a:t>
                      </a:r>
                      <a:r>
                        <a:rPr lang="en-US" sz="1000" u="none" strike="noStrike" cap="none" baseline="0" noProof="0"/>
                        <a:t> </a:t>
                      </a:r>
                      <a:r>
                        <a:rPr lang="en-US" sz="1000" u="none" strike="noStrike" cap="none" baseline="0" noProof="0" err="1"/>
                        <a:t>treba</a:t>
                      </a:r>
                      <a:r>
                        <a:rPr lang="en-US" sz="1000" u="none" strike="noStrike" cap="none" baseline="0" noProof="0"/>
                        <a:t> </a:t>
                      </a:r>
                      <a:r>
                        <a:rPr lang="en-US" sz="1000" u="none" strike="noStrike" cap="none" baseline="0" noProof="0" err="1"/>
                        <a:t>izbjegavati</a:t>
                      </a: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875" marB="30875"/>
                </a:tc>
                <a:extLst>
                  <a:ext uri="{0D108BD9-81ED-4DB2-BD59-A6C34878D82A}">
                    <a16:rowId xmlns:a16="http://schemas.microsoft.com/office/drawing/2014/main" xmlns="" val="10000"/>
                  </a:ext>
                </a:extLst>
              </a:tr>
              <a:tr h="59299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Osigurati kvalitetniju edukaciju svih sudionika školskih preventivnih programa o sredstvima </a:t>
                      </a:r>
                      <a:r>
                        <a:rPr lang="en" sz="1000" u="none" strike="noStrike" cap="none" baseline="0"/>
                        <a:t>suvremene ovisnosti</a:t>
                      </a:r>
                      <a:r>
                        <a:rPr lang="en" sz="1000" u="none" strike="noStrike" cap="none" baseline="0">
                          <a:sym typeface="Calibri"/>
                        </a:rPr>
                        <a:t> i problemu</a:t>
                      </a:r>
                      <a:r>
                        <a:rPr lang="en" sz="1000" u="none" strike="noStrike" cap="none" baseline="0"/>
                        <a:t> </a:t>
                      </a:r>
                      <a:r>
                        <a:rPr lang="en" sz="1000" u="none" strike="noStrike" cap="none" baseline="0">
                          <a:sym typeface="Calibri"/>
                        </a:rPr>
                        <a:t>ovisnosti te unaprijediti metode koje mogu pridonijeti kvalitetnijem odgoju </a:t>
                      </a:r>
                      <a:r>
                        <a:rPr lang="en" sz="1000" u="none" strike="noStrike" cap="none" baseline="0"/>
                        <a:t>mladih</a:t>
                      </a:r>
                      <a:r>
                        <a:rPr lang="en" sz="1000" u="none" strike="noStrike" cap="none" baseline="0">
                          <a:sym typeface="Calibri"/>
                        </a:rPr>
                        <a:t>. Aktivno sudjelovanje učenika u okviru zadanih tema.</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1"/>
                  </a:ext>
                </a:extLst>
              </a:tr>
              <a:tr h="68424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Radionice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satovima</a:t>
                      </a:r>
                      <a:r>
                        <a:rPr lang="en" sz="1000" u="none" strike="noStrike" cap="none" baseline="0">
                          <a:sym typeface="Calibri"/>
                        </a:rPr>
                        <a:t> </a:t>
                      </a:r>
                      <a:r>
                        <a:rPr lang="en" sz="1000" u="none" strike="noStrike" cap="none" baseline="0" err="1">
                          <a:sym typeface="Calibri"/>
                        </a:rPr>
                        <a:t>razrednog</a:t>
                      </a:r>
                      <a:r>
                        <a:rPr lang="en" sz="1000" u="none" strike="noStrike" cap="none" baseline="0">
                          <a:sym typeface="Calibri"/>
                        </a:rPr>
                        <a:t> </a:t>
                      </a:r>
                      <a:r>
                        <a:rPr lang="en" sz="1000" u="none" strike="noStrike" cap="none" baseline="0" err="1">
                          <a:sym typeface="Calibri"/>
                        </a:rPr>
                        <a:t>odjela</a:t>
                      </a:r>
                      <a:r>
                        <a:rPr lang="en" sz="1000" u="none" strike="noStrike" cap="none" baseline="0">
                          <a:sym typeface="Calibri"/>
                        </a:rPr>
                        <a:t>, </a:t>
                      </a:r>
                      <a:r>
                        <a:rPr lang="en" sz="1000" u="none" strike="noStrike" cap="none" baseline="0" err="1">
                          <a:sym typeface="Calibri"/>
                        </a:rPr>
                        <a:t>predavanja</a:t>
                      </a:r>
                      <a:r>
                        <a:rPr lang="en" sz="1000" u="none" strike="noStrike" cap="none" baseline="0">
                          <a:sym typeface="Calibri"/>
                        </a:rPr>
                        <a:t> za </a:t>
                      </a:r>
                      <a:r>
                        <a:rPr lang="en" sz="1000" u="none" strike="noStrike" cap="none" baseline="0" err="1">
                          <a:sym typeface="Calibri"/>
                        </a:rPr>
                        <a:t>učenike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roditelje</a:t>
                      </a:r>
                      <a:r>
                        <a:rPr lang="en" sz="1000" u="none" strike="noStrike" cap="none" baseline="0"/>
                        <a:t> u </a:t>
                      </a:r>
                      <a:r>
                        <a:rPr lang="en" sz="1000" u="none" strike="noStrike" cap="none" baseline="0" err="1"/>
                        <a:t>sklopu</a:t>
                      </a:r>
                      <a:r>
                        <a:rPr lang="en" sz="1000" u="none" strike="noStrike" cap="none" baseline="0"/>
                        <a:t> </a:t>
                      </a:r>
                      <a:r>
                        <a:rPr lang="en" sz="1000" u="none" strike="noStrike" cap="none" baseline="0" err="1"/>
                        <a:t>projekta</a:t>
                      </a:r>
                      <a:r>
                        <a:rPr lang="en" sz="1000" u="none" strike="noStrike" cap="none" baseline="0"/>
                        <a:t> 5zanet</a:t>
                      </a:r>
                      <a:endParaRPr lang="en" sz="1000" u="none" strike="noStrike" cap="none" baseline="0">
                        <a:sym typeface="Calibri"/>
                      </a:endParaRPr>
                    </a:p>
                  </a:txBody>
                  <a:tcPr marL="91450" marR="91450" marT="30875" marB="30875"/>
                </a:tc>
                <a:extLst>
                  <a:ext uri="{0D108BD9-81ED-4DB2-BD59-A6C34878D82A}">
                    <a16:rowId xmlns:a16="http://schemas.microsoft.com/office/drawing/2014/main" xmlns="" val="10002"/>
                  </a:ext>
                </a:extLst>
              </a:tr>
              <a:tr h="3727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Ravnateljica</a:t>
                      </a:r>
                      <a:r>
                        <a:rPr lang="en" sz="1000" u="none" strike="noStrike" cap="none" baseline="0">
                          <a:sym typeface="Calibri"/>
                        </a:rPr>
                        <a:t>, </a:t>
                      </a:r>
                      <a:r>
                        <a:rPr lang="en" sz="1000" u="none" strike="noStrike" cap="none" baseline="0" err="1">
                          <a:sym typeface="Calibri"/>
                        </a:rPr>
                        <a:t>pedagog</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t> </a:t>
                      </a:r>
                      <a:endParaRPr lang="hr-HR" sz="1000" u="none" strike="noStrike" cap="none" baseline="0">
                        <a:sym typeface="Calibri"/>
                      </a:endParaRPr>
                    </a:p>
                  </a:txBody>
                  <a:tcPr marL="91450" marR="91450" marT="30875" marB="30875"/>
                </a:tc>
                <a:extLst>
                  <a:ext uri="{0D108BD9-81ED-4DB2-BD59-A6C34878D82A}">
                    <a16:rowId xmlns:a16="http://schemas.microsoft.com/office/drawing/2014/main" xmlns="" val="10003"/>
                  </a:ext>
                </a:extLst>
              </a:tr>
              <a:tr h="5295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t>15.11.-15.-12.2020.</a:t>
                      </a:r>
                      <a:endParaRPr lang="en" sz="1000" u="none" strike="noStrike" cap="none" baseline="0">
                        <a:sym typeface="Calibri"/>
                      </a:endParaRPr>
                    </a:p>
                    <a:p>
                      <a:pPr marL="0" marR="0" lvl="0" indent="0" algn="l" rtl="0">
                        <a:lnSpc>
                          <a:spcPct val="100000"/>
                        </a:lnSpc>
                        <a:spcBef>
                          <a:spcPts val="200"/>
                        </a:spcBef>
                        <a:spcAft>
                          <a:spcPts val="0"/>
                        </a:spcAft>
                        <a:buClr>
                          <a:schemeClr val="dk1"/>
                        </a:buClr>
                        <a:buFont typeface="Calibri"/>
                        <a:buNone/>
                      </a:pPr>
                      <a:endParaRPr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4"/>
                  </a:ext>
                </a:extLst>
              </a:tr>
              <a:tr h="3727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kn za papire, hamer papir i materijal.</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5"/>
                  </a:ext>
                </a:extLst>
              </a:tr>
              <a:tr h="72762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Razvijena svijest o vlastitom zdravlju i zdravlju drugih, shvaćanje ovisnosti kao sveprisutnog problema u društvu.</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Aktivno sudjelovanje u radu.</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250825" y="113249"/>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      Mjesec borbe protiv ovisnosti</a:t>
            </a:r>
          </a:p>
        </p:txBody>
      </p:sp>
      <p:sp>
        <p:nvSpPr>
          <p:cNvPr id="5" name="TextBox 4">
            <a:extLst>
              <a:ext uri="{FF2B5EF4-FFF2-40B4-BE49-F238E27FC236}">
                <a16:creationId xmlns:a16="http://schemas.microsoft.com/office/drawing/2014/main" xmlns="" id="{CA3C27BE-C5DF-448C-9150-EC36E349B695}"/>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Shape 1032"/>
        <p:cNvGrpSpPr/>
        <p:nvPr/>
      </p:nvGrpSpPr>
      <p:grpSpPr>
        <a:xfrm>
          <a:off x="0" y="0"/>
          <a:ext cx="0" cy="0"/>
          <a:chOff x="0" y="0"/>
          <a:chExt cx="0" cy="0"/>
        </a:xfrm>
      </p:grpSpPr>
      <p:graphicFrame>
        <p:nvGraphicFramePr>
          <p:cNvPr id="1035" name="Shape 1035"/>
          <p:cNvGraphicFramePr/>
          <p:nvPr>
            <p:extLst>
              <p:ext uri="{D42A27DB-BD31-4B8C-83A1-F6EECF244321}">
                <p14:modId xmlns:p14="http://schemas.microsoft.com/office/powerpoint/2010/main" xmlns="" val="3448038923"/>
              </p:ext>
            </p:extLst>
          </p:nvPr>
        </p:nvGraphicFramePr>
        <p:xfrm>
          <a:off x="940714" y="1059656"/>
          <a:ext cx="8095311" cy="3780150"/>
        </p:xfrm>
        <a:graphic>
          <a:graphicData uri="http://schemas.openxmlformats.org/drawingml/2006/table">
            <a:tbl>
              <a:tblPr>
                <a:tableStyleId>{0E3FDE45-AF77-4B5C-9715-49D594BDF05E}</a:tableStyleId>
              </a:tblPr>
              <a:tblGrid>
                <a:gridCol w="1487693">
                  <a:extLst>
                    <a:ext uri="{9D8B030D-6E8A-4147-A177-3AD203B41FA5}">
                      <a16:colId xmlns:a16="http://schemas.microsoft.com/office/drawing/2014/main" xmlns="" val="20000"/>
                    </a:ext>
                  </a:extLst>
                </a:gridCol>
                <a:gridCol w="6607618">
                  <a:extLst>
                    <a:ext uri="{9D8B030D-6E8A-4147-A177-3AD203B41FA5}">
                      <a16:colId xmlns:a16="http://schemas.microsoft.com/office/drawing/2014/main" xmlns="" val="20001"/>
                    </a:ext>
                  </a:extLst>
                </a:gridCol>
              </a:tblGrid>
              <a:tr h="914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t>Ishodi</a:t>
                      </a:r>
                      <a:r>
                        <a:rPr lang="en" sz="1100" u="none" strike="noStrike" cap="none" baseline="0"/>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spcAft>
                          <a:spcPts val="0"/>
                        </a:spcAft>
                        <a:buFont typeface="Calibri"/>
                        <a:buNone/>
                      </a:pPr>
                      <a:r>
                        <a:rPr lang="en-US" sz="1100" u="none" strike="noStrike" cap="none" baseline="0" noProof="0"/>
                        <a:t>-</a:t>
                      </a:r>
                      <a:r>
                        <a:rPr lang="en-US" sz="1100" u="none" strike="noStrike" cap="none" baseline="0" noProof="0" err="1"/>
                        <a:t>osr</a:t>
                      </a:r>
                      <a:r>
                        <a:rPr lang="en-US" sz="1100" u="none" strike="noStrike" cap="none" baseline="0" noProof="0"/>
                        <a:t> A.1.2. </a:t>
                      </a:r>
                      <a:r>
                        <a:rPr lang="en-US" sz="1100" u="none" strike="noStrike" cap="none" baseline="0" noProof="0" err="1"/>
                        <a:t>Upravlja</a:t>
                      </a:r>
                      <a:r>
                        <a:rPr lang="en-US" sz="1100" u="none" strike="noStrike" cap="none" baseline="0" noProof="0"/>
                        <a:t> </a:t>
                      </a:r>
                      <a:r>
                        <a:rPr lang="en-US" sz="1100" u="none" strike="noStrike" cap="none" baseline="0" noProof="0" err="1"/>
                        <a:t>emocijama</a:t>
                      </a:r>
                      <a:r>
                        <a:rPr lang="en-US" sz="1100" u="none" strike="noStrike" cap="none" baseline="0" noProof="0"/>
                        <a:t> </a:t>
                      </a:r>
                      <a:r>
                        <a:rPr lang="en-US" sz="1100" u="none" strike="noStrike" cap="none" baseline="0" noProof="0" err="1"/>
                        <a:t>i</a:t>
                      </a:r>
                      <a:r>
                        <a:rPr lang="en-US" sz="1100" u="none" strike="noStrike" cap="none" baseline="0" noProof="0"/>
                        <a:t> </a:t>
                      </a:r>
                      <a:r>
                        <a:rPr lang="en-US" sz="1100" u="none" strike="noStrike" cap="none" baseline="0" noProof="0" err="1"/>
                        <a:t>ponašanjem</a:t>
                      </a:r>
                      <a:endParaRPr lang="en-US"/>
                    </a:p>
                    <a:p>
                      <a:pPr marL="0" marR="0" lvl="0" indent="0" algn="l">
                        <a:spcAft>
                          <a:spcPts val="0"/>
                        </a:spcAft>
                        <a:buFont typeface="Calibri"/>
                        <a:buNone/>
                      </a:pPr>
                      <a:r>
                        <a:rPr lang="en-US" sz="1100" u="none" strike="noStrike" cap="none" baseline="0" noProof="0"/>
                        <a:t>-</a:t>
                      </a:r>
                      <a:r>
                        <a:rPr lang="en-US" sz="1100" u="none" strike="noStrike" cap="none" baseline="0" noProof="0" err="1"/>
                        <a:t>prepoznaje</a:t>
                      </a:r>
                      <a:r>
                        <a:rPr lang="en-US" sz="1100" u="none" strike="noStrike" cap="none" baseline="0" noProof="0"/>
                        <a:t> </a:t>
                      </a:r>
                      <a:r>
                        <a:rPr lang="en-US" sz="1100" u="none" strike="noStrike" cap="none" baseline="0" noProof="0" err="1"/>
                        <a:t>i</a:t>
                      </a:r>
                      <a:r>
                        <a:rPr lang="en-US" sz="1100" u="none" strike="noStrike" cap="none" baseline="0" noProof="0"/>
                        <a:t> </a:t>
                      </a:r>
                      <a:r>
                        <a:rPr lang="en-US" sz="1100" u="none" strike="noStrike" cap="none" baseline="0" noProof="0" err="1"/>
                        <a:t>imenuje</a:t>
                      </a:r>
                      <a:r>
                        <a:rPr lang="en-US" sz="1100" u="none" strike="noStrike" cap="none" baseline="0" noProof="0"/>
                        <a:t> </a:t>
                      </a:r>
                      <a:r>
                        <a:rPr lang="en-US" sz="1100" u="none" strike="noStrike" cap="none" baseline="0" noProof="0" err="1"/>
                        <a:t>osnovne</a:t>
                      </a:r>
                      <a:r>
                        <a:rPr lang="en-US" sz="1100" u="none" strike="noStrike" cap="none" baseline="0" noProof="0"/>
                        <a:t> </a:t>
                      </a:r>
                      <a:r>
                        <a:rPr lang="en-US" sz="1100" u="none" strike="noStrike" cap="none" baseline="0" noProof="0" err="1"/>
                        <a:t>i</a:t>
                      </a:r>
                      <a:r>
                        <a:rPr lang="en-US" sz="1100" u="none" strike="noStrike" cap="none" baseline="0" noProof="0"/>
                        <a:t> </a:t>
                      </a:r>
                      <a:r>
                        <a:rPr lang="en-US" sz="1100" u="none" strike="noStrike" cap="none" baseline="0" noProof="0" err="1"/>
                        <a:t>neke</a:t>
                      </a:r>
                      <a:r>
                        <a:rPr lang="en-US" sz="1100" u="none" strike="noStrike" cap="none" baseline="0" noProof="0"/>
                        <a:t> </a:t>
                      </a:r>
                      <a:r>
                        <a:rPr lang="en-US" sz="1100" u="none" strike="noStrike" cap="none" baseline="0" noProof="0" err="1"/>
                        <a:t>složene</a:t>
                      </a:r>
                      <a:r>
                        <a:rPr lang="en-US" sz="1100" u="none" strike="noStrike" cap="none" baseline="0" noProof="0"/>
                        <a:t> </a:t>
                      </a:r>
                      <a:r>
                        <a:rPr lang="en-US" sz="1100" u="none" strike="noStrike" cap="none" baseline="0" noProof="0" err="1"/>
                        <a:t>emocije</a:t>
                      </a:r>
                      <a:r>
                        <a:rPr lang="en-US" sz="1100" u="none" strike="noStrike" cap="none" baseline="0" noProof="0"/>
                        <a:t> </a:t>
                      </a:r>
                    </a:p>
                    <a:p>
                      <a:pPr lvl="0" algn="l">
                        <a:spcBef>
                          <a:spcPts val="0"/>
                        </a:spcBef>
                        <a:spcAft>
                          <a:spcPts val="0"/>
                        </a:spcAft>
                        <a:buFont typeface="Calibri"/>
                        <a:buNone/>
                      </a:pPr>
                      <a:r>
                        <a:rPr lang="en-US" sz="1100" u="none" strike="noStrike" cap="none" baseline="0" noProof="0"/>
                        <a:t>-</a:t>
                      </a:r>
                      <a:r>
                        <a:rPr lang="en-US" sz="1100" u="none" strike="noStrike" cap="none" baseline="0" noProof="0" err="1"/>
                        <a:t>emocije</a:t>
                      </a:r>
                      <a:r>
                        <a:rPr lang="en-US" sz="1100" u="none" strike="noStrike" cap="none" baseline="0" noProof="0"/>
                        <a:t> </a:t>
                      </a:r>
                      <a:r>
                        <a:rPr lang="en-US" sz="1100" u="none" strike="noStrike" cap="none" baseline="0" noProof="0" err="1"/>
                        <a:t>iskazuje</a:t>
                      </a:r>
                      <a:r>
                        <a:rPr lang="en-US" sz="1100" u="none" strike="noStrike" cap="none" baseline="0" noProof="0"/>
                        <a:t> u </a:t>
                      </a:r>
                      <a:r>
                        <a:rPr lang="en-US" sz="1100" u="none" strike="noStrike" cap="none" baseline="0" noProof="0" err="1"/>
                        <a:t>skladu</a:t>
                      </a:r>
                      <a:r>
                        <a:rPr lang="en-US" sz="1100" u="none" strike="noStrike" cap="none" baseline="0" noProof="0"/>
                        <a:t> </a:t>
                      </a:r>
                      <a:r>
                        <a:rPr lang="en-US" sz="1100" u="none" strike="noStrike" cap="none" baseline="0" noProof="0" err="1"/>
                        <a:t>sa</a:t>
                      </a:r>
                      <a:r>
                        <a:rPr lang="en-US" sz="1100" u="none" strike="noStrike" cap="none" baseline="0" noProof="0"/>
                        <a:t> </a:t>
                      </a:r>
                      <a:r>
                        <a:rPr lang="en-US" sz="1100" u="none" strike="noStrike" cap="none" baseline="0" noProof="0" err="1"/>
                        <a:t>situacijom</a:t>
                      </a:r>
                      <a:r>
                        <a:rPr lang="en-US" sz="1100" u="none" strike="noStrike" cap="none" baseline="0" noProof="0"/>
                        <a:t> </a:t>
                      </a:r>
                      <a:r>
                        <a:rPr lang="en-US" sz="1100" u="none" strike="noStrike" cap="none" baseline="0" noProof="0" err="1"/>
                        <a:t>i</a:t>
                      </a:r>
                      <a:r>
                        <a:rPr lang="en-US" sz="1100" u="none" strike="noStrike" cap="none" baseline="0" noProof="0"/>
                        <a:t> </a:t>
                      </a:r>
                      <a:r>
                        <a:rPr lang="en-US" sz="1100" u="none" strike="noStrike" cap="none" baseline="0" noProof="0" err="1"/>
                        <a:t>općeprihvaćenim</a:t>
                      </a:r>
                      <a:r>
                        <a:rPr lang="en-US" sz="1100" u="none" strike="noStrike" cap="none" baseline="0" noProof="0"/>
                        <a:t> </a:t>
                      </a:r>
                      <a:r>
                        <a:rPr lang="en-US" sz="1100" u="none" strike="noStrike" cap="none" baseline="0" noProof="0" err="1"/>
                        <a:t>normama</a:t>
                      </a:r>
                      <a:endParaRPr lang="en-US" sz="1100" u="none" strike="noStrike" cap="none" baseline="0" noProof="0"/>
                    </a:p>
                    <a:p>
                      <a:pPr lvl="0" algn="l">
                        <a:spcBef>
                          <a:spcPts val="0"/>
                        </a:spcBef>
                        <a:spcAft>
                          <a:spcPts val="0"/>
                        </a:spcAft>
                        <a:buFont typeface="Calibri"/>
                        <a:buNone/>
                      </a:pPr>
                      <a:endParaRPr lang="en-US" sz="1100" u="none" strike="noStrike" cap="none" baseline="0" noProof="0">
                        <a:sym typeface="Calibri"/>
                      </a:endParaRPr>
                    </a:p>
                    <a:p>
                      <a:pPr marL="0" marR="0" lvl="0" indent="0" algn="l">
                        <a:lnSpc>
                          <a:spcPct val="100000"/>
                        </a:lnSpc>
                        <a:spcBef>
                          <a:spcPts val="0"/>
                        </a:spcBef>
                        <a:spcAft>
                          <a:spcPts val="0"/>
                        </a:spcAft>
                        <a:buFont typeface="Calibri"/>
                        <a:buNone/>
                      </a:pPr>
                      <a:endParaRPr lang="en" sz="1100" u="none" strike="noStrike" cap="none" baseline="0"/>
                    </a:p>
                  </a:txBody>
                  <a:tcPr marL="91450" marR="91450" marT="33850" marB="33850"/>
                </a:tc>
                <a:extLst>
                  <a:ext uri="{0D108BD9-81ED-4DB2-BD59-A6C34878D82A}">
                    <a16:rowId xmlns:a16="http://schemas.microsoft.com/office/drawing/2014/main" xmlns="" val="10000"/>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a:t>Učenicima i roditeljima 6. razreda te predstavnicima Vijeća učenika</a:t>
                      </a:r>
                      <a:endParaRPr lang="hr-HR" sz="1100" u="none" strike="noStrike" cap="none" baseline="0">
                        <a:sym typeface="Calibri"/>
                      </a:endParaRPr>
                    </a:p>
                  </a:txBody>
                  <a:tcPr marL="91450" marR="91450" marT="33850" marB="33850"/>
                </a:tc>
                <a:extLst>
                  <a:ext uri="{0D108BD9-81ED-4DB2-BD59-A6C34878D82A}">
                    <a16:rowId xmlns:a16="http://schemas.microsoft.com/office/drawing/2014/main" xmlns="" val="10001"/>
                  </a:ext>
                </a:extLst>
              </a:tr>
              <a:tr h="4095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err="1"/>
                        <a:t>Predavanje</a:t>
                      </a:r>
                      <a:r>
                        <a:rPr lang="en" sz="1100" u="none" strike="noStrike" cap="none" baseline="0"/>
                        <a:t> za </a:t>
                      </a:r>
                      <a:r>
                        <a:rPr lang="en" sz="1100" u="none" strike="noStrike" cap="none" baseline="0" err="1"/>
                        <a:t>roditelje</a:t>
                      </a:r>
                      <a:r>
                        <a:rPr lang="en" sz="1100" u="none" strike="noStrike" cap="none" baseline="0"/>
                        <a:t>, </a:t>
                      </a:r>
                      <a:r>
                        <a:rPr lang="en" sz="1100" u="none" strike="noStrike" cap="none" baseline="0" err="1"/>
                        <a:t>radionice</a:t>
                      </a:r>
                      <a:r>
                        <a:rPr lang="en" sz="1100" u="none" strike="noStrike" cap="none" baseline="0"/>
                        <a:t> za </a:t>
                      </a:r>
                      <a:r>
                        <a:rPr lang="en" sz="1100" u="none" strike="noStrike" cap="none" baseline="0" err="1"/>
                        <a:t>učenike</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xmlns="" val="10002"/>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err="1"/>
                        <a:t>Pedagoginja</a:t>
                      </a:r>
                      <a:r>
                        <a:rPr lang="en" sz="1100" u="none" strike="noStrike" cap="none" baseline="0"/>
                        <a:t> , </a:t>
                      </a:r>
                      <a:r>
                        <a:rPr lang="en" sz="1100" u="none" strike="noStrike" cap="none" baseline="0" err="1"/>
                        <a:t>učiteljica</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xmlns="" val="10003"/>
                  </a:ext>
                </a:extLst>
              </a:tr>
              <a:tr h="442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I. </a:t>
                      </a:r>
                      <a:r>
                        <a:rPr lang="en" sz="1100" u="none" strike="noStrike" cap="none" baseline="0" err="1">
                          <a:sym typeface="Calibri"/>
                        </a:rPr>
                        <a:t>i</a:t>
                      </a:r>
                      <a:r>
                        <a:rPr lang="en" sz="1100" u="none" strike="noStrike" cap="none" baseline="0">
                          <a:sym typeface="Calibri"/>
                        </a:rPr>
                        <a:t> II. </a:t>
                      </a:r>
                      <a:r>
                        <a:rPr lang="en" sz="1100" u="none" strike="noStrike" cap="none" baseline="0" err="1">
                          <a:sym typeface="Calibri"/>
                        </a:rPr>
                        <a:t>obrazovnog</a:t>
                      </a:r>
                      <a:r>
                        <a:rPr lang="en" sz="1100" u="none" strike="noStrike" cap="none" baseline="0">
                          <a:sym typeface="Calibri"/>
                        </a:rPr>
                        <a:t> </a:t>
                      </a:r>
                      <a:r>
                        <a:rPr lang="en" sz="1100" u="none" strike="noStrike" cap="none" baseline="0" err="1">
                          <a:sym typeface="Calibri"/>
                        </a:rPr>
                        <a:t>razdoblja</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 </a:t>
                      </a:r>
                      <a:r>
                        <a:rPr lang="en" sz="1100" u="none" strike="noStrike" cap="none" baseline="0"/>
                        <a:t>2020</a:t>
                      </a:r>
                      <a:r>
                        <a:rPr lang="en" sz="1100" u="none" strike="noStrike" cap="none" baseline="0">
                          <a:sym typeface="Calibri"/>
                        </a:rPr>
                        <a:t>./</a:t>
                      </a:r>
                      <a:r>
                        <a:rPr lang="en" sz="1100" u="none" strike="noStrike" cap="none" baseline="0"/>
                        <a:t>2021</a:t>
                      </a:r>
                      <a:r>
                        <a:rPr lang="en" sz="1100">
                          <a:sym typeface="Calibri"/>
                        </a:rPr>
                        <a:t>.</a:t>
                      </a:r>
                    </a:p>
                    <a:p>
                      <a:pPr marL="0" marR="0" lvl="0" indent="0" algn="l" rtl="0">
                        <a:lnSpc>
                          <a:spcPct val="100000"/>
                        </a:lnSpc>
                        <a:spcBef>
                          <a:spcPts val="200"/>
                        </a:spcBef>
                        <a:spcAft>
                          <a:spcPts val="0"/>
                        </a:spcAft>
                        <a:buClr>
                          <a:srgbClr val="000000"/>
                        </a:buClr>
                        <a:buSzPct val="25000"/>
                        <a:buFont typeface="Calibri"/>
                        <a:buNone/>
                      </a:pPr>
                      <a:endParaRPr lang="en" sz="1100" u="none" strike="noStrike" cap="none" baseline="0">
                        <a:sym typeface="Calibri"/>
                      </a:endParaRPr>
                    </a:p>
                  </a:txBody>
                  <a:tcPr marL="91450" marR="91450" marT="33850" marB="33850"/>
                </a:tc>
                <a:extLst>
                  <a:ext uri="{0D108BD9-81ED-4DB2-BD59-A6C34878D82A}">
                    <a16:rowId xmlns:a16="http://schemas.microsoft.com/office/drawing/2014/main" xmlns="" val="10004"/>
                  </a:ext>
                </a:extLst>
              </a:tr>
              <a:tr h="2976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50,00 </a:t>
                      </a:r>
                      <a:r>
                        <a:rPr lang="en" sz="1100" u="none" strike="noStrike" cap="none" baseline="0" err="1">
                          <a:sym typeface="Calibri"/>
                        </a:rPr>
                        <a:t>kn</a:t>
                      </a:r>
                      <a:r>
                        <a:rPr lang="en" sz="1100" u="none" strike="noStrike" cap="none" baseline="0">
                          <a:sym typeface="Calibri"/>
                        </a:rPr>
                        <a:t> za </a:t>
                      </a:r>
                      <a:r>
                        <a:rPr lang="en" sz="1100" u="none" strike="noStrike" cap="none" baseline="0" err="1">
                          <a:sym typeface="Calibri"/>
                        </a:rPr>
                        <a:t>troškove</a:t>
                      </a:r>
                      <a:r>
                        <a:rPr lang="en" sz="1100" u="none" strike="noStrike" cap="none" baseline="0">
                          <a:sym typeface="Calibri"/>
                        </a:rPr>
                        <a:t> </a:t>
                      </a:r>
                      <a:r>
                        <a:rPr lang="en" sz="1100" u="none" strike="noStrike" cap="none" baseline="0" err="1">
                          <a:sym typeface="Calibri"/>
                        </a:rPr>
                        <a:t>kopiranja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5"/>
                  </a:ext>
                </a:extLst>
              </a:tr>
              <a:tr h="903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a:t>Anketiranje učenika prije i nakon provođenja radionica u kojima se procjenjuje njihova emocionalna zrelost</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40714" y="136119"/>
            <a:ext cx="7716849"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Emocionalno opismenjavanje učenika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7681" y="171437"/>
            <a:ext cx="1284368" cy="852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wipe/>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Shape 1032"/>
        <p:cNvGrpSpPr/>
        <p:nvPr/>
      </p:nvGrpSpPr>
      <p:grpSpPr>
        <a:xfrm>
          <a:off x="0" y="0"/>
          <a:ext cx="0" cy="0"/>
          <a:chOff x="0" y="0"/>
          <a:chExt cx="0" cy="0"/>
        </a:xfrm>
      </p:grpSpPr>
      <p:graphicFrame>
        <p:nvGraphicFramePr>
          <p:cNvPr id="1035" name="Shape 1035"/>
          <p:cNvGraphicFramePr/>
          <p:nvPr>
            <p:extLst>
              <p:ext uri="{D42A27DB-BD31-4B8C-83A1-F6EECF244321}">
                <p14:modId xmlns:p14="http://schemas.microsoft.com/office/powerpoint/2010/main" xmlns="" val="3355616171"/>
              </p:ext>
            </p:extLst>
          </p:nvPr>
        </p:nvGraphicFramePr>
        <p:xfrm>
          <a:off x="900530" y="1286710"/>
          <a:ext cx="8785200" cy="3780150"/>
        </p:xfrm>
        <a:graphic>
          <a:graphicData uri="http://schemas.openxmlformats.org/drawingml/2006/table">
            <a:tbl>
              <a:tblPr>
                <a:tableStyleId>{0E3FDE45-AF77-4B5C-9715-49D594BDF05E}</a:tableStyleId>
              </a:tblPr>
              <a:tblGrid>
                <a:gridCol w="1614475">
                  <a:extLst>
                    <a:ext uri="{9D8B030D-6E8A-4147-A177-3AD203B41FA5}">
                      <a16:colId xmlns:a16="http://schemas.microsoft.com/office/drawing/2014/main" xmlns="" val="20000"/>
                    </a:ext>
                  </a:extLst>
                </a:gridCol>
                <a:gridCol w="7170725">
                  <a:extLst>
                    <a:ext uri="{9D8B030D-6E8A-4147-A177-3AD203B41FA5}">
                      <a16:colId xmlns:a16="http://schemas.microsoft.com/office/drawing/2014/main" xmlns="" val="20001"/>
                    </a:ext>
                  </a:extLst>
                </a:gridCol>
              </a:tblGrid>
              <a:tr h="914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t>Ishodi</a:t>
                      </a:r>
                      <a:r>
                        <a:rPr lang="en" sz="1100" u="none" strike="noStrike" cap="none" baseline="0"/>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algn="l" fontAlgn="base">
                        <a:spcAft>
                          <a:spcPts val="0"/>
                        </a:spcAft>
                      </a:pPr>
                      <a:r>
                        <a:rPr lang="hr-HR" sz="1200">
                          <a:effectLst/>
                        </a:rPr>
                        <a:t>-</a:t>
                      </a:r>
                      <a:r>
                        <a:rPr lang="hr-HR" sz="1100">
                          <a:effectLst/>
                        </a:rPr>
                        <a:t>nabraja opasnosti internetske  komunikacije s neznancima i kako zaštititi privatnost</a:t>
                      </a:r>
                    </a:p>
                    <a:p>
                      <a:pPr algn="l" fontAlgn="base">
                        <a:spcAft>
                          <a:spcPts val="0"/>
                        </a:spcAft>
                      </a:pPr>
                      <a:r>
                        <a:rPr lang="hr-HR" sz="1100">
                          <a:effectLst/>
                        </a:rPr>
                        <a:t>-odlučuje o vlastitome sigurnom ponašanju</a:t>
                      </a:r>
                    </a:p>
                    <a:p>
                      <a:pPr algn="l" fontAlgn="base">
                        <a:spcAft>
                          <a:spcPts val="0"/>
                        </a:spcAft>
                      </a:pPr>
                      <a:r>
                        <a:rPr lang="hr-HR" sz="1100">
                          <a:effectLst/>
                        </a:rPr>
                        <a:t>-odbija nagovor vršnjaka na nepoželjno ponašanje</a:t>
                      </a:r>
                    </a:p>
                    <a:p>
                      <a:pPr algn="l" fontAlgn="base">
                        <a:spcAft>
                          <a:spcPts val="0"/>
                        </a:spcAft>
                      </a:pPr>
                      <a:r>
                        <a:rPr lang="hr-HR" sz="1100">
                          <a:effectLst/>
                        </a:rPr>
                        <a:t>- odgovorno se služi društvenim mrežama</a:t>
                      </a:r>
                      <a:endParaRPr lang="hr-HR" sz="1100">
                        <a:effectLst/>
                        <a:latin typeface="Times New Roman"/>
                        <a:ea typeface="Times New Roman"/>
                      </a:endParaRPr>
                    </a:p>
                  </a:txBody>
                  <a:tcPr marL="114300" marR="114300" marT="0" marB="0"/>
                </a:tc>
                <a:extLst>
                  <a:ext uri="{0D108BD9-81ED-4DB2-BD59-A6C34878D82A}">
                    <a16:rowId xmlns:a16="http://schemas.microsoft.com/office/drawing/2014/main" xmlns="" val="10000"/>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a:t>Učenicima </a:t>
                      </a:r>
                      <a:r>
                        <a:rPr lang="hr-HR" sz="1100" u="none" strike="noStrike" cap="none" baseline="0"/>
                        <a:t>1. - 8</a:t>
                      </a:r>
                      <a:r>
                        <a:rPr lang="en" sz="1100" u="none" strike="noStrike" cap="none" baseline="0"/>
                        <a:t>. </a:t>
                      </a:r>
                      <a:r>
                        <a:rPr lang="hr-HR" sz="1100" u="none" strike="noStrike" cap="none" baseline="0"/>
                        <a:t>razreda</a:t>
                      </a:r>
                      <a:endParaRPr lang="en" sz="1100" u="none" strike="noStrike" cap="none" baseline="0">
                        <a:sym typeface="Calibri"/>
                      </a:endParaRPr>
                    </a:p>
                  </a:txBody>
                  <a:tcPr marL="91450" marR="91450" marT="33850" marB="33850"/>
                </a:tc>
                <a:extLst>
                  <a:ext uri="{0D108BD9-81ED-4DB2-BD59-A6C34878D82A}">
                    <a16:rowId xmlns:a16="http://schemas.microsoft.com/office/drawing/2014/main" xmlns="" val="10001"/>
                  </a:ext>
                </a:extLst>
              </a:tr>
              <a:tr h="4095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a:t> </a:t>
                      </a:r>
                      <a:r>
                        <a:rPr lang="en" sz="1100" u="none" strike="noStrike" cap="none" baseline="0" err="1"/>
                        <a:t>radionice</a:t>
                      </a:r>
                      <a:r>
                        <a:rPr lang="en" sz="1100" u="none" strike="noStrike" cap="none" baseline="0"/>
                        <a:t> za </a:t>
                      </a:r>
                      <a:r>
                        <a:rPr lang="en" sz="1100" u="none" strike="noStrike" cap="none" baseline="0" err="1"/>
                        <a:t>učenike</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xmlns="" val="10002"/>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err="1"/>
                        <a:t>Pedagoginja</a:t>
                      </a:r>
                      <a:r>
                        <a:rPr lang="en" sz="1100" u="none" strike="noStrike" cap="none" baseline="0"/>
                        <a:t>, </a:t>
                      </a:r>
                      <a:r>
                        <a:rPr lang="en" sz="1100" u="none" strike="noStrike" cap="none" baseline="0" err="1"/>
                        <a:t>učiteljica</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xmlns="" val="10003"/>
                  </a:ext>
                </a:extLst>
              </a:tr>
              <a:tr h="442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I. </a:t>
                      </a:r>
                      <a:r>
                        <a:rPr lang="en" sz="1100" u="none" strike="noStrike" cap="none" baseline="0" err="1">
                          <a:sym typeface="Calibri"/>
                        </a:rPr>
                        <a:t>i</a:t>
                      </a:r>
                      <a:r>
                        <a:rPr lang="en" sz="1100" u="none" strike="noStrike" cap="none" baseline="0">
                          <a:sym typeface="Calibri"/>
                        </a:rPr>
                        <a:t> II. </a:t>
                      </a:r>
                      <a:r>
                        <a:rPr lang="en" sz="1100" u="none" strike="noStrike" cap="none" baseline="0" err="1">
                          <a:sym typeface="Calibri"/>
                        </a:rPr>
                        <a:t>obrazovnog</a:t>
                      </a:r>
                      <a:r>
                        <a:rPr lang="en" sz="1100" u="none" strike="noStrike" cap="none" baseline="0">
                          <a:sym typeface="Calibri"/>
                        </a:rPr>
                        <a:t> </a:t>
                      </a:r>
                      <a:r>
                        <a:rPr lang="en" sz="1100" u="none" strike="noStrike" cap="none" baseline="0" err="1">
                          <a:sym typeface="Calibri"/>
                        </a:rPr>
                        <a:t>razdoblja</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 2020</a:t>
                      </a:r>
                      <a:r>
                        <a:rPr lang="en" sz="1100" u="none" strike="noStrike" cap="none" baseline="0"/>
                        <a:t>./2021</a:t>
                      </a:r>
                      <a:r>
                        <a:rPr lang="en" sz="1100">
                          <a:sym typeface="Calibri"/>
                        </a:rPr>
                        <a:t>.</a:t>
                      </a:r>
                    </a:p>
                    <a:p>
                      <a:pPr marL="0" marR="0" lvl="0" indent="0" algn="l" rtl="0">
                        <a:lnSpc>
                          <a:spcPct val="100000"/>
                        </a:lnSpc>
                        <a:spcBef>
                          <a:spcPts val="200"/>
                        </a:spcBef>
                        <a:spcAft>
                          <a:spcPts val="0"/>
                        </a:spcAft>
                        <a:buClr>
                          <a:srgbClr val="000000"/>
                        </a:buClr>
                        <a:buSzPct val="25000"/>
                        <a:buFont typeface="Calibri"/>
                        <a:buNone/>
                      </a:pPr>
                      <a:endParaRPr lang="en" sz="1100" u="none" strike="noStrike" cap="none" baseline="0">
                        <a:sym typeface="Calibri"/>
                      </a:endParaRPr>
                    </a:p>
                  </a:txBody>
                  <a:tcPr marL="91450" marR="91450" marT="33850" marB="33850"/>
                </a:tc>
                <a:extLst>
                  <a:ext uri="{0D108BD9-81ED-4DB2-BD59-A6C34878D82A}">
                    <a16:rowId xmlns:a16="http://schemas.microsoft.com/office/drawing/2014/main" xmlns="" val="10004"/>
                  </a:ext>
                </a:extLst>
              </a:tr>
              <a:tr h="2976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50,00 </a:t>
                      </a:r>
                      <a:r>
                        <a:rPr lang="en" sz="1100" u="none" strike="noStrike" cap="none" baseline="0" err="1">
                          <a:sym typeface="Calibri"/>
                        </a:rPr>
                        <a:t>kn</a:t>
                      </a:r>
                      <a:r>
                        <a:rPr lang="en" sz="1100" u="none" strike="noStrike" cap="none" baseline="0">
                          <a:sym typeface="Calibri"/>
                        </a:rPr>
                        <a:t> za </a:t>
                      </a:r>
                      <a:r>
                        <a:rPr lang="en" sz="1100" u="none" strike="noStrike" cap="none" baseline="0" err="1">
                          <a:sym typeface="Calibri"/>
                        </a:rPr>
                        <a:t>troškove</a:t>
                      </a:r>
                      <a:r>
                        <a:rPr lang="en" sz="1100" u="none" strike="noStrike" cap="none" baseline="0">
                          <a:sym typeface="Calibri"/>
                        </a:rPr>
                        <a:t> </a:t>
                      </a:r>
                      <a:r>
                        <a:rPr lang="en" sz="1100" u="none" strike="noStrike" cap="none" baseline="0" err="1">
                          <a:sym typeface="Calibri"/>
                        </a:rPr>
                        <a:t>kopiranja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5"/>
                  </a:ext>
                </a:extLst>
              </a:tr>
              <a:tr h="903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a:t>Anketiranje učenika prije i nakon provođenja radionica </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00530" y="65485"/>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5zanet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8408" y="0"/>
            <a:ext cx="2000798" cy="12410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250029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785446" y="28688"/>
            <a:ext cx="8358553" cy="994172"/>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Razvojni plan škole</a:t>
            </a:r>
          </a:p>
        </p:txBody>
      </p:sp>
      <p:graphicFrame>
        <p:nvGraphicFramePr>
          <p:cNvPr id="3" name="Tablica 2">
            <a:extLst>
              <a:ext uri="{FF2B5EF4-FFF2-40B4-BE49-F238E27FC236}">
                <a16:creationId xmlns:a16="http://schemas.microsoft.com/office/drawing/2014/main" xmlns="" id="{F0833D36-2167-4425-A686-0BB9BEE66284}"/>
              </a:ext>
            </a:extLst>
          </p:cNvPr>
          <p:cNvGraphicFramePr>
            <a:graphicFrameLocks noGrp="1"/>
          </p:cNvGraphicFramePr>
          <p:nvPr>
            <p:extLst>
              <p:ext uri="{D42A27DB-BD31-4B8C-83A1-F6EECF244321}">
                <p14:modId xmlns:p14="http://schemas.microsoft.com/office/powerpoint/2010/main" xmlns="" val="2825436158"/>
              </p:ext>
            </p:extLst>
          </p:nvPr>
        </p:nvGraphicFramePr>
        <p:xfrm>
          <a:off x="904875" y="956818"/>
          <a:ext cx="7315200" cy="3881882"/>
        </p:xfrm>
        <a:graphic>
          <a:graphicData uri="http://schemas.openxmlformats.org/drawingml/2006/table">
            <a:tbl>
              <a:tblPr>
                <a:tableStyleId>{0E3FDE45-AF77-4B5C-9715-49D594BDF05E}</a:tableStyleId>
              </a:tblPr>
              <a:tblGrid>
                <a:gridCol w="1383551">
                  <a:extLst>
                    <a:ext uri="{9D8B030D-6E8A-4147-A177-3AD203B41FA5}">
                      <a16:colId xmlns:a16="http://schemas.microsoft.com/office/drawing/2014/main" xmlns="" val="294620239"/>
                    </a:ext>
                  </a:extLst>
                </a:gridCol>
                <a:gridCol w="1290722">
                  <a:extLst>
                    <a:ext uri="{9D8B030D-6E8A-4147-A177-3AD203B41FA5}">
                      <a16:colId xmlns:a16="http://schemas.microsoft.com/office/drawing/2014/main" xmlns="" val="1583129037"/>
                    </a:ext>
                  </a:extLst>
                </a:gridCol>
                <a:gridCol w="1764319">
                  <a:extLst>
                    <a:ext uri="{9D8B030D-6E8A-4147-A177-3AD203B41FA5}">
                      <a16:colId xmlns:a16="http://schemas.microsoft.com/office/drawing/2014/main" xmlns="" val="2786292999"/>
                    </a:ext>
                  </a:extLst>
                </a:gridCol>
                <a:gridCol w="1107841">
                  <a:extLst>
                    <a:ext uri="{9D8B030D-6E8A-4147-A177-3AD203B41FA5}">
                      <a16:colId xmlns:a16="http://schemas.microsoft.com/office/drawing/2014/main" xmlns="" val="3174306065"/>
                    </a:ext>
                  </a:extLst>
                </a:gridCol>
                <a:gridCol w="963872">
                  <a:extLst>
                    <a:ext uri="{9D8B030D-6E8A-4147-A177-3AD203B41FA5}">
                      <a16:colId xmlns:a16="http://schemas.microsoft.com/office/drawing/2014/main" xmlns="" val="1488097231"/>
                    </a:ext>
                  </a:extLst>
                </a:gridCol>
                <a:gridCol w="804895">
                  <a:extLst>
                    <a:ext uri="{9D8B030D-6E8A-4147-A177-3AD203B41FA5}">
                      <a16:colId xmlns:a16="http://schemas.microsoft.com/office/drawing/2014/main" xmlns="" val="2741039009"/>
                    </a:ext>
                  </a:extLst>
                </a:gridCol>
              </a:tblGrid>
              <a:tr h="637159">
                <a:tc>
                  <a:txBody>
                    <a:bodyPr/>
                    <a:lstStyle/>
                    <a:p>
                      <a:pPr algn="ctr">
                        <a:lnSpc>
                          <a:spcPct val="107000"/>
                        </a:lnSpc>
                        <a:spcAft>
                          <a:spcPts val="0"/>
                        </a:spcAft>
                      </a:pPr>
                      <a:r>
                        <a:rPr lang="en-US" sz="1000">
                          <a:effectLst/>
                        </a:rPr>
                        <a:t>PRIORITETNO </a:t>
                      </a:r>
                      <a:endParaRPr lang="hr-HR" sz="1000">
                        <a:effectLst/>
                      </a:endParaRPr>
                    </a:p>
                    <a:p>
                      <a:pPr algn="ctr">
                        <a:lnSpc>
                          <a:spcPct val="107000"/>
                        </a:lnSpc>
                        <a:spcAft>
                          <a:spcPts val="800"/>
                        </a:spcAft>
                      </a:pPr>
                      <a:r>
                        <a:rPr lang="en-US" sz="1000">
                          <a:effectLst/>
                        </a:rPr>
                        <a:t>PODRUČJE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800"/>
                        </a:spcAft>
                      </a:pPr>
                      <a:r>
                        <a:rPr lang="hr-HR" sz="1000">
                          <a:effectLst/>
                        </a:rPr>
                        <a:t>ISHODI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0"/>
                        </a:spcAft>
                      </a:pPr>
                      <a:r>
                        <a:rPr lang="en-US" sz="1000">
                          <a:effectLst/>
                        </a:rPr>
                        <a:t>METODE I </a:t>
                      </a:r>
                      <a:endParaRPr lang="hr-HR" sz="1000">
                        <a:effectLst/>
                      </a:endParaRPr>
                    </a:p>
                    <a:p>
                      <a:pPr algn="ctr">
                        <a:lnSpc>
                          <a:spcPct val="107000"/>
                        </a:lnSpc>
                        <a:spcAft>
                          <a:spcPts val="800"/>
                        </a:spcAft>
                      </a:pPr>
                      <a:r>
                        <a:rPr lang="en-US" sz="1000">
                          <a:effectLst/>
                        </a:rPr>
                        <a:t>AKTIVNOSTI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0"/>
                        </a:spcAft>
                      </a:pPr>
                      <a:r>
                        <a:rPr lang="en-US" sz="1000">
                          <a:effectLst/>
                        </a:rPr>
                        <a:t>NUŽNI </a:t>
                      </a:r>
                      <a:endParaRPr lang="hr-HR" sz="1000">
                        <a:effectLst/>
                      </a:endParaRPr>
                    </a:p>
                    <a:p>
                      <a:pPr algn="ctr">
                        <a:lnSpc>
                          <a:spcPct val="107000"/>
                        </a:lnSpc>
                        <a:spcAft>
                          <a:spcPts val="800"/>
                        </a:spcAft>
                      </a:pPr>
                      <a:r>
                        <a:rPr lang="en-US" sz="1000">
                          <a:effectLst/>
                        </a:rPr>
                        <a:t>RESURSI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800"/>
                        </a:spcAft>
                      </a:pPr>
                      <a:r>
                        <a:rPr lang="en-US" sz="1000">
                          <a:effectLst/>
                        </a:rPr>
                        <a:t>VREMENSKO RAZDOBLJE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0"/>
                        </a:spcAft>
                      </a:pPr>
                      <a:r>
                        <a:rPr lang="en-US" sz="1000">
                          <a:effectLst/>
                        </a:rPr>
                        <a:t>ODGOVORNE</a:t>
                      </a:r>
                      <a:endParaRPr lang="hr-HR" sz="1000">
                        <a:effectLst/>
                      </a:endParaRPr>
                    </a:p>
                    <a:p>
                      <a:pPr algn="ctr">
                        <a:lnSpc>
                          <a:spcPct val="107000"/>
                        </a:lnSpc>
                        <a:spcAft>
                          <a:spcPts val="800"/>
                        </a:spcAft>
                      </a:pPr>
                      <a:r>
                        <a:rPr lang="en-US" sz="1000">
                          <a:effectLst/>
                        </a:rPr>
                        <a:t>OSOBE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extLst>
                  <a:ext uri="{0D108BD9-81ED-4DB2-BD59-A6C34878D82A}">
                    <a16:rowId xmlns:a16="http://schemas.microsoft.com/office/drawing/2014/main" xmlns="" val="627422676"/>
                  </a:ext>
                </a:extLst>
              </a:tr>
              <a:tr h="3244723">
                <a:tc>
                  <a:txBody>
                    <a:bodyPr/>
                    <a:lstStyle/>
                    <a:p>
                      <a:pPr>
                        <a:lnSpc>
                          <a:spcPct val="107000"/>
                        </a:lnSpc>
                        <a:spcAft>
                          <a:spcPts val="800"/>
                        </a:spcAft>
                      </a:pPr>
                      <a:r>
                        <a:rPr lang="en-US" sz="900" err="1">
                          <a:effectLst/>
                        </a:rPr>
                        <a:t>Razvoj</a:t>
                      </a:r>
                      <a:r>
                        <a:rPr lang="en-US" sz="900">
                          <a:effectLst/>
                        </a:rPr>
                        <a:t> </a:t>
                      </a:r>
                      <a:r>
                        <a:rPr lang="en-US" sz="900" err="1">
                          <a:effectLst/>
                        </a:rPr>
                        <a:t>učeničke</a:t>
                      </a:r>
                      <a:r>
                        <a:rPr lang="en-US" sz="900">
                          <a:effectLst/>
                        </a:rPr>
                        <a:t> </a:t>
                      </a:r>
                      <a:r>
                        <a:rPr lang="en-US" sz="900" err="1">
                          <a:effectLst/>
                        </a:rPr>
                        <a:t>zadruge</a:t>
                      </a:r>
                      <a:r>
                        <a:rPr lang="en-US" sz="900">
                          <a:effectLst/>
                        </a:rPr>
                        <a:t> </a:t>
                      </a:r>
                      <a:r>
                        <a:rPr lang="en-US" sz="900" err="1">
                          <a:effectLst/>
                        </a:rPr>
                        <a:t>i</a:t>
                      </a:r>
                      <a:r>
                        <a:rPr lang="en-US" sz="900">
                          <a:effectLst/>
                        </a:rPr>
                        <a:t> </a:t>
                      </a:r>
                      <a:r>
                        <a:rPr lang="en-US" sz="900" err="1">
                          <a:effectLst/>
                        </a:rPr>
                        <a:t>uređenje</a:t>
                      </a:r>
                      <a:r>
                        <a:rPr lang="en-US" sz="900">
                          <a:effectLst/>
                        </a:rPr>
                        <a:t> </a:t>
                      </a:r>
                      <a:r>
                        <a:rPr lang="en-US" sz="900" err="1">
                          <a:effectLst/>
                        </a:rPr>
                        <a:t>školskog</a:t>
                      </a:r>
                      <a:r>
                        <a:rPr lang="en-US" sz="900">
                          <a:effectLst/>
                        </a:rPr>
                        <a:t> </a:t>
                      </a:r>
                      <a:r>
                        <a:rPr lang="en-US" sz="900" err="1">
                          <a:effectLst/>
                        </a:rPr>
                        <a:t>okoliša</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nSpc>
                          <a:spcPct val="107000"/>
                        </a:lnSpc>
                        <a:spcAft>
                          <a:spcPts val="800"/>
                        </a:spcAft>
                      </a:pPr>
                      <a:r>
                        <a:rPr lang="en-US" sz="900">
                          <a:effectLst/>
                        </a:rPr>
                        <a:t>  - </a:t>
                      </a:r>
                      <a:r>
                        <a:rPr lang="en-US" sz="900" err="1">
                          <a:effectLst/>
                        </a:rPr>
                        <a:t>Razvijati</a:t>
                      </a:r>
                      <a:r>
                        <a:rPr lang="en-US" sz="900">
                          <a:effectLst/>
                        </a:rPr>
                        <a:t> </a:t>
                      </a:r>
                      <a:r>
                        <a:rPr lang="en-US" sz="900" err="1">
                          <a:effectLst/>
                        </a:rPr>
                        <a:t>malo</a:t>
                      </a:r>
                      <a:r>
                        <a:rPr lang="en-US" sz="900">
                          <a:effectLst/>
                        </a:rPr>
                        <a:t> </a:t>
                      </a:r>
                      <a:r>
                        <a:rPr lang="en-US" sz="900" err="1">
                          <a:effectLst/>
                        </a:rPr>
                        <a:t>poduzetništvo</a:t>
                      </a:r>
                      <a:r>
                        <a:rPr lang="en-US" sz="900">
                          <a:effectLst/>
                        </a:rPr>
                        <a:t> </a:t>
                      </a:r>
                      <a:r>
                        <a:rPr lang="en-US" sz="900" err="1">
                          <a:effectLst/>
                        </a:rPr>
                        <a:t>i</a:t>
                      </a:r>
                      <a:r>
                        <a:rPr lang="en-US" sz="900">
                          <a:effectLst/>
                        </a:rPr>
                        <a:t> </a:t>
                      </a:r>
                      <a:r>
                        <a:rPr lang="en-US" sz="900" err="1">
                          <a:effectLst/>
                        </a:rPr>
                        <a:t>zainteresiranost</a:t>
                      </a:r>
                      <a:r>
                        <a:rPr lang="en-US" sz="900">
                          <a:effectLst/>
                        </a:rPr>
                        <a:t> za </a:t>
                      </a:r>
                      <a:r>
                        <a:rPr lang="en-US" sz="900" err="1">
                          <a:effectLst/>
                        </a:rPr>
                        <a:t>sudjelovanjem</a:t>
                      </a:r>
                      <a:r>
                        <a:rPr lang="en-US" sz="900">
                          <a:effectLst/>
                        </a:rPr>
                        <a:t> u </a:t>
                      </a:r>
                      <a:r>
                        <a:rPr lang="en-US" sz="900" err="1">
                          <a:effectLst/>
                        </a:rPr>
                        <a:t>radu</a:t>
                      </a:r>
                      <a:r>
                        <a:rPr lang="en-US" sz="900">
                          <a:effectLst/>
                        </a:rPr>
                        <a:t> </a:t>
                      </a:r>
                      <a:r>
                        <a:rPr lang="en-US" sz="900" err="1">
                          <a:effectLst/>
                        </a:rPr>
                        <a:t>zadruge</a:t>
                      </a:r>
                      <a:endParaRPr lang="hr-HR" sz="1000">
                        <a:effectLst/>
                      </a:endParaRPr>
                    </a:p>
                    <a:p>
                      <a:pPr>
                        <a:lnSpc>
                          <a:spcPct val="107000"/>
                        </a:lnSpc>
                        <a:spcAft>
                          <a:spcPts val="800"/>
                        </a:spcAft>
                      </a:pPr>
                      <a:r>
                        <a:rPr lang="en-US" sz="900">
                          <a:effectLst/>
                        </a:rPr>
                        <a:t> - </a:t>
                      </a:r>
                      <a:r>
                        <a:rPr lang="en-US" sz="900" err="1">
                          <a:effectLst/>
                        </a:rPr>
                        <a:t>Poboljšati</a:t>
                      </a:r>
                      <a:r>
                        <a:rPr lang="en-US" sz="900">
                          <a:effectLst/>
                        </a:rPr>
                        <a:t> </a:t>
                      </a:r>
                      <a:r>
                        <a:rPr lang="en-US" sz="900" err="1">
                          <a:effectLst/>
                        </a:rPr>
                        <a:t>estetski</a:t>
                      </a:r>
                      <a:r>
                        <a:rPr lang="en-US" sz="900">
                          <a:effectLst/>
                        </a:rPr>
                        <a:t> </a:t>
                      </a:r>
                      <a:r>
                        <a:rPr lang="en-US" sz="900" err="1">
                          <a:effectLst/>
                        </a:rPr>
                        <a:t>izgled</a:t>
                      </a:r>
                      <a:r>
                        <a:rPr lang="en-US" sz="900">
                          <a:effectLst/>
                        </a:rPr>
                        <a:t> </a:t>
                      </a:r>
                      <a:r>
                        <a:rPr lang="en-US" sz="900" err="1">
                          <a:effectLst/>
                        </a:rPr>
                        <a:t>škole</a:t>
                      </a:r>
                      <a:endParaRPr lang="hr-HR" sz="1000">
                        <a:effectLst/>
                      </a:endParaRPr>
                    </a:p>
                    <a:p>
                      <a:pPr>
                        <a:lnSpc>
                          <a:spcPct val="107000"/>
                        </a:lnSpc>
                        <a:spcAft>
                          <a:spcPts val="800"/>
                        </a:spcAft>
                      </a:pPr>
                      <a:r>
                        <a:rPr lang="en-US" sz="900">
                          <a:effectLst/>
                        </a:rPr>
                        <a:t> - </a:t>
                      </a:r>
                      <a:r>
                        <a:rPr lang="en-US" sz="900" err="1">
                          <a:effectLst/>
                        </a:rPr>
                        <a:t>Promocija</a:t>
                      </a:r>
                      <a:r>
                        <a:rPr lang="en-US" sz="900">
                          <a:effectLst/>
                        </a:rPr>
                        <a:t> </a:t>
                      </a:r>
                      <a:r>
                        <a:rPr lang="en-US" sz="900" err="1">
                          <a:effectLst/>
                        </a:rPr>
                        <a:t>uzgoja</a:t>
                      </a:r>
                      <a:r>
                        <a:rPr lang="en-US" sz="900">
                          <a:effectLst/>
                        </a:rPr>
                        <a:t> </a:t>
                      </a:r>
                      <a:r>
                        <a:rPr lang="en-US" sz="900" err="1">
                          <a:effectLst/>
                        </a:rPr>
                        <a:t>starih</a:t>
                      </a:r>
                      <a:r>
                        <a:rPr lang="en-US" sz="900">
                          <a:effectLst/>
                        </a:rPr>
                        <a:t> </a:t>
                      </a:r>
                      <a:r>
                        <a:rPr lang="en-US" sz="900" err="1">
                          <a:effectLst/>
                        </a:rPr>
                        <a:t>sorti</a:t>
                      </a:r>
                      <a:r>
                        <a:rPr lang="en-US" sz="900">
                          <a:effectLst/>
                        </a:rPr>
                        <a:t> </a:t>
                      </a:r>
                      <a:r>
                        <a:rPr lang="en-US" sz="900" err="1">
                          <a:effectLst/>
                        </a:rPr>
                        <a:t>jabuka</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marL="342900" lvl="0" indent="-342900">
                        <a:lnSpc>
                          <a:spcPct val="107000"/>
                        </a:lnSpc>
                        <a:spcAft>
                          <a:spcPts val="800"/>
                        </a:spcAft>
                        <a:buFont typeface="Calibri" panose="020F0502020204030204" pitchFamily="34" charset="0"/>
                        <a:buChar char="-"/>
                        <a:tabLst>
                          <a:tab pos="457200" algn="l"/>
                        </a:tabLst>
                      </a:pPr>
                      <a:r>
                        <a:rPr lang="en-US" sz="900">
                          <a:effectLst/>
                        </a:rPr>
                        <a:t>Izrada plana uređenja školskog okoliša</a:t>
                      </a:r>
                      <a:endParaRPr lang="hr-HR" sz="100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a:effectLst/>
                        </a:rPr>
                        <a:t>Stručna edukacija o uzgoju starih sorti jabuka kroz različite radionice</a:t>
                      </a:r>
                      <a:endParaRPr lang="hr-HR" sz="100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a:effectLst/>
                        </a:rPr>
                        <a:t> Suradnja s poljoprivrednim fakultetom u Zagrebu</a:t>
                      </a:r>
                      <a:endParaRPr lang="hr-HR" sz="100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a:effectLst/>
                        </a:rPr>
                        <a:t> Pronalaženje sponzora</a:t>
                      </a:r>
                      <a:endParaRPr lang="hr-HR" sz="100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a:effectLst/>
                        </a:rPr>
                        <a:t> postavljanje klupa u dvorištu, postavljanje pješčanika , sadnja biljaka i drveća , oblikovati zidove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marL="342900" lvl="0" indent="-342900">
                        <a:lnSpc>
                          <a:spcPct val="107000"/>
                        </a:lnSpc>
                        <a:spcAft>
                          <a:spcPts val="800"/>
                        </a:spcAft>
                        <a:buFont typeface="Calibri" panose="020F0502020204030204" pitchFamily="34" charset="0"/>
                        <a:buChar char="-"/>
                        <a:tabLst>
                          <a:tab pos="457200" algn="l"/>
                        </a:tabLst>
                      </a:pPr>
                      <a:r>
                        <a:rPr lang="en-US" sz="900">
                          <a:effectLst/>
                        </a:rPr>
                        <a:t>Angažiranost svih djelatnika</a:t>
                      </a:r>
                      <a:endParaRPr lang="hr-HR" sz="100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a:effectLst/>
                        </a:rPr>
                        <a:t> Radni alati i materijali</a:t>
                      </a:r>
                      <a:endParaRPr lang="hr-HR" sz="100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a:effectLst/>
                        </a:rPr>
                        <a:t> Vanjski suradnici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nSpc>
                          <a:spcPct val="107000"/>
                        </a:lnSpc>
                        <a:spcAft>
                          <a:spcPts val="800"/>
                        </a:spcAft>
                      </a:pPr>
                      <a:r>
                        <a:rPr lang="en-US" sz="900">
                          <a:effectLst/>
                        </a:rPr>
                        <a:t>Tijekom godine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nSpc>
                          <a:spcPct val="107000"/>
                        </a:lnSpc>
                        <a:spcAft>
                          <a:spcPts val="800"/>
                        </a:spcAft>
                      </a:pPr>
                      <a:r>
                        <a:rPr lang="en-US" sz="900" err="1">
                          <a:effectLst/>
                        </a:rPr>
                        <a:t>Pedagog</a:t>
                      </a:r>
                      <a:r>
                        <a:rPr lang="en-US" sz="900">
                          <a:effectLst/>
                        </a:rPr>
                        <a:t> </a:t>
                      </a:r>
                      <a:endParaRPr lang="hr-HR" sz="1000">
                        <a:effectLst/>
                      </a:endParaRPr>
                    </a:p>
                    <a:p>
                      <a:pPr>
                        <a:lnSpc>
                          <a:spcPct val="107000"/>
                        </a:lnSpc>
                        <a:spcAft>
                          <a:spcPts val="800"/>
                        </a:spcAft>
                      </a:pPr>
                      <a:r>
                        <a:rPr lang="en-US" sz="900" err="1">
                          <a:effectLst/>
                        </a:rPr>
                        <a:t>Učitelji</a:t>
                      </a:r>
                      <a:endParaRPr lang="hr-HR" sz="1000">
                        <a:effectLst/>
                      </a:endParaRPr>
                    </a:p>
                    <a:p>
                      <a:pPr>
                        <a:lnSpc>
                          <a:spcPct val="107000"/>
                        </a:lnSpc>
                        <a:spcAft>
                          <a:spcPts val="800"/>
                        </a:spcAft>
                      </a:pPr>
                      <a:r>
                        <a:rPr lang="en-US" sz="900" err="1">
                          <a:effectLst/>
                        </a:rPr>
                        <a:t>Ostali</a:t>
                      </a:r>
                      <a:r>
                        <a:rPr lang="en-US" sz="900">
                          <a:effectLst/>
                        </a:rPr>
                        <a:t> </a:t>
                      </a:r>
                      <a:r>
                        <a:rPr lang="en-US" sz="900" err="1">
                          <a:effectLst/>
                        </a:rPr>
                        <a:t>djelatnici</a:t>
                      </a:r>
                      <a:endParaRPr lang="hr-HR" sz="1000">
                        <a:effectLst/>
                      </a:endParaRPr>
                    </a:p>
                    <a:p>
                      <a:pPr>
                        <a:lnSpc>
                          <a:spcPct val="107000"/>
                        </a:lnSpc>
                        <a:spcAft>
                          <a:spcPts val="800"/>
                        </a:spcAft>
                      </a:pPr>
                      <a:r>
                        <a:rPr lang="en-US" sz="900" err="1">
                          <a:effectLst/>
                        </a:rPr>
                        <a:t>Ravnatelj</a:t>
                      </a:r>
                      <a:endParaRPr lang="hr-HR" sz="1000">
                        <a:effectLst/>
                      </a:endParaRPr>
                    </a:p>
                    <a:p>
                      <a:pPr>
                        <a:lnSpc>
                          <a:spcPct val="107000"/>
                        </a:lnSpc>
                        <a:spcAft>
                          <a:spcPts val="800"/>
                        </a:spcAft>
                      </a:pPr>
                      <a:r>
                        <a:rPr lang="en-US" sz="900" err="1">
                          <a:effectLst/>
                        </a:rPr>
                        <a:t>Poboljšanje</a:t>
                      </a:r>
                      <a:r>
                        <a:rPr lang="en-US" sz="9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extLst>
                  <a:ext uri="{0D108BD9-81ED-4DB2-BD59-A6C34878D82A}">
                    <a16:rowId xmlns:a16="http://schemas.microsoft.com/office/drawing/2014/main" xmlns="" val="602650360"/>
                  </a:ext>
                </a:extLst>
              </a:tr>
            </a:tbl>
          </a:graphicData>
        </a:graphic>
      </p:graphicFrame>
    </p:spTree>
    <p:extLst>
      <p:ext uri="{BB962C8B-B14F-4D97-AF65-F5344CB8AC3E}">
        <p14:creationId xmlns:p14="http://schemas.microsoft.com/office/powerpoint/2010/main" xmlns="" val="3987712798"/>
      </p:ext>
    </p:extLst>
  </p:cSld>
  <p:clrMapOvr>
    <a:masterClrMapping/>
  </p:clrMapOvr>
  <p:transition spd="slow">
    <p:wipe/>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Shape 1032"/>
        <p:cNvGrpSpPr/>
        <p:nvPr/>
      </p:nvGrpSpPr>
      <p:grpSpPr>
        <a:xfrm>
          <a:off x="0" y="0"/>
          <a:ext cx="0" cy="0"/>
          <a:chOff x="0" y="0"/>
          <a:chExt cx="0" cy="0"/>
        </a:xfrm>
      </p:grpSpPr>
      <p:graphicFrame>
        <p:nvGraphicFramePr>
          <p:cNvPr id="1035" name="Shape 1035"/>
          <p:cNvGraphicFramePr/>
          <p:nvPr>
            <p:extLst>
              <p:ext uri="{D42A27DB-BD31-4B8C-83A1-F6EECF244321}">
                <p14:modId xmlns:p14="http://schemas.microsoft.com/office/powerpoint/2010/main" xmlns="" val="2219497545"/>
              </p:ext>
            </p:extLst>
          </p:nvPr>
        </p:nvGraphicFramePr>
        <p:xfrm>
          <a:off x="914399" y="1059656"/>
          <a:ext cx="8121625" cy="3780150"/>
        </p:xfrm>
        <a:graphic>
          <a:graphicData uri="http://schemas.openxmlformats.org/drawingml/2006/table">
            <a:tbl>
              <a:tblPr>
                <a:tableStyleId>{0E3FDE45-AF77-4B5C-9715-49D594BDF05E}</a:tableStyleId>
              </a:tblPr>
              <a:tblGrid>
                <a:gridCol w="1492528">
                  <a:extLst>
                    <a:ext uri="{9D8B030D-6E8A-4147-A177-3AD203B41FA5}">
                      <a16:colId xmlns:a16="http://schemas.microsoft.com/office/drawing/2014/main" xmlns="" val="20000"/>
                    </a:ext>
                  </a:extLst>
                </a:gridCol>
                <a:gridCol w="6629097">
                  <a:extLst>
                    <a:ext uri="{9D8B030D-6E8A-4147-A177-3AD203B41FA5}">
                      <a16:colId xmlns:a16="http://schemas.microsoft.com/office/drawing/2014/main" xmlns="" val="20001"/>
                    </a:ext>
                  </a:extLst>
                </a:gridCol>
              </a:tblGrid>
              <a:tr h="914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err="1"/>
                        <a:t>Učenik</a:t>
                      </a:r>
                      <a:r>
                        <a:rPr lang="en" sz="1100" u="none" strike="noStrike" cap="none" baseline="0"/>
                        <a:t> </a:t>
                      </a:r>
                      <a:r>
                        <a:rPr lang="en" sz="1100" u="none" strike="noStrike" cap="none" baseline="0" err="1"/>
                        <a:t>će</a:t>
                      </a:r>
                      <a:r>
                        <a:rPr lang="en" sz="1100" u="none" strike="noStrike" cap="none" baseline="0"/>
                        <a:t> </a:t>
                      </a:r>
                      <a:r>
                        <a:rPr lang="en" sz="1100" u="none" strike="noStrike" cap="none" baseline="0" err="1"/>
                        <a:t>sukladno</a:t>
                      </a:r>
                      <a:r>
                        <a:rPr lang="en" sz="1100" u="none" strike="noStrike" cap="none" baseline="0"/>
                        <a:t> </a:t>
                      </a:r>
                      <a:r>
                        <a:rPr lang="en" sz="1100" u="none" strike="noStrike" cap="none" baseline="0" err="1"/>
                        <a:t>svojim</a:t>
                      </a:r>
                      <a:r>
                        <a:rPr lang="en" sz="1100" u="none" strike="noStrike" cap="none" baseline="0"/>
                        <a:t> </a:t>
                      </a:r>
                      <a:r>
                        <a:rPr lang="en" sz="1100" u="none" strike="noStrike" cap="none" baseline="0" err="1"/>
                        <a:t>mogućnostima</a:t>
                      </a:r>
                      <a:r>
                        <a:rPr lang="en" sz="1100" u="none" strike="noStrike" cap="none" baseline="0"/>
                        <a:t> </a:t>
                      </a:r>
                      <a:r>
                        <a:rPr lang="en" sz="1100" u="none" strike="noStrike" cap="none" baseline="0" err="1"/>
                        <a:t>poboljšati</a:t>
                      </a:r>
                      <a:r>
                        <a:rPr lang="en" sz="1100" u="none" strike="noStrike" cap="none" baseline="0">
                          <a:sym typeface="Calibri"/>
                        </a:rPr>
                        <a:t> </a:t>
                      </a:r>
                      <a:r>
                        <a:rPr lang="en" sz="1100" u="none" strike="noStrike" cap="none" baseline="0" err="1">
                          <a:sym typeface="Calibri"/>
                        </a:rPr>
                        <a:t>temeljna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opća</a:t>
                      </a:r>
                      <a:r>
                        <a:rPr lang="en" sz="1100" u="none" strike="noStrike" cap="none" baseline="0">
                          <a:sym typeface="Calibri"/>
                        </a:rPr>
                        <a:t> </a:t>
                      </a:r>
                      <a:r>
                        <a:rPr lang="en" sz="1100" u="none" strike="noStrike" cap="none" baseline="0" err="1">
                          <a:sym typeface="Calibri"/>
                        </a:rPr>
                        <a:t>znanja</a:t>
                      </a:r>
                      <a:r>
                        <a:rPr lang="en" sz="1100" u="none" strike="noStrike" cap="none" baseline="0">
                          <a:sym typeface="Calibri"/>
                        </a:rPr>
                        <a:t> </a:t>
                      </a:r>
                      <a:r>
                        <a:rPr lang="en" sz="1100" u="none" strike="noStrike" cap="none" baseline="0" err="1">
                          <a:sym typeface="Calibri"/>
                        </a:rPr>
                        <a:t>iz</a:t>
                      </a:r>
                      <a:r>
                        <a:rPr lang="en" sz="1100" u="none" strike="noStrike" cap="none" baseline="0">
                          <a:sym typeface="Calibri"/>
                        </a:rPr>
                        <a:t> </a:t>
                      </a:r>
                      <a:r>
                        <a:rPr lang="en" sz="1100" u="none" strike="noStrike" cap="none" baseline="0" err="1">
                          <a:sym typeface="Calibri"/>
                        </a:rPr>
                        <a:t>osnovnih</a:t>
                      </a:r>
                      <a:r>
                        <a:rPr lang="en" sz="1100" u="none" strike="noStrike" cap="none" baseline="0">
                          <a:sym typeface="Calibri"/>
                        </a:rPr>
                        <a:t> </a:t>
                      </a:r>
                      <a:r>
                        <a:rPr lang="en" sz="1100" u="none" strike="noStrike" cap="none" baseline="0" err="1">
                          <a:sym typeface="Calibri"/>
                        </a:rPr>
                        <a:t>predmeta</a:t>
                      </a:r>
                      <a:r>
                        <a:rPr lang="en" sz="1100" u="none" strike="noStrike" cap="none" baseline="0">
                          <a:sym typeface="Calibri"/>
                        </a:rPr>
                        <a:t>.</a:t>
                      </a:r>
                    </a:p>
                    <a:p>
                      <a:pPr marL="0" marR="0" lvl="0" indent="0" algn="l" rtl="0">
                        <a:lnSpc>
                          <a:spcPct val="100000"/>
                        </a:lnSpc>
                        <a:spcBef>
                          <a:spcPts val="0"/>
                        </a:spcBef>
                        <a:spcAft>
                          <a:spcPts val="0"/>
                        </a:spcAft>
                        <a:buFont typeface="Calibri"/>
                        <a:buNone/>
                      </a:pPr>
                      <a:r>
                        <a:rPr lang="en" sz="1100" u="none" strike="noStrike" cap="none" baseline="0" err="1"/>
                        <a:t>Učenik</a:t>
                      </a:r>
                      <a:r>
                        <a:rPr lang="en" sz="1100" u="none" strike="noStrike" cap="none" baseline="0"/>
                        <a:t> </a:t>
                      </a:r>
                      <a:r>
                        <a:rPr lang="en" sz="1100" u="none" strike="noStrike" cap="none" baseline="0" err="1"/>
                        <a:t>će</a:t>
                      </a:r>
                      <a:r>
                        <a:rPr lang="en" sz="1100" u="none" strike="noStrike" cap="none" baseline="0">
                          <a:sym typeface="Calibri"/>
                        </a:rPr>
                        <a:t> </a:t>
                      </a:r>
                      <a:r>
                        <a:rPr lang="en" sz="1100" u="none" strike="noStrike" cap="none" baseline="0" err="1"/>
                        <a:t>razviti</a:t>
                      </a:r>
                      <a:r>
                        <a:rPr lang="en" sz="1100" u="none" strike="noStrike" cap="none" baseline="0"/>
                        <a:t>  </a:t>
                      </a:r>
                      <a:r>
                        <a:rPr lang="en" sz="1100" u="none" strike="noStrike" cap="none" baseline="0" err="1"/>
                        <a:t>svoje</a:t>
                      </a:r>
                      <a:r>
                        <a:rPr lang="en" sz="1100" u="none" strike="noStrike" cap="none" baseline="0"/>
                        <a:t> </a:t>
                      </a:r>
                      <a:r>
                        <a:rPr lang="en" sz="1100" u="none" strike="noStrike" cap="none" baseline="0" err="1"/>
                        <a:t>sposobnosti</a:t>
                      </a:r>
                      <a:r>
                        <a:rPr lang="en" sz="1100" u="none" strike="noStrike" cap="none" baseline="0">
                          <a:sym typeface="Calibri"/>
                        </a:rPr>
                        <a:t>, </a:t>
                      </a:r>
                      <a:r>
                        <a:rPr lang="en" sz="1100" u="none" strike="noStrike" cap="none" baseline="0" err="1">
                          <a:sym typeface="Calibri"/>
                        </a:rPr>
                        <a:t>vještina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svijesti</a:t>
                      </a:r>
                      <a:r>
                        <a:rPr lang="en" sz="1100" u="none" strike="noStrike" cap="none" baseline="0">
                          <a:sym typeface="Calibri"/>
                        </a:rPr>
                        <a:t> o </a:t>
                      </a:r>
                      <a:r>
                        <a:rPr lang="en" sz="1100" u="none" strike="noStrike" cap="none" baseline="0" err="1">
                          <a:sym typeface="Calibri"/>
                        </a:rPr>
                        <a:t>važnosti</a:t>
                      </a:r>
                      <a:r>
                        <a:rPr lang="en" sz="1100" u="none" strike="noStrike" cap="none" baseline="0">
                          <a:sym typeface="Calibri"/>
                        </a:rPr>
                        <a:t> </a:t>
                      </a:r>
                      <a:r>
                        <a:rPr lang="en" sz="1100" u="none" strike="noStrike" cap="none" baseline="0" err="1">
                          <a:sym typeface="Calibri"/>
                        </a:rPr>
                        <a:t>učenja</a:t>
                      </a:r>
                      <a:r>
                        <a:rPr lang="en" sz="1100" u="none" strike="noStrike" cap="none" baseline="0">
                          <a:sym typeface="Calibri"/>
                        </a:rPr>
                        <a:t>.</a:t>
                      </a:r>
                    </a:p>
                    <a:p>
                      <a:pPr marL="0" marR="0" lvl="0" indent="0" algn="l" rtl="0">
                        <a:lnSpc>
                          <a:spcPct val="100000"/>
                        </a:lnSpc>
                        <a:spcBef>
                          <a:spcPts val="0"/>
                        </a:spcBef>
                        <a:spcAft>
                          <a:spcPts val="0"/>
                        </a:spcAft>
                        <a:buFont typeface="Calibri"/>
                        <a:buNone/>
                      </a:pPr>
                      <a:r>
                        <a:rPr lang="en" sz="1100" u="none" strike="noStrike" cap="none" baseline="0" err="1"/>
                        <a:t>Učenik</a:t>
                      </a:r>
                      <a:r>
                        <a:rPr lang="en" sz="1100" u="none" strike="noStrike" cap="none" baseline="0"/>
                        <a:t>  </a:t>
                      </a:r>
                      <a:r>
                        <a:rPr lang="en" sz="1100" u="none" strike="noStrike" cap="none" baseline="0" err="1"/>
                        <a:t>će</a:t>
                      </a:r>
                      <a:r>
                        <a:rPr lang="en" sz="1100" u="none" strike="noStrike" cap="none" baseline="0"/>
                        <a:t> </a:t>
                      </a:r>
                      <a:r>
                        <a:rPr lang="en" sz="1100" u="none" strike="noStrike" cap="none" baseline="0" err="1"/>
                        <a:t>usvojiti</a:t>
                      </a:r>
                      <a:r>
                        <a:rPr lang="en" sz="1100" u="none" strike="noStrike" cap="none" baseline="0"/>
                        <a:t> </a:t>
                      </a:r>
                      <a:r>
                        <a:rPr lang="en" sz="1100" u="none" strike="noStrike" cap="none" baseline="0" err="1"/>
                        <a:t>nastavne</a:t>
                      </a:r>
                      <a:r>
                        <a:rPr lang="en" sz="1100" u="none" strike="noStrike" cap="none" baseline="0"/>
                        <a:t> </a:t>
                      </a:r>
                      <a:r>
                        <a:rPr lang="en" sz="1100" u="none" strike="noStrike" cap="none" baseline="0" err="1"/>
                        <a:t>sadržaje</a:t>
                      </a:r>
                      <a:r>
                        <a:rPr lang="en" sz="1100" u="none" strike="noStrike" cap="none" baseline="0"/>
                        <a:t> u </a:t>
                      </a:r>
                      <a:r>
                        <a:rPr lang="en" sz="1100" u="none" strike="noStrike" cap="none" baseline="0" err="1"/>
                        <a:t>skladu</a:t>
                      </a:r>
                      <a:r>
                        <a:rPr lang="en" sz="1100" u="none" strike="noStrike" cap="none" baseline="0"/>
                        <a:t> s </a:t>
                      </a:r>
                      <a:r>
                        <a:rPr lang="en" sz="1100" u="none" strike="noStrike" cap="none" baseline="0" err="1"/>
                        <a:t>prilagodbom</a:t>
                      </a:r>
                      <a:r>
                        <a:rPr lang="en" sz="1100" u="none" strike="noStrike" cap="none" baseline="0"/>
                        <a:t> </a:t>
                      </a:r>
                      <a:r>
                        <a:rPr lang="en" sz="1100" u="none" strike="noStrike" cap="none" baseline="0" err="1">
                          <a:sym typeface="Calibri"/>
                        </a:rPr>
                        <a:t>obrazovnih</a:t>
                      </a:r>
                      <a:r>
                        <a:rPr lang="en" sz="1100" u="none" strike="noStrike" cap="none" baseline="0">
                          <a:sym typeface="Calibri"/>
                        </a:rPr>
                        <a:t> </a:t>
                      </a:r>
                      <a:r>
                        <a:rPr lang="en" sz="1100" u="none" strike="noStrike" cap="none" baseline="0" err="1">
                          <a:sym typeface="Calibri"/>
                        </a:rPr>
                        <a:t>sadržaja</a:t>
                      </a:r>
                      <a:r>
                        <a:rPr lang="en" sz="1100" u="none" strike="noStrike" cap="none" baseline="0">
                          <a:sym typeface="Calibri"/>
                        </a:rPr>
                        <a:t> </a:t>
                      </a:r>
                      <a:r>
                        <a:rPr lang="en" sz="1100" u="none" strike="noStrike" cap="none" baseline="0" err="1">
                          <a:sym typeface="Calibri"/>
                        </a:rPr>
                        <a:t>njihovim</a:t>
                      </a:r>
                      <a:r>
                        <a:rPr lang="en" sz="1100" u="none" strike="noStrike" cap="none" baseline="0">
                          <a:sym typeface="Calibri"/>
                        </a:rPr>
                        <a:t> </a:t>
                      </a:r>
                      <a:r>
                        <a:rPr lang="en" sz="1100" u="none" strike="noStrike" cap="none" baseline="0" err="1">
                          <a:sym typeface="Calibri"/>
                        </a:rPr>
                        <a:t>mogućnostima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0"/>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Poučavanje učenika koji sporije usvajaju znanja zbog određenih teškoća u razvoju.</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1"/>
                  </a:ext>
                </a:extLst>
              </a:tr>
              <a:tr h="4095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Pomoć</a:t>
                      </a:r>
                      <a:r>
                        <a:rPr lang="en" sz="1100" u="none" strike="noStrike" cap="none" baseline="0">
                          <a:sym typeface="Calibri"/>
                        </a:rPr>
                        <a:t> u </a:t>
                      </a:r>
                      <a:r>
                        <a:rPr lang="en" sz="1100" u="none" strike="noStrike" cap="none" baseline="0" err="1">
                          <a:sym typeface="Calibri"/>
                        </a:rPr>
                        <a:t>učenju</a:t>
                      </a:r>
                      <a:r>
                        <a:rPr lang="en" sz="1100" u="none" strike="noStrike" cap="none" baseline="0">
                          <a:sym typeface="Calibri"/>
                        </a:rPr>
                        <a:t>, </a:t>
                      </a:r>
                      <a:r>
                        <a:rPr lang="en" sz="1100" u="none" strike="noStrike" cap="none" baseline="0" err="1">
                          <a:sym typeface="Calibri"/>
                        </a:rPr>
                        <a:t>individualni</a:t>
                      </a:r>
                      <a:r>
                        <a:rPr lang="en" sz="1100" u="none" strike="noStrike" cap="none" baseline="0">
                          <a:sym typeface="Calibri"/>
                        </a:rPr>
                        <a:t> rad s </a:t>
                      </a:r>
                      <a:r>
                        <a:rPr lang="en" sz="1100" u="none" strike="noStrike" cap="none" baseline="0" err="1">
                          <a:sym typeface="Calibri"/>
                        </a:rPr>
                        <a:t>učenicima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2"/>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Učitelji</a:t>
                      </a:r>
                      <a:r>
                        <a:rPr lang="en" sz="1100" u="none" strike="noStrike" cap="none" baseline="0">
                          <a:sym typeface="Calibri"/>
                        </a:rPr>
                        <a:t> , </a:t>
                      </a:r>
                      <a:r>
                        <a:rPr lang="en" sz="1100" u="none" strike="noStrike" cap="none" baseline="0" err="1">
                          <a:sym typeface="Calibri"/>
                        </a:rPr>
                        <a:t>stručne</a:t>
                      </a:r>
                      <a:r>
                        <a:rPr lang="en" sz="1100" u="none" strike="noStrike" cap="none" baseline="0">
                          <a:sym typeface="Calibri"/>
                        </a:rPr>
                        <a:t> </a:t>
                      </a:r>
                      <a:r>
                        <a:rPr lang="en" sz="1100" u="none" strike="noStrike" cap="none" baseline="0" err="1">
                          <a:sym typeface="Calibri"/>
                        </a:rPr>
                        <a:t>suradnice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3"/>
                  </a:ext>
                </a:extLst>
              </a:tr>
              <a:tr h="442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I. </a:t>
                      </a:r>
                      <a:r>
                        <a:rPr lang="en" sz="1100" u="none" strike="noStrike" cap="none" baseline="0" err="1">
                          <a:sym typeface="Calibri"/>
                        </a:rPr>
                        <a:t>i</a:t>
                      </a:r>
                      <a:r>
                        <a:rPr lang="en" sz="1100" u="none" strike="noStrike" cap="none" baseline="0">
                          <a:sym typeface="Calibri"/>
                        </a:rPr>
                        <a:t> II. </a:t>
                      </a:r>
                      <a:r>
                        <a:rPr lang="en" sz="1100" u="none" strike="noStrike" cap="none" baseline="0" err="1">
                          <a:sym typeface="Calibri"/>
                        </a:rPr>
                        <a:t>obrazovnog</a:t>
                      </a:r>
                      <a:r>
                        <a:rPr lang="en" sz="1100" u="none" strike="noStrike" cap="none" baseline="0">
                          <a:sym typeface="Calibri"/>
                        </a:rPr>
                        <a:t> </a:t>
                      </a:r>
                      <a:r>
                        <a:rPr lang="en" sz="1100" u="none" strike="noStrike" cap="none" baseline="0" err="1">
                          <a:sym typeface="Calibri"/>
                        </a:rPr>
                        <a:t>razdoblja</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 </a:t>
                      </a:r>
                      <a:r>
                        <a:rPr lang="en" sz="1100" u="none" strike="noStrike" cap="none" baseline="0"/>
                        <a:t>2020</a:t>
                      </a:r>
                      <a:r>
                        <a:rPr lang="en" sz="1100" u="none" strike="noStrike" cap="none" baseline="0">
                          <a:sym typeface="Calibri"/>
                        </a:rPr>
                        <a:t>./</a:t>
                      </a:r>
                      <a:r>
                        <a:rPr lang="en" sz="1100" u="none" strike="noStrike" cap="none" baseline="0"/>
                        <a:t>2021</a:t>
                      </a:r>
                      <a:r>
                        <a:rPr lang="en" sz="1100">
                          <a:sym typeface="Calibri"/>
                        </a:rPr>
                        <a:t>.</a:t>
                      </a: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err="1">
                          <a:sym typeface="Calibri"/>
                        </a:rPr>
                        <a:t>Intenzivniji</a:t>
                      </a:r>
                      <a:r>
                        <a:rPr lang="en" sz="1100" u="none" strike="noStrike" cap="none" baseline="0">
                          <a:sym typeface="Calibri"/>
                        </a:rPr>
                        <a:t> rad po </a:t>
                      </a:r>
                      <a:r>
                        <a:rPr lang="en" sz="1100" u="none" strike="noStrike" cap="none" baseline="0" err="1">
                          <a:sym typeface="Calibri"/>
                        </a:rPr>
                        <a:t>potrebi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4"/>
                  </a:ext>
                </a:extLst>
              </a:tr>
              <a:tr h="2976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50,00 </a:t>
                      </a:r>
                      <a:r>
                        <a:rPr lang="en" sz="1100" u="none" strike="noStrike" cap="none" baseline="0" err="1">
                          <a:sym typeface="Calibri"/>
                        </a:rPr>
                        <a:t>kn</a:t>
                      </a:r>
                      <a:r>
                        <a:rPr lang="en" sz="1100" u="none" strike="noStrike" cap="none" baseline="0">
                          <a:sym typeface="Calibri"/>
                        </a:rPr>
                        <a:t> za </a:t>
                      </a:r>
                      <a:r>
                        <a:rPr lang="en" sz="1100" u="none" strike="noStrike" cap="none" baseline="0" err="1">
                          <a:sym typeface="Calibri"/>
                        </a:rPr>
                        <a:t>troškove</a:t>
                      </a:r>
                      <a:r>
                        <a:rPr lang="en" sz="1100" u="none" strike="noStrike" cap="none" baseline="0">
                          <a:sym typeface="Calibri"/>
                        </a:rPr>
                        <a:t> </a:t>
                      </a:r>
                      <a:r>
                        <a:rPr lang="en" sz="1100" u="none" strike="noStrike" cap="none" baseline="0" err="1">
                          <a:sym typeface="Calibri"/>
                        </a:rPr>
                        <a:t>kopiranja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5"/>
                  </a:ext>
                </a:extLst>
              </a:tr>
              <a:tr h="903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Poboljšanje ocjena iz pojedinih predmeta i uspjeha učenika.</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Vrjednovanje zadovoljstva učenika, učitelja i roditelja.</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xmlns="" val="10006"/>
                  </a:ext>
                </a:extLst>
              </a:tr>
            </a:tbl>
          </a:graphicData>
        </a:graphic>
      </p:graphicFrame>
      <p:pic>
        <p:nvPicPr>
          <p:cNvPr id="1036" name="Shape 1036"/>
          <p:cNvPicPr preferRelativeResize="0"/>
          <p:nvPr/>
        </p:nvPicPr>
        <p:blipFill rotWithShape="1">
          <a:blip r:embed="rId3">
            <a:alphaModFix/>
          </a:blip>
          <a:srcRect/>
          <a:stretch/>
        </p:blipFill>
        <p:spPr>
          <a:xfrm>
            <a:off x="7868689" y="68706"/>
            <a:ext cx="846136" cy="951308"/>
          </a:xfrm>
          <a:prstGeom prst="rect">
            <a:avLst/>
          </a:prstGeom>
          <a:noFill/>
          <a:ln>
            <a:noFill/>
          </a:ln>
        </p:spPr>
      </p:pic>
      <p:sp>
        <p:nvSpPr>
          <p:cNvPr id="2" name="Title 1"/>
          <p:cNvSpPr>
            <a:spLocks noGrp="1"/>
          </p:cNvSpPr>
          <p:nvPr>
            <p:ph type="title"/>
          </p:nvPr>
        </p:nvSpPr>
        <p:spPr>
          <a:xfrm>
            <a:off x="828341" y="47828"/>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Posebni programi – Učenici s teškoćama</a:t>
            </a:r>
          </a:p>
        </p:txBody>
      </p:sp>
    </p:spTree>
    <p:extLst>
      <p:ext uri="{BB962C8B-B14F-4D97-AF65-F5344CB8AC3E}">
        <p14:creationId xmlns:p14="http://schemas.microsoft.com/office/powerpoint/2010/main" xmlns="" val="3419519370"/>
      </p:ext>
    </p:extLst>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Shape 1054"/>
        <p:cNvGrpSpPr/>
        <p:nvPr/>
      </p:nvGrpSpPr>
      <p:grpSpPr>
        <a:xfrm>
          <a:off x="0" y="0"/>
          <a:ext cx="0" cy="0"/>
          <a:chOff x="0" y="0"/>
          <a:chExt cx="0" cy="0"/>
        </a:xfrm>
      </p:grpSpPr>
      <p:graphicFrame>
        <p:nvGraphicFramePr>
          <p:cNvPr id="1056" name="Shape 1056"/>
          <p:cNvGraphicFramePr/>
          <p:nvPr>
            <p:extLst>
              <p:ext uri="{D42A27DB-BD31-4B8C-83A1-F6EECF244321}">
                <p14:modId xmlns:p14="http://schemas.microsoft.com/office/powerpoint/2010/main" xmlns="" val="2878857978"/>
              </p:ext>
            </p:extLst>
          </p:nvPr>
        </p:nvGraphicFramePr>
        <p:xfrm>
          <a:off x="908621" y="978877"/>
          <a:ext cx="7886701" cy="4053825"/>
        </p:xfrm>
        <a:graphic>
          <a:graphicData uri="http://schemas.openxmlformats.org/drawingml/2006/table">
            <a:tbl>
              <a:tblPr>
                <a:tableStyleId>{0E3FDE45-AF77-4B5C-9715-49D594BDF05E}</a:tableStyleId>
              </a:tblPr>
              <a:tblGrid>
                <a:gridCol w="1448964">
                  <a:extLst>
                    <a:ext uri="{9D8B030D-6E8A-4147-A177-3AD203B41FA5}">
                      <a16:colId xmlns:a16="http://schemas.microsoft.com/office/drawing/2014/main" xmlns="" val="20000"/>
                    </a:ext>
                  </a:extLst>
                </a:gridCol>
                <a:gridCol w="6437737">
                  <a:extLst>
                    <a:ext uri="{9D8B030D-6E8A-4147-A177-3AD203B41FA5}">
                      <a16:colId xmlns:a16="http://schemas.microsoft.com/office/drawing/2014/main" xmlns="" val="20001"/>
                    </a:ext>
                  </a:extLst>
                </a:gridCol>
              </a:tblGrid>
              <a:tr h="65602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err="1">
                          <a:sym typeface="Calibri"/>
                        </a:rPr>
                        <a:t>Upoznati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s </a:t>
                      </a:r>
                      <a:r>
                        <a:rPr lang="en" sz="1000" u="none" strike="noStrike" cap="none" baseline="0" err="1">
                          <a:sym typeface="Calibri"/>
                        </a:rPr>
                        <a:t>postupcima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radnjama</a:t>
                      </a:r>
                      <a:r>
                        <a:rPr lang="en" sz="1000" u="none" strike="noStrike" cap="none" baseline="0">
                          <a:sym typeface="Calibri"/>
                        </a:rPr>
                        <a:t> u </a:t>
                      </a:r>
                      <a:r>
                        <a:rPr lang="en" sz="1000" u="none" strike="noStrike" cap="none" baseline="0" err="1">
                          <a:sym typeface="Calibri"/>
                        </a:rPr>
                        <a:t>slučaju</a:t>
                      </a:r>
                      <a:r>
                        <a:rPr lang="en" sz="1000" u="none" strike="noStrike" cap="none" baseline="0">
                          <a:sym typeface="Calibri"/>
                        </a:rPr>
                        <a:t> </a:t>
                      </a:r>
                      <a:r>
                        <a:rPr lang="en" sz="1000" u="none" strike="noStrike" cap="none" baseline="0" err="1">
                          <a:sym typeface="Calibri"/>
                        </a:rPr>
                        <a:t>prirodnih</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drugih</a:t>
                      </a:r>
                      <a:r>
                        <a:rPr lang="en" sz="1000" u="none" strike="noStrike" cap="none" baseline="0">
                          <a:sym typeface="Calibri"/>
                        </a:rPr>
                        <a:t> </a:t>
                      </a:r>
                      <a:r>
                        <a:rPr lang="en" sz="1000" u="none" strike="noStrike" cap="none" baseline="0" err="1">
                          <a:sym typeface="Calibri"/>
                        </a:rPr>
                        <a:t>nesreća</a:t>
                      </a:r>
                    </a:p>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err="1">
                          <a:sym typeface="Calibri"/>
                        </a:rPr>
                        <a:t>Poboljšati</a:t>
                      </a:r>
                      <a:r>
                        <a:rPr lang="en" sz="1000" u="none" strike="noStrike" cap="none" baseline="0">
                          <a:sym typeface="Calibri"/>
                        </a:rPr>
                        <a:t> </a:t>
                      </a:r>
                      <a:r>
                        <a:rPr lang="en" sz="1000" u="none" strike="noStrike" cap="none" baseline="0" err="1">
                          <a:sym typeface="Calibri"/>
                        </a:rPr>
                        <a:t>sposobnost</a:t>
                      </a:r>
                      <a:r>
                        <a:rPr lang="en" sz="1000" u="none" strike="noStrike" cap="none" baseline="0">
                          <a:sym typeface="Calibri"/>
                        </a:rPr>
                        <a:t> </a:t>
                      </a:r>
                      <a:r>
                        <a:rPr lang="en" sz="1000" u="none" strike="noStrike" cap="none" baseline="0" err="1">
                          <a:sym typeface="Calibri"/>
                        </a:rPr>
                        <a:t>djece</a:t>
                      </a:r>
                      <a:r>
                        <a:rPr lang="en" sz="1000" u="none" strike="noStrike" cap="none" baseline="0">
                          <a:sym typeface="Calibri"/>
                        </a:rPr>
                        <a:t> za </a:t>
                      </a:r>
                      <a:r>
                        <a:rPr lang="en" sz="1000" u="none" strike="noStrike" cap="none" baseline="0" err="1">
                          <a:sym typeface="Calibri"/>
                        </a:rPr>
                        <a:t>reagiranje</a:t>
                      </a:r>
                      <a:r>
                        <a:rPr lang="en" sz="1000" u="none" strike="noStrike" cap="none" baseline="0">
                          <a:sym typeface="Calibri"/>
                        </a:rPr>
                        <a:t> u </a:t>
                      </a:r>
                      <a:r>
                        <a:rPr lang="en" sz="1000" u="none" strike="noStrike" cap="none" baseline="0" err="1">
                          <a:sym typeface="Calibri"/>
                        </a:rPr>
                        <a:t>slučaju</a:t>
                      </a:r>
                      <a:r>
                        <a:rPr lang="en" sz="1000" u="none" strike="noStrike" cap="none" baseline="0">
                          <a:sym typeface="Calibri"/>
                        </a:rPr>
                        <a:t> </a:t>
                      </a:r>
                      <a:r>
                        <a:rPr lang="en" sz="1000" u="none" strike="noStrike" cap="none" baseline="0" err="1">
                          <a:sym typeface="Calibri"/>
                        </a:rPr>
                        <a:t>nesreće</a:t>
                      </a:r>
                    </a:p>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err="1">
                          <a:sym typeface="Calibri"/>
                        </a:rPr>
                        <a:t>Upoznavanje</a:t>
                      </a:r>
                      <a:r>
                        <a:rPr lang="en" sz="1000" u="none" strike="noStrike" cap="none" baseline="0">
                          <a:sym typeface="Calibri"/>
                        </a:rPr>
                        <a:t> s </a:t>
                      </a:r>
                      <a:r>
                        <a:rPr lang="en" sz="1000" u="none" strike="noStrike" cap="none" baseline="0" err="1">
                          <a:sym typeface="Calibri"/>
                        </a:rPr>
                        <a:t>brojem</a:t>
                      </a:r>
                      <a:r>
                        <a:rPr lang="en" sz="1000" u="none" strike="noStrike" cap="none" baseline="0">
                          <a:sym typeface="Calibri"/>
                        </a:rPr>
                        <a:t> </a:t>
                      </a:r>
                      <a:r>
                        <a:rPr lang="en" sz="1000" u="none" strike="noStrike" cap="none" baseline="0" err="1">
                          <a:sym typeface="Calibri"/>
                        </a:rPr>
                        <a:t>žurne</a:t>
                      </a:r>
                      <a:r>
                        <a:rPr lang="en" sz="1000" u="none" strike="noStrike" cap="none" baseline="0">
                          <a:sym typeface="Calibri"/>
                        </a:rPr>
                        <a:t> </a:t>
                      </a:r>
                      <a:r>
                        <a:rPr lang="en" sz="1000" u="none" strike="noStrike" cap="none" baseline="0" err="1">
                          <a:sym typeface="Calibri"/>
                        </a:rPr>
                        <a:t>službe</a:t>
                      </a:r>
                    </a:p>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err="1">
                          <a:sym typeface="Calibri"/>
                        </a:rPr>
                        <a:t>Upoznati</a:t>
                      </a:r>
                      <a:r>
                        <a:rPr lang="en" sz="1000" u="none" strike="noStrike" cap="none" baseline="0">
                          <a:sym typeface="Calibri"/>
                        </a:rPr>
                        <a:t> s </a:t>
                      </a:r>
                      <a:r>
                        <a:rPr lang="en" sz="1000" u="none" strike="noStrike" cap="none" baseline="0" err="1">
                          <a:sym typeface="Calibri"/>
                        </a:rPr>
                        <a:t>ulogom</a:t>
                      </a:r>
                      <a:r>
                        <a:rPr lang="en" sz="1000" u="none" strike="noStrike" cap="none" baseline="0">
                          <a:sym typeface="Calibri"/>
                        </a:rPr>
                        <a:t> </a:t>
                      </a:r>
                      <a:r>
                        <a:rPr lang="en" sz="1000" u="none" strike="noStrike" cap="none" baseline="0" err="1">
                          <a:sym typeface="Calibri"/>
                        </a:rPr>
                        <a:t>žurnih</a:t>
                      </a:r>
                      <a:r>
                        <a:rPr lang="en" sz="1000" u="none" strike="noStrike" cap="none" baseline="0">
                          <a:sym typeface="Calibri"/>
                        </a:rPr>
                        <a:t> </a:t>
                      </a:r>
                      <a:r>
                        <a:rPr lang="en" sz="1000" u="none" strike="noStrike" cap="none" baseline="0" err="1">
                          <a:sym typeface="Calibri"/>
                        </a:rPr>
                        <a:t>službi</a:t>
                      </a:r>
                      <a:r>
                        <a:rPr lang="en" sz="1000" u="none" strike="noStrike" cap="none" baseline="0">
                          <a:sym typeface="Calibri"/>
                        </a:rPr>
                        <a:t> (</a:t>
                      </a:r>
                      <a:r>
                        <a:rPr lang="en" sz="1000" u="none" strike="noStrike" cap="none" baseline="0" err="1">
                          <a:sym typeface="Calibri"/>
                        </a:rPr>
                        <a:t>vatrogasci</a:t>
                      </a:r>
                      <a:r>
                        <a:rPr lang="en" sz="1000" u="none" strike="noStrike" cap="none" baseline="0">
                          <a:sym typeface="Calibri"/>
                        </a:rPr>
                        <a:t>, </a:t>
                      </a:r>
                      <a:r>
                        <a:rPr lang="en" sz="1000" u="none" strike="noStrike" cap="none" baseline="0" err="1">
                          <a:sym typeface="Calibri"/>
                        </a:rPr>
                        <a:t>policija</a:t>
                      </a:r>
                      <a:r>
                        <a:rPr lang="en" sz="1000" u="none" strike="noStrike" cap="none" baseline="0">
                          <a:sym typeface="Calibri"/>
                        </a:rPr>
                        <a:t>, </a:t>
                      </a:r>
                      <a:r>
                        <a:rPr lang="en" sz="1000" u="none" strike="noStrike" cap="none" baseline="0" err="1">
                          <a:sym typeface="Calibri"/>
                        </a:rPr>
                        <a:t>hitna</a:t>
                      </a:r>
                      <a:r>
                        <a:rPr lang="en" sz="1000" u="none" strike="noStrike" cap="none" baseline="0">
                          <a:sym typeface="Calibri"/>
                        </a:rPr>
                        <a:t> </a:t>
                      </a:r>
                      <a:r>
                        <a:rPr lang="en" sz="1000" u="none" strike="noStrike" cap="none" baseline="0" err="1">
                          <a:sym typeface="Calibri"/>
                        </a:rPr>
                        <a:t>pomoć</a:t>
                      </a:r>
                      <a:r>
                        <a:rPr lang="en" sz="1000" u="none" strike="noStrike" cap="none" baseline="0">
                          <a:sym typeface="Calibri"/>
                        </a:rPr>
                        <a:t>, HGSS)</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0"/>
                  </a:ext>
                </a:extLst>
              </a:tr>
              <a:tr h="8346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chemeClr val="dk1"/>
                        </a:buClr>
                        <a:buSzPct val="100000"/>
                        <a:buFont typeface="Calibri"/>
                        <a:buChar char="-"/>
                      </a:pPr>
                      <a:r>
                        <a:rPr lang="en" sz="1000" u="none" strike="noStrike" cap="none" baseline="0" err="1">
                          <a:sym typeface="Calibri"/>
                        </a:rPr>
                        <a:t>Upoznati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s </a:t>
                      </a:r>
                      <a:r>
                        <a:rPr lang="en" sz="1000" u="none" strike="noStrike" cap="none" baseline="0" err="1">
                          <a:sym typeface="Times New Roman"/>
                        </a:rPr>
                        <a:t>njihovim</a:t>
                      </a:r>
                      <a:r>
                        <a:rPr lang="en" sz="1000" u="none" strike="noStrike" cap="none" baseline="0">
                          <a:sym typeface="Times New Roman"/>
                        </a:rPr>
                        <a:t> </a:t>
                      </a:r>
                      <a:r>
                        <a:rPr lang="en" sz="1000" u="none" strike="noStrike" cap="none" baseline="0" err="1">
                          <a:sym typeface="Times New Roman"/>
                        </a:rPr>
                        <a:t>svakodnevnim</a:t>
                      </a:r>
                      <a:r>
                        <a:rPr lang="en" sz="1000" u="none" strike="noStrike" cap="none" baseline="0">
                          <a:sym typeface="Times New Roman"/>
                        </a:rPr>
                        <a:t> </a:t>
                      </a:r>
                      <a:r>
                        <a:rPr lang="en" sz="1000" u="none" strike="noStrike" cap="none" baseline="0" err="1">
                          <a:sym typeface="Times New Roman"/>
                        </a:rPr>
                        <a:t>aktivnostima</a:t>
                      </a:r>
                      <a:r>
                        <a:rPr lang="en" sz="1000" u="none" strike="noStrike" cap="none" baseline="0">
                          <a:sym typeface="Times New Roman"/>
                        </a:rPr>
                        <a:t> s </a:t>
                      </a:r>
                      <a:r>
                        <a:rPr lang="hr-HR" sz="1000" u="none" strike="noStrike" cap="none" baseline="0">
                          <a:sym typeface="Times New Roman"/>
                        </a:rPr>
                        <a:t>Ishodi</a:t>
                      </a:r>
                      <a:r>
                        <a:rPr lang="en" sz="1000" u="none" strike="noStrike" cap="none" baseline="0" err="1">
                          <a:sym typeface="Times New Roman"/>
                        </a:rPr>
                        <a:t>em</a:t>
                      </a:r>
                      <a:r>
                        <a:rPr lang="en" sz="1000" u="none" strike="noStrike" cap="none" baseline="0">
                          <a:sym typeface="Times New Roman"/>
                        </a:rPr>
                        <a:t> </a:t>
                      </a:r>
                      <a:r>
                        <a:rPr lang="en" sz="1000" u="none" strike="noStrike" cap="none" baseline="0" err="1">
                          <a:sym typeface="Times New Roman"/>
                        </a:rPr>
                        <a:t>smanjenja</a:t>
                      </a:r>
                      <a:r>
                        <a:rPr lang="en" sz="1000" u="none" strike="noStrike" cap="none" baseline="0">
                          <a:sym typeface="Times New Roman"/>
                        </a:rPr>
                        <a:t> </a:t>
                      </a:r>
                      <a:r>
                        <a:rPr lang="en" sz="1000" u="none" strike="noStrike" cap="none" baseline="0" err="1">
                          <a:sym typeface="Times New Roman"/>
                        </a:rPr>
                        <a:t>mogućnosti</a:t>
                      </a:r>
                      <a:r>
                        <a:rPr lang="en" sz="1000" u="none" strike="noStrike" cap="none" baseline="0">
                          <a:sym typeface="Times New Roman"/>
                        </a:rPr>
                        <a:t> za </a:t>
                      </a:r>
                      <a:r>
                        <a:rPr lang="en" sz="1000" u="none" strike="noStrike" cap="none" baseline="0" err="1">
                          <a:sym typeface="Times New Roman"/>
                        </a:rPr>
                        <a:t>izazivanje</a:t>
                      </a:r>
                      <a:r>
                        <a:rPr lang="en" sz="1000" u="none" strike="noStrike" cap="none" baseline="0">
                          <a:sym typeface="Times New Roman"/>
                        </a:rPr>
                        <a:t> </a:t>
                      </a:r>
                      <a:r>
                        <a:rPr lang="en" sz="1000" u="none" strike="noStrike" cap="none" baseline="0" err="1">
                          <a:sym typeface="Times New Roman"/>
                        </a:rPr>
                        <a:t>požara</a:t>
                      </a:r>
                      <a:r>
                        <a:rPr lang="en" sz="1000" u="none" strike="noStrike" cap="none" baseline="0">
                          <a:sym typeface="Times New Roman"/>
                        </a:rPr>
                        <a:t> </a:t>
                      </a:r>
                      <a:r>
                        <a:rPr lang="en" sz="1000" u="none" strike="noStrike" cap="none" baseline="0" err="1">
                          <a:sym typeface="Times New Roman"/>
                        </a:rPr>
                        <a:t>te</a:t>
                      </a:r>
                      <a:r>
                        <a:rPr lang="en" sz="1000" u="none" strike="noStrike" cap="none" baseline="0">
                          <a:sym typeface="Times New Roman"/>
                        </a:rPr>
                        <a:t> </a:t>
                      </a:r>
                      <a:r>
                        <a:rPr lang="en" sz="1000" u="none" strike="noStrike" cap="none" baseline="0" err="1">
                          <a:sym typeface="Times New Roman"/>
                        </a:rPr>
                        <a:t>načina</a:t>
                      </a:r>
                      <a:r>
                        <a:rPr lang="en" sz="1000" u="none" strike="noStrike" cap="none" baseline="0">
                          <a:sym typeface="Times New Roman"/>
                        </a:rPr>
                        <a:t> </a:t>
                      </a:r>
                      <a:r>
                        <a:rPr lang="en" sz="1000" u="none" strike="noStrike" cap="none" baseline="0" err="1">
                          <a:sym typeface="Times New Roman"/>
                        </a:rPr>
                        <a:t>ponašanja</a:t>
                      </a:r>
                      <a:r>
                        <a:rPr lang="en" sz="1000" u="none" strike="noStrike" cap="none" baseline="0">
                          <a:sym typeface="Times New Roman"/>
                        </a:rPr>
                        <a:t> </a:t>
                      </a:r>
                      <a:r>
                        <a:rPr lang="en" sz="1000" u="none" strike="noStrike" cap="none" baseline="0" err="1">
                          <a:sym typeface="Times New Roman"/>
                        </a:rPr>
                        <a:t>ako</a:t>
                      </a:r>
                      <a:r>
                        <a:rPr lang="en" sz="1000" u="none" strike="noStrike" cap="none" baseline="0">
                          <a:sym typeface="Times New Roman"/>
                        </a:rPr>
                        <a:t> u </a:t>
                      </a:r>
                      <a:r>
                        <a:rPr lang="en" sz="1000" u="none" strike="noStrike" cap="none" baseline="0" err="1">
                          <a:sym typeface="Times New Roman"/>
                        </a:rPr>
                        <a:t>stanu</a:t>
                      </a:r>
                      <a:r>
                        <a:rPr lang="en" sz="1000" u="none" strike="noStrike" cap="none" baseline="0">
                          <a:sym typeface="Times New Roman"/>
                        </a:rPr>
                        <a:t>, </a:t>
                      </a:r>
                      <a:r>
                        <a:rPr lang="en" sz="1000" u="none" strike="noStrike" cap="none" baseline="0" err="1">
                          <a:sym typeface="Times New Roman"/>
                        </a:rPr>
                        <a:t>školi</a:t>
                      </a:r>
                      <a:r>
                        <a:rPr lang="en" sz="1000" u="none" strike="noStrike" cap="none" baseline="0">
                          <a:sym typeface="Times New Roman"/>
                        </a:rPr>
                        <a:t> </a:t>
                      </a:r>
                      <a:r>
                        <a:rPr lang="en" sz="1000" u="none" strike="noStrike" cap="none" baseline="0" err="1">
                          <a:sym typeface="Times New Roman"/>
                        </a:rPr>
                        <a:t>ili</a:t>
                      </a:r>
                      <a:r>
                        <a:rPr lang="en" sz="1000" u="none" strike="noStrike" cap="none" baseline="0">
                          <a:sym typeface="Times New Roman"/>
                        </a:rPr>
                        <a:t> </a:t>
                      </a:r>
                      <a:r>
                        <a:rPr lang="en" sz="1000" u="none" strike="noStrike" cap="none" baseline="0" err="1">
                          <a:sym typeface="Times New Roman"/>
                        </a:rPr>
                        <a:t>predškolskoj</a:t>
                      </a:r>
                      <a:r>
                        <a:rPr lang="en" sz="1000" u="none" strike="noStrike" cap="none" baseline="0">
                          <a:sym typeface="Times New Roman"/>
                        </a:rPr>
                        <a:t> </a:t>
                      </a:r>
                      <a:r>
                        <a:rPr lang="en" sz="1000" u="none" strike="noStrike" cap="none" baseline="0" err="1">
                          <a:sym typeface="Times New Roman"/>
                        </a:rPr>
                        <a:t>ustanovi</a:t>
                      </a:r>
                      <a:r>
                        <a:rPr lang="en" sz="1000" u="none" strike="noStrike" cap="none" baseline="0">
                          <a:sym typeface="Times New Roman"/>
                        </a:rPr>
                        <a:t> </a:t>
                      </a:r>
                      <a:r>
                        <a:rPr lang="en" sz="1000" u="none" strike="noStrike" cap="none" baseline="0" err="1">
                          <a:sym typeface="Times New Roman"/>
                        </a:rPr>
                        <a:t>dođe</a:t>
                      </a:r>
                      <a:r>
                        <a:rPr lang="en" sz="1000" u="none" strike="noStrike" cap="none" baseline="0">
                          <a:sym typeface="Times New Roman"/>
                        </a:rPr>
                        <a:t> do </a:t>
                      </a:r>
                      <a:r>
                        <a:rPr lang="en" sz="1000" u="none" strike="noStrike" cap="none" baseline="0" err="1">
                          <a:sym typeface="Times New Roman"/>
                        </a:rPr>
                        <a:t>nastanka</a:t>
                      </a:r>
                      <a:r>
                        <a:rPr lang="en" sz="1000" u="none" strike="noStrike" cap="none" baseline="0">
                          <a:sym typeface="Times New Roman"/>
                        </a:rPr>
                        <a:t> </a:t>
                      </a:r>
                      <a:r>
                        <a:rPr lang="en" sz="1000" u="none" strike="noStrike" cap="none" baseline="0" err="1">
                          <a:sym typeface="Times New Roman"/>
                        </a:rPr>
                        <a:t>požara</a:t>
                      </a:r>
                    </a:p>
                    <a:p>
                      <a:pPr marL="215900" marR="0" lvl="0" indent="-215900" algn="l" rtl="0">
                        <a:lnSpc>
                          <a:spcPct val="100000"/>
                        </a:lnSpc>
                        <a:spcBef>
                          <a:spcPts val="200"/>
                        </a:spcBef>
                        <a:spcAft>
                          <a:spcPts val="0"/>
                        </a:spcAft>
                        <a:buFont typeface="Times New Roman"/>
                        <a:buChar char="-"/>
                      </a:pPr>
                      <a:r>
                        <a:rPr lang="en" sz="1000" u="none" strike="noStrike" cap="none" baseline="0" err="1">
                          <a:sym typeface="Times New Roman"/>
                        </a:rPr>
                        <a:t>upozna</a:t>
                      </a:r>
                      <a:r>
                        <a:rPr lang="en" sz="1000" u="none" strike="noStrike" cap="none" baseline="0" err="1">
                          <a:sym typeface="Calibri"/>
                        </a:rPr>
                        <a:t>ti</a:t>
                      </a:r>
                      <a:r>
                        <a:rPr lang="en" sz="1000" u="none" strike="noStrike" cap="none" baseline="0">
                          <a:sym typeface="Times New Roman"/>
                        </a:rPr>
                        <a:t> s </a:t>
                      </a:r>
                      <a:r>
                        <a:rPr lang="en" sz="1000" u="none" strike="noStrike" cap="none" baseline="0" err="1">
                          <a:sym typeface="Times New Roman"/>
                        </a:rPr>
                        <a:t>postupcima</a:t>
                      </a:r>
                      <a:r>
                        <a:rPr lang="en" sz="1000" u="none" strike="noStrike" cap="none" baseline="0">
                          <a:sym typeface="Times New Roman"/>
                        </a:rPr>
                        <a:t> </a:t>
                      </a:r>
                      <a:r>
                        <a:rPr lang="en" sz="1000" u="none" strike="noStrike" cap="none" baseline="0" err="1">
                          <a:sym typeface="Times New Roman"/>
                        </a:rPr>
                        <a:t>i</a:t>
                      </a:r>
                      <a:r>
                        <a:rPr lang="en" sz="1000" u="none" strike="noStrike" cap="none" baseline="0">
                          <a:sym typeface="Times New Roman"/>
                        </a:rPr>
                        <a:t> </a:t>
                      </a:r>
                      <a:r>
                        <a:rPr lang="en" sz="1000" u="none" strike="noStrike" cap="none" baseline="0" err="1">
                          <a:sym typeface="Times New Roman"/>
                        </a:rPr>
                        <a:t>aktivnostima</a:t>
                      </a:r>
                      <a:r>
                        <a:rPr lang="en" sz="1000" u="none" strike="noStrike" cap="none" baseline="0">
                          <a:sym typeface="Times New Roman"/>
                        </a:rPr>
                        <a:t> </a:t>
                      </a:r>
                      <a:r>
                        <a:rPr lang="en" sz="1000" u="none" strike="noStrike" cap="none" baseline="0" err="1">
                          <a:sym typeface="Times New Roman"/>
                        </a:rPr>
                        <a:t>te</a:t>
                      </a:r>
                      <a:r>
                        <a:rPr lang="en" sz="1000" u="none" strike="noStrike" cap="none" baseline="0">
                          <a:sym typeface="Times New Roman"/>
                        </a:rPr>
                        <a:t> </a:t>
                      </a:r>
                      <a:r>
                        <a:rPr lang="en" sz="1000" u="none" strike="noStrike" cap="none" baseline="0" err="1">
                          <a:sym typeface="Times New Roman"/>
                        </a:rPr>
                        <a:t>načinom</a:t>
                      </a:r>
                      <a:r>
                        <a:rPr lang="en" sz="1000" u="none" strike="noStrike" cap="none" baseline="0">
                          <a:sym typeface="Times New Roman"/>
                        </a:rPr>
                        <a:t> </a:t>
                      </a:r>
                      <a:r>
                        <a:rPr lang="en" sz="1000" u="none" strike="noStrike" cap="none" baseline="0" err="1">
                          <a:sym typeface="Times New Roman"/>
                        </a:rPr>
                        <a:t>ponašanja</a:t>
                      </a:r>
                      <a:r>
                        <a:rPr lang="en" sz="1000" u="none" strike="noStrike" cap="none" baseline="0">
                          <a:sym typeface="Times New Roman"/>
                        </a:rPr>
                        <a:t> </a:t>
                      </a:r>
                      <a:r>
                        <a:rPr lang="en" sz="1000" u="none" strike="noStrike" cap="none" baseline="0" err="1">
                          <a:sym typeface="Times New Roman"/>
                        </a:rPr>
                        <a:t>ako</a:t>
                      </a:r>
                      <a:r>
                        <a:rPr lang="en" sz="1000" u="none" strike="noStrike" cap="none" baseline="0">
                          <a:sym typeface="Times New Roman"/>
                        </a:rPr>
                        <a:t> </a:t>
                      </a:r>
                      <a:r>
                        <a:rPr lang="en" sz="1000" u="none" strike="noStrike" cap="none" baseline="0" err="1">
                          <a:sym typeface="Times New Roman"/>
                        </a:rPr>
                        <a:t>dođe</a:t>
                      </a:r>
                      <a:r>
                        <a:rPr lang="en" sz="1000" u="none" strike="noStrike" cap="none" baseline="0">
                          <a:sym typeface="Times New Roman"/>
                        </a:rPr>
                        <a:t> do </a:t>
                      </a:r>
                      <a:r>
                        <a:rPr lang="en" sz="1000" u="none" strike="noStrike" cap="none" baseline="0" err="1">
                          <a:sym typeface="Times New Roman"/>
                        </a:rPr>
                        <a:t>nastanka</a:t>
                      </a:r>
                      <a:r>
                        <a:rPr lang="en" sz="1000" u="none" strike="noStrike" cap="none" baseline="0">
                          <a:sym typeface="Times New Roman"/>
                        </a:rPr>
                        <a:t> </a:t>
                      </a:r>
                      <a:r>
                        <a:rPr lang="en" sz="1000" u="none" strike="noStrike" cap="none" baseline="0" err="1">
                          <a:sym typeface="Times New Roman"/>
                        </a:rPr>
                        <a:t>poplave</a:t>
                      </a:r>
                      <a:r>
                        <a:rPr lang="en" sz="1000" u="none" strike="noStrike" cap="none" baseline="0">
                          <a:sym typeface="Times New Roman"/>
                        </a:rPr>
                        <a:t>, </a:t>
                      </a:r>
                      <a:r>
                        <a:rPr lang="en" sz="1000" u="none" strike="noStrike" cap="none" baseline="0" err="1">
                          <a:sym typeface="Times New Roman"/>
                        </a:rPr>
                        <a:t>potresa</a:t>
                      </a:r>
                      <a:r>
                        <a:rPr lang="en" sz="1000" u="none" strike="noStrike" cap="none" baseline="0">
                          <a:sym typeface="Times New Roman"/>
                        </a:rPr>
                        <a:t> </a:t>
                      </a:r>
                      <a:r>
                        <a:rPr lang="en" sz="1000" u="none" strike="noStrike" cap="none" baseline="0" err="1">
                          <a:sym typeface="Times New Roman"/>
                        </a:rPr>
                        <a:t>ili</a:t>
                      </a:r>
                      <a:r>
                        <a:rPr lang="en" sz="1000" u="none" strike="noStrike" cap="none" baseline="0">
                          <a:sym typeface="Times New Roman"/>
                        </a:rPr>
                        <a:t> </a:t>
                      </a:r>
                      <a:r>
                        <a:rPr lang="en" sz="1000" u="none" strike="noStrike" cap="none" baseline="0" err="1">
                          <a:sym typeface="Times New Roman"/>
                        </a:rPr>
                        <a:t>nekog</a:t>
                      </a:r>
                      <a:r>
                        <a:rPr lang="en" sz="1000" u="none" strike="noStrike" cap="none" baseline="0">
                          <a:sym typeface="Times New Roman"/>
                        </a:rPr>
                        <a:t> </a:t>
                      </a:r>
                      <a:r>
                        <a:rPr lang="en" sz="1000" u="none" strike="noStrike" cap="none" baseline="0" err="1">
                          <a:sym typeface="Times New Roman"/>
                        </a:rPr>
                        <a:t>drugog</a:t>
                      </a:r>
                      <a:r>
                        <a:rPr lang="en" sz="1000" u="none" strike="noStrike" cap="none" baseline="0">
                          <a:sym typeface="Times New Roman"/>
                        </a:rPr>
                        <a:t> </a:t>
                      </a:r>
                      <a:r>
                        <a:rPr lang="en" sz="1000" u="none" strike="noStrike" cap="none" baseline="0" err="1">
                          <a:sym typeface="Times New Roman"/>
                        </a:rPr>
                        <a:t>neželjenog</a:t>
                      </a:r>
                      <a:r>
                        <a:rPr lang="en" sz="1000" u="none" strike="noStrike" cap="none" baseline="0">
                          <a:sym typeface="Times New Roman"/>
                        </a:rPr>
                        <a:t> </a:t>
                      </a:r>
                      <a:r>
                        <a:rPr lang="en" sz="1000" u="none" strike="noStrike" cap="none" baseline="0" err="1">
                          <a:sym typeface="Times New Roman"/>
                        </a:rPr>
                        <a:t>događaja</a:t>
                      </a:r>
                      <a:r>
                        <a:rPr lang="en" sz="1000" u="none" strike="noStrike" cap="none" baseline="0">
                          <a:sym typeface="Times New Roman"/>
                        </a:rPr>
                        <a:t> u </a:t>
                      </a:r>
                      <a:r>
                        <a:rPr lang="en" sz="1000" u="none" strike="noStrike" cap="none" baseline="0" err="1">
                          <a:sym typeface="Times New Roman"/>
                        </a:rPr>
                        <a:t>kojima</a:t>
                      </a:r>
                      <a:r>
                        <a:rPr lang="en" sz="1000" u="none" strike="noStrike" cap="none" baseline="0">
                          <a:sym typeface="Times New Roman"/>
                        </a:rPr>
                        <a:t> se </a:t>
                      </a:r>
                      <a:r>
                        <a:rPr lang="en" sz="1000" u="none" strike="noStrike" cap="none" baseline="0" err="1">
                          <a:sym typeface="Times New Roman"/>
                        </a:rPr>
                        <a:t>mogu</a:t>
                      </a:r>
                      <a:r>
                        <a:rPr lang="en" sz="1000" u="none" strike="noStrike" cap="none" baseline="0">
                          <a:sym typeface="Times New Roman"/>
                        </a:rPr>
                        <a:t> </a:t>
                      </a:r>
                      <a:r>
                        <a:rPr lang="en" sz="1000" u="none" strike="noStrike" cap="none" baseline="0" err="1">
                          <a:sym typeface="Times New Roman"/>
                        </a:rPr>
                        <a:t>naći</a:t>
                      </a:r>
                      <a:r>
                        <a:rPr lang="en" sz="1000" u="none" strike="noStrike" cap="none" baseline="0">
                          <a:sym typeface="Times New Roman"/>
                        </a:rPr>
                        <a:t> </a:t>
                      </a:r>
                      <a:r>
                        <a:rPr lang="en" sz="1000" u="none" strike="noStrike" cap="none" baseline="0" err="1">
                          <a:sym typeface="Times New Roman"/>
                        </a:rPr>
                        <a:t>tijekom</a:t>
                      </a:r>
                      <a:r>
                        <a:rPr lang="en" sz="1000" u="none" strike="noStrike" cap="none" baseline="0">
                          <a:sym typeface="Times New Roman"/>
                        </a:rPr>
                        <a:t> </a:t>
                      </a:r>
                      <a:r>
                        <a:rPr lang="en" sz="1000" u="none" strike="noStrike" cap="none" baseline="0" err="1">
                          <a:sym typeface="Times New Roman"/>
                        </a:rPr>
                        <a:t>svakodnevnog</a:t>
                      </a:r>
                      <a:r>
                        <a:rPr lang="en" sz="1000" u="none" strike="noStrike" cap="none" baseline="0">
                          <a:sym typeface="Times New Roman"/>
                        </a:rPr>
                        <a:t> </a:t>
                      </a:r>
                      <a:r>
                        <a:rPr lang="en" sz="1000" u="none" strike="noStrike" cap="none" baseline="0" err="1">
                          <a:sym typeface="Times New Roman"/>
                        </a:rPr>
                        <a:t>života</a:t>
                      </a:r>
                      <a:r>
                        <a:rPr lang="en" sz="1000" u="none" strike="noStrike" cap="none" baseline="0">
                          <a:sym typeface="Times New Roman"/>
                        </a:rPr>
                        <a:t>.</a:t>
                      </a:r>
                      <a:r>
                        <a:rPr lang="en" sz="1000" u="none" strike="noStrike" cap="none" baseline="0"/>
                        <a:t> </a:t>
                      </a:r>
                      <a:endParaRPr lang="en" sz="1000" b="0" i="0" u="none" strike="noStrike" cap="none" baseline="0">
                        <a:solidFill>
                          <a:schemeClr val="dk1"/>
                        </a:solidFill>
                        <a:latin typeface="Times New Roman"/>
                        <a:ea typeface="Times New Roman"/>
                        <a:cs typeface="Times New Roman"/>
                        <a:sym typeface="Times New Roman"/>
                      </a:endParaRPr>
                    </a:p>
                  </a:txBody>
                  <a:tcPr marL="91450" marR="91450" marT="30875" marB="30875"/>
                </a:tc>
                <a:extLst>
                  <a:ext uri="{0D108BD9-81ED-4DB2-BD59-A6C34878D82A}">
                    <a16:rowId xmlns:a16="http://schemas.microsoft.com/office/drawing/2014/main" xmlns="" val="10001"/>
                  </a:ext>
                </a:extLst>
              </a:tr>
              <a:tr h="4048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 </a:t>
                      </a:r>
                      <a:r>
                        <a:rPr lang="en" sz="1000" u="none" strike="noStrike" cap="none" baseline="0" err="1">
                          <a:sym typeface="Calibri"/>
                        </a:rPr>
                        <a:t>Predavanje</a:t>
                      </a:r>
                      <a:r>
                        <a:rPr lang="en" sz="1000" u="none" strike="noStrike" cap="none" baseline="0">
                          <a:sym typeface="Calibri"/>
                        </a:rPr>
                        <a:t> za </a:t>
                      </a:r>
                      <a:r>
                        <a:rPr lang="en" sz="1000" u="none" strike="noStrike" cap="none" baseline="0" err="1">
                          <a:sym typeface="Calibri"/>
                        </a:rPr>
                        <a:t>učenike</a:t>
                      </a:r>
                      <a:r>
                        <a:rPr lang="en" sz="1000" u="none" strike="noStrike" cap="none" baseline="0">
                          <a:sym typeface="Calibri"/>
                        </a:rPr>
                        <a:t> 2.</a:t>
                      </a:r>
                      <a:r>
                        <a:rPr lang="en" sz="1000" u="none" strike="noStrike" cap="none" baseline="0"/>
                        <a:t> </a:t>
                      </a:r>
                      <a:r>
                        <a:rPr lang="hr-HR" sz="1000" u="none" strike="noStrike" cap="none" baseline="0">
                          <a:sym typeface="Calibri"/>
                        </a:rPr>
                        <a:t> i 3. </a:t>
                      </a:r>
                      <a:r>
                        <a:rPr lang="en" sz="1000" u="none" strike="noStrike" cap="none" baseline="0" err="1">
                          <a:sym typeface="Calibri"/>
                        </a:rPr>
                        <a:t>razreda</a:t>
                      </a:r>
                      <a:r>
                        <a:rPr lang="en" sz="1000" u="none" strike="noStrike" cap="none" baseline="0"/>
                        <a:t> </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2"/>
                  </a:ext>
                </a:extLst>
              </a:tr>
              <a:tr h="398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Djelatnici</a:t>
                      </a:r>
                      <a:r>
                        <a:rPr lang="en" sz="1000" u="none" strike="noStrike" cap="none" baseline="0"/>
                        <a:t> </a:t>
                      </a:r>
                      <a:r>
                        <a:rPr lang="en" sz="1000" u="none" strike="noStrike" cap="none" baseline="0">
                          <a:sym typeface="Calibri"/>
                        </a:rPr>
                        <a:t> </a:t>
                      </a:r>
                      <a:r>
                        <a:rPr lang="en" sz="1000" u="none" strike="noStrike" cap="none" baseline="0" err="1">
                          <a:sym typeface="Calibri"/>
                        </a:rPr>
                        <a:t>Područnog</a:t>
                      </a:r>
                      <a:r>
                        <a:rPr lang="en" sz="1000" u="none" strike="noStrike" cap="none" baseline="0">
                          <a:sym typeface="Calibri"/>
                        </a:rPr>
                        <a:t> </a:t>
                      </a:r>
                      <a:r>
                        <a:rPr lang="en" sz="1000" u="none" strike="noStrike" cap="none" baseline="0" err="1">
                          <a:sym typeface="Calibri"/>
                        </a:rPr>
                        <a:t>ureda</a:t>
                      </a:r>
                      <a:r>
                        <a:rPr lang="en" sz="1000" u="none" strike="noStrike" cap="none" baseline="0">
                          <a:sym typeface="Calibri"/>
                        </a:rPr>
                        <a:t> za </a:t>
                      </a:r>
                      <a:r>
                        <a:rPr lang="en" sz="1000" u="none" strike="noStrike" cap="none" baseline="0" err="1">
                          <a:sym typeface="Calibri"/>
                        </a:rPr>
                        <a:t>zaštitu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spašavanje</a:t>
                      </a:r>
                      <a:r>
                        <a:rPr lang="en" sz="1000" u="none" strike="noStrike" cap="none" baseline="0">
                          <a:sym typeface="Calibri"/>
                        </a:rPr>
                        <a:t> , </a:t>
                      </a:r>
                      <a:r>
                        <a:rPr lang="en" sz="1000" u="none" strike="noStrike" cap="none" baseline="0" err="1">
                          <a:sym typeface="Calibri"/>
                        </a:rPr>
                        <a:t>Slavonski</a:t>
                      </a:r>
                      <a:r>
                        <a:rPr lang="en" sz="1000" u="none" strike="noStrike" cap="none" baseline="0">
                          <a:sym typeface="Calibri"/>
                        </a:rPr>
                        <a:t> Brod</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3"/>
                  </a:ext>
                </a:extLst>
              </a:tr>
              <a:tr h="566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Lipanj</a:t>
                      </a:r>
                      <a:r>
                        <a:rPr lang="en" sz="1000" u="none" strike="noStrike" cap="none" baseline="0">
                          <a:sym typeface="Calibri"/>
                        </a:rPr>
                        <a:t> </a:t>
                      </a:r>
                      <a:r>
                        <a:rPr lang="en" sz="1000" u="none" strike="noStrike" cap="none" baseline="0"/>
                        <a:t>2021</a:t>
                      </a:r>
                      <a:r>
                        <a:rPr lang="en" sz="1000" u="none" strike="noStrike" cap="none" baseline="0">
                          <a:sym typeface="Calibri"/>
                        </a:rPr>
                        <a:t>.</a:t>
                      </a:r>
                    </a:p>
                    <a:p>
                      <a:pPr marL="0" marR="0" lvl="0" indent="0" algn="l" rtl="0">
                        <a:lnSpc>
                          <a:spcPct val="100000"/>
                        </a:lnSpc>
                        <a:spcBef>
                          <a:spcPts val="200"/>
                        </a:spcBef>
                        <a:spcAft>
                          <a:spcPts val="0"/>
                        </a:spcAft>
                        <a:buClr>
                          <a:schemeClr val="dk1"/>
                        </a:buClr>
                        <a:buFont typeface="Calibri"/>
                        <a:buNone/>
                      </a:pPr>
                      <a:endParaRPr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4"/>
                  </a:ext>
                </a:extLst>
              </a:tr>
              <a:tr h="398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5"/>
                  </a:ext>
                </a:extLst>
              </a:tr>
              <a:tr h="778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Razgovor,anketiranje</a:t>
                      </a:r>
                      <a:r>
                        <a:rPr lang="en" sz="1000" u="none" strike="noStrike" cap="none" baseline="0"/>
                        <a:t> </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procjena</a:t>
                      </a:r>
                      <a:r>
                        <a:rPr lang="en" sz="1000" u="none" strike="noStrike" cap="none" baseline="0">
                          <a:sym typeface="Calibri"/>
                        </a:rPr>
                        <a:t> </a:t>
                      </a:r>
                      <a:r>
                        <a:rPr lang="en" sz="1000" u="none" strike="noStrike" cap="none" baseline="0" err="1">
                          <a:sym typeface="Calibri"/>
                        </a:rPr>
                        <a:t>koliko</a:t>
                      </a:r>
                      <a:r>
                        <a:rPr lang="en" sz="1000" u="none" strike="noStrike" cap="none" baseline="0">
                          <a:sym typeface="Calibri"/>
                        </a:rPr>
                        <a:t> </a:t>
                      </a:r>
                      <a:r>
                        <a:rPr lang="en" sz="1000" u="none" strike="noStrike" cap="none" baseline="0" err="1">
                          <a:sym typeface="Calibri"/>
                        </a:rPr>
                        <a:t>su</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konkretno</a:t>
                      </a:r>
                      <a:r>
                        <a:rPr lang="en" sz="1000" u="none" strike="noStrike" cap="none" baseline="0">
                          <a:sym typeface="Calibri"/>
                        </a:rPr>
                        <a:t> </a:t>
                      </a:r>
                      <a:r>
                        <a:rPr lang="en" sz="1000" u="none" strike="noStrike" cap="none" baseline="0" err="1">
                          <a:sym typeface="Calibri"/>
                        </a:rPr>
                        <a:t>usvojili</a:t>
                      </a:r>
                      <a:r>
                        <a:rPr lang="en" sz="1000" u="none" strike="noStrike" cap="none" baseline="0"/>
                        <a:t> </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en" sz="1000" u="none" strike="noStrike" cap="none" baseline="0" err="1">
                          <a:sym typeface="Calibri"/>
                        </a:rPr>
                        <a:t>iz</a:t>
                      </a:r>
                      <a:r>
                        <a:rPr lang="en" sz="1000" u="none" strike="noStrike" cap="none" baseline="0">
                          <a:sym typeface="Calibri"/>
                        </a:rPr>
                        <a:t> </a:t>
                      </a:r>
                      <a:r>
                        <a:rPr lang="en" sz="1000" u="none" strike="noStrike" cap="none" baseline="0" err="1">
                          <a:sym typeface="Calibri"/>
                        </a:rPr>
                        <a:t>ovog</a:t>
                      </a:r>
                      <a:r>
                        <a:rPr lang="en" sz="1000" u="none" strike="noStrike" cap="none" baseline="0">
                          <a:sym typeface="Calibri"/>
                        </a:rPr>
                        <a:t> </a:t>
                      </a:r>
                      <a:r>
                        <a:rPr lang="en" sz="1000" u="none" strike="noStrike" cap="none" baseline="0" err="1">
                          <a:sym typeface="Calibri"/>
                        </a:rPr>
                        <a:t>područja</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6"/>
                  </a:ext>
                </a:extLst>
              </a:tr>
            </a:tbl>
          </a:graphicData>
        </a:graphic>
      </p:graphicFrame>
      <p:pic>
        <p:nvPicPr>
          <p:cNvPr id="1057" name="Shape 1057"/>
          <p:cNvPicPr preferRelativeResize="0"/>
          <p:nvPr/>
        </p:nvPicPr>
        <p:blipFill rotWithShape="1">
          <a:blip r:embed="rId3">
            <a:alphaModFix/>
          </a:blip>
          <a:srcRect/>
          <a:stretch/>
        </p:blipFill>
        <p:spPr>
          <a:xfrm>
            <a:off x="7992208" y="258945"/>
            <a:ext cx="1400024" cy="719932"/>
          </a:xfrm>
          <a:prstGeom prst="rect">
            <a:avLst/>
          </a:prstGeom>
          <a:noFill/>
          <a:ln>
            <a:noFill/>
          </a:ln>
        </p:spPr>
      </p:pic>
      <p:sp>
        <p:nvSpPr>
          <p:cNvPr id="2" name="Title 1"/>
          <p:cNvSpPr>
            <a:spLocks noGrp="1"/>
          </p:cNvSpPr>
          <p:nvPr>
            <p:ph type="title" idx="4294967295"/>
          </p:nvPr>
        </p:nvSpPr>
        <p:spPr>
          <a:xfrm>
            <a:off x="805520" y="-14898"/>
            <a:ext cx="7886700" cy="993775"/>
          </a:xfrm>
        </p:spPr>
        <p:txBody>
          <a:bodyPr>
            <a:normAutofit/>
            <a:scene3d>
              <a:camera prst="orthographicFront"/>
              <a:lightRig rig="threePt" dir="t"/>
            </a:scene3d>
            <a:sp3d extrusionH="57150">
              <a:bevelT w="38100" h="38100"/>
            </a:sp3d>
          </a:bodyPr>
          <a:lstStyle/>
          <a:p>
            <a:pPr algn="l"/>
            <a:r>
              <a:rPr lang="hr-HR" sz="2800">
                <a:effectLst>
                  <a:outerShdw blurRad="38100" dist="38100" dir="2700000" algn="tl">
                    <a:srgbClr val="000000">
                      <a:alpha val="43137"/>
                    </a:srgbClr>
                  </a:outerShdw>
                </a:effectLst>
                <a:latin typeface="+mn-lt"/>
              </a:rPr>
              <a:t>Edukacija učenika u području zaštite i spašavanja</a:t>
            </a:r>
          </a:p>
        </p:txBody>
      </p:sp>
    </p:spTree>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Shape 1054"/>
        <p:cNvGrpSpPr/>
        <p:nvPr/>
      </p:nvGrpSpPr>
      <p:grpSpPr>
        <a:xfrm>
          <a:off x="0" y="0"/>
          <a:ext cx="0" cy="0"/>
          <a:chOff x="0" y="0"/>
          <a:chExt cx="0" cy="0"/>
        </a:xfrm>
      </p:grpSpPr>
      <p:graphicFrame>
        <p:nvGraphicFramePr>
          <p:cNvPr id="1056" name="Shape 1056"/>
          <p:cNvGraphicFramePr/>
          <p:nvPr>
            <p:extLst>
              <p:ext uri="{D42A27DB-BD31-4B8C-83A1-F6EECF244321}">
                <p14:modId xmlns:p14="http://schemas.microsoft.com/office/powerpoint/2010/main" xmlns="" val="2171991685"/>
              </p:ext>
            </p:extLst>
          </p:nvPr>
        </p:nvGraphicFramePr>
        <p:xfrm>
          <a:off x="908621" y="978877"/>
          <a:ext cx="7886701" cy="4038500"/>
        </p:xfrm>
        <a:graphic>
          <a:graphicData uri="http://schemas.openxmlformats.org/drawingml/2006/table">
            <a:tbl>
              <a:tblPr>
                <a:tableStyleId>{0E3FDE45-AF77-4B5C-9715-49D594BDF05E}</a:tableStyleId>
              </a:tblPr>
              <a:tblGrid>
                <a:gridCol w="1448964">
                  <a:extLst>
                    <a:ext uri="{9D8B030D-6E8A-4147-A177-3AD203B41FA5}">
                      <a16:colId xmlns:a16="http://schemas.microsoft.com/office/drawing/2014/main" xmlns="" val="20000"/>
                    </a:ext>
                  </a:extLst>
                </a:gridCol>
                <a:gridCol w="6437737">
                  <a:extLst>
                    <a:ext uri="{9D8B030D-6E8A-4147-A177-3AD203B41FA5}">
                      <a16:colId xmlns:a16="http://schemas.microsoft.com/office/drawing/2014/main" xmlns="" val="20001"/>
                    </a:ext>
                  </a:extLst>
                </a:gridCol>
              </a:tblGrid>
              <a:tr h="65602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rgbClr val="000000"/>
                        </a:buClr>
                        <a:buSzPct val="100000"/>
                        <a:buFont typeface="Calibri"/>
                        <a:buChar char="-"/>
                      </a:pPr>
                      <a:r>
                        <a:rPr lang="hr-HR" sz="1000" b="0" i="0" u="none" strike="noStrike" cap="none" baseline="0">
                          <a:solidFill>
                            <a:srgbClr val="000000"/>
                          </a:solidFill>
                          <a:latin typeface="Calibri"/>
                          <a:ea typeface="Calibri"/>
                          <a:cs typeface="Calibri"/>
                          <a:sym typeface="Calibri"/>
                        </a:rPr>
                        <a:t>Učenici će se upoznati sa srednjoškolskim zanimanjima koja mogu upisati na području Brodsko – posavske županije</a:t>
                      </a:r>
                    </a:p>
                    <a:p>
                      <a:pPr marL="215900" marR="0" lvl="0" indent="-215900" algn="l" rtl="0">
                        <a:lnSpc>
                          <a:spcPct val="100000"/>
                        </a:lnSpc>
                        <a:spcBef>
                          <a:spcPts val="0"/>
                        </a:spcBef>
                        <a:spcAft>
                          <a:spcPts val="0"/>
                        </a:spcAft>
                        <a:buClr>
                          <a:srgbClr val="000000"/>
                        </a:buClr>
                        <a:buSzPct val="100000"/>
                        <a:buFont typeface="Calibri"/>
                        <a:buChar char="-"/>
                      </a:pPr>
                      <a:r>
                        <a:rPr lang="hr-HR" sz="1000" b="0" i="0" u="none" strike="noStrike" cap="none" baseline="0">
                          <a:solidFill>
                            <a:srgbClr val="000000"/>
                          </a:solidFill>
                          <a:latin typeface="Calibri"/>
                          <a:ea typeface="Calibri"/>
                          <a:cs typeface="Calibri"/>
                          <a:sym typeface="Calibri"/>
                        </a:rPr>
                        <a:t>Osposobiti će se za lakši odabir svog zanimanja</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0"/>
                  </a:ext>
                </a:extLst>
              </a:tr>
              <a:tr h="8346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chemeClr val="dk1"/>
                        </a:buClr>
                        <a:buSzPct val="100000"/>
                        <a:buFont typeface="Calibri"/>
                        <a:buChar char="-"/>
                      </a:pPr>
                      <a:r>
                        <a:rPr lang="hr-HR" sz="1000" b="0" i="0" u="none" strike="noStrike" cap="none" baseline="0">
                          <a:solidFill>
                            <a:schemeClr val="dk1"/>
                          </a:solidFill>
                          <a:latin typeface="Times New Roman"/>
                          <a:ea typeface="Times New Roman"/>
                          <a:cs typeface="Times New Roman"/>
                          <a:sym typeface="Times New Roman"/>
                        </a:rPr>
                        <a:t>Pomoć učenicima u profesionalnom usmjeravanju </a:t>
                      </a:r>
                      <a:endParaRPr lang="en" sz="1000" b="0" i="0" u="none" strike="noStrike" cap="none" baseline="0">
                        <a:solidFill>
                          <a:schemeClr val="dk1"/>
                        </a:solidFill>
                        <a:latin typeface="Times New Roman"/>
                        <a:ea typeface="Times New Roman"/>
                        <a:cs typeface="Times New Roman"/>
                        <a:sym typeface="Times New Roman"/>
                      </a:endParaRPr>
                    </a:p>
                  </a:txBody>
                  <a:tcPr marL="91450" marR="91450" marT="30875" marB="30875"/>
                </a:tc>
                <a:extLst>
                  <a:ext uri="{0D108BD9-81ED-4DB2-BD59-A6C34878D82A}">
                    <a16:rowId xmlns:a16="http://schemas.microsoft.com/office/drawing/2014/main" xmlns="" val="10001"/>
                  </a:ext>
                </a:extLst>
              </a:tr>
              <a:tr h="4048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realizacije:</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hr-HR" sz="1000" u="none" strike="noStrike" cap="none" baseline="0">
                          <a:sym typeface="Calibri"/>
                        </a:rPr>
                        <a:t>Odlazak na sajam srednjoškolskih zanimanja u Slavonski Brod ukoliko bude </a:t>
                      </a:r>
                      <a:r>
                        <a:rPr lang="hr-HR" sz="1000" u="none" strike="noStrike" cap="none" baseline="0" err="1">
                          <a:sym typeface="Calibri"/>
                        </a:rPr>
                        <a:t>ovoljna</a:t>
                      </a:r>
                      <a:r>
                        <a:rPr lang="hr-HR" sz="1000" u="none" strike="noStrike" cap="none" baseline="0">
                          <a:sym typeface="Calibri"/>
                        </a:rPr>
                        <a:t> epidemiološka situacija</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2"/>
                  </a:ext>
                </a:extLst>
              </a:tr>
              <a:tr h="398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a:solidFill>
                            <a:srgbClr val="000000"/>
                          </a:solidFill>
                          <a:latin typeface="Calibri"/>
                          <a:ea typeface="Calibri"/>
                          <a:cs typeface="Calibri"/>
                          <a:sym typeface="Calibri"/>
                        </a:rPr>
                        <a:t>Učenici, učitelji, roditelji OŠ „ Vladimir Nazor” </a:t>
                      </a:r>
                      <a:r>
                        <a:rPr lang="hr-HR" sz="1000" b="0" i="0" u="none" strike="noStrike" cap="none" baseline="0" err="1">
                          <a:solidFill>
                            <a:srgbClr val="000000"/>
                          </a:solidFill>
                          <a:latin typeface="Calibri"/>
                          <a:ea typeface="Calibri"/>
                          <a:cs typeface="Calibri"/>
                          <a:sym typeface="Calibri"/>
                        </a:rPr>
                        <a:t>Adžamovci</a:t>
                      </a:r>
                      <a:r>
                        <a:rPr lang="hr-HR" sz="1000" b="0" i="0" u="none" strike="noStrike" cap="none" baseline="0">
                          <a:solidFill>
                            <a:srgbClr val="000000"/>
                          </a:solidFill>
                          <a:latin typeface="Calibri"/>
                          <a:ea typeface="Calibri"/>
                          <a:cs typeface="Calibri"/>
                          <a:sym typeface="Calibri"/>
                        </a:rPr>
                        <a:t> u suradnji sa srednjim školama i Brodsko – posavskom županijom</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3"/>
                  </a:ext>
                </a:extLst>
              </a:tr>
              <a:tr h="566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Vremenik:</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Travanj</a:t>
                      </a:r>
                      <a:r>
                        <a:rPr lang="en" sz="1000" u="none" strike="noStrike" cap="none" baseline="0">
                          <a:sym typeface="Calibri"/>
                        </a:rPr>
                        <a:t> </a:t>
                      </a:r>
                      <a:r>
                        <a:rPr lang="en" sz="1000" u="none" strike="noStrike" cap="none" baseline="0"/>
                        <a:t>2021</a:t>
                      </a:r>
                      <a:r>
                        <a:rPr lang="en" sz="1000" u="none" strike="noStrike" cap="none" baseline="0">
                          <a:sym typeface="Calibri"/>
                        </a:rPr>
                        <a:t>.</a:t>
                      </a:r>
                    </a:p>
                    <a:p>
                      <a:pPr marL="0" marR="0" lvl="0" indent="0" algn="l" rtl="0">
                        <a:lnSpc>
                          <a:spcPct val="100000"/>
                        </a:lnSpc>
                        <a:spcBef>
                          <a:spcPts val="200"/>
                        </a:spcBef>
                        <a:spcAft>
                          <a:spcPts val="0"/>
                        </a:spcAft>
                        <a:buClr>
                          <a:schemeClr val="dk1"/>
                        </a:buClr>
                        <a:buFont typeface="Calibri"/>
                        <a:buNone/>
                      </a:pPr>
                      <a:endParaRPr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4"/>
                  </a:ext>
                </a:extLst>
              </a:tr>
              <a:tr h="398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Troškovnik:</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5"/>
                  </a:ext>
                </a:extLst>
              </a:tr>
              <a:tr h="778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vrednovanja i korištenja rezultata vrednovanja:</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Razgovor,anketiranje  i procjena </a:t>
                      </a:r>
                      <a:r>
                        <a:rPr lang="hr-HR" sz="1000" u="none" strike="noStrike" cap="none" baseline="0">
                          <a:sym typeface="Calibri"/>
                        </a:rPr>
                        <a:t>usvojenosti i interesa učenika</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xmlns="" val="10006"/>
                  </a:ext>
                </a:extLst>
              </a:tr>
            </a:tbl>
          </a:graphicData>
        </a:graphic>
      </p:graphicFrame>
      <p:sp>
        <p:nvSpPr>
          <p:cNvPr id="2" name="Title 1"/>
          <p:cNvSpPr>
            <a:spLocks noGrp="1"/>
          </p:cNvSpPr>
          <p:nvPr>
            <p:ph type="title" idx="4294967295"/>
          </p:nvPr>
        </p:nvSpPr>
        <p:spPr>
          <a:xfrm>
            <a:off x="805520" y="-14898"/>
            <a:ext cx="7886700" cy="993775"/>
          </a:xfrm>
        </p:spPr>
        <p:txBody>
          <a:bodyPr>
            <a:normAutofit/>
            <a:scene3d>
              <a:camera prst="orthographicFront"/>
              <a:lightRig rig="threePt" dir="t"/>
            </a:scene3d>
            <a:sp3d extrusionH="57150">
              <a:bevelT w="38100" h="38100"/>
            </a:sp3d>
          </a:bodyPr>
          <a:lstStyle/>
          <a:p>
            <a:pPr algn="l"/>
            <a:r>
              <a:rPr lang="hr-HR">
                <a:effectLst>
                  <a:outerShdw blurRad="38100" dist="38100" dir="2700000" algn="tl">
                    <a:srgbClr val="000000">
                      <a:alpha val="43137"/>
                    </a:srgbClr>
                  </a:outerShdw>
                </a:effectLst>
                <a:latin typeface="+mn-lt"/>
              </a:rPr>
              <a:t>Festival srednjoškolskih zanimanja</a:t>
            </a:r>
          </a:p>
        </p:txBody>
      </p:sp>
    </p:spTree>
    <p:extLst>
      <p:ext uri="{BB962C8B-B14F-4D97-AF65-F5344CB8AC3E}">
        <p14:creationId xmlns:p14="http://schemas.microsoft.com/office/powerpoint/2010/main" xmlns="" val="2788944565"/>
      </p:ext>
    </p:extLst>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Shape 1002"/>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threePt" dir="t"/>
            </a:scene3d>
            <a:sp3d extrusionH="57150">
              <a:bevelT w="38100" h="38100"/>
            </a:sp3d>
          </a:bodyPr>
          <a:lstStyle/>
          <a:p>
            <a:pPr algn="ctr"/>
            <a:r>
              <a:rPr lang="hr-HR">
                <a:latin typeface="+mn-lt"/>
              </a:rPr>
              <a:t>Kulturna i javna </a:t>
            </a:r>
            <a:br>
              <a:rPr lang="hr-HR">
                <a:latin typeface="+mn-lt"/>
              </a:rPr>
            </a:br>
            <a:r>
              <a:rPr lang="hr-HR">
                <a:latin typeface="+mn-lt"/>
              </a:rPr>
              <a:t>djelatnost škole</a:t>
            </a:r>
          </a:p>
        </p:txBody>
      </p:sp>
    </p:spTree>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Shape 1011"/>
        <p:cNvGrpSpPr/>
        <p:nvPr/>
      </p:nvGrpSpPr>
      <p:grpSpPr>
        <a:xfrm>
          <a:off x="0" y="0"/>
          <a:ext cx="0" cy="0"/>
          <a:chOff x="0" y="0"/>
          <a:chExt cx="0" cy="0"/>
        </a:xfrm>
      </p:grpSpPr>
      <p:pic>
        <p:nvPicPr>
          <p:cNvPr id="1012" name="Shape 1012"/>
          <p:cNvPicPr preferRelativeResize="0"/>
          <p:nvPr/>
        </p:nvPicPr>
        <p:blipFill rotWithShape="1">
          <a:blip r:embed="rId3">
            <a:alphaModFix/>
          </a:blip>
          <a:srcRect/>
          <a:stretch/>
        </p:blipFill>
        <p:spPr>
          <a:xfrm>
            <a:off x="7851470" y="274659"/>
            <a:ext cx="1187449" cy="703659"/>
          </a:xfrm>
          <a:prstGeom prst="rect">
            <a:avLst/>
          </a:prstGeom>
          <a:noFill/>
          <a:ln>
            <a:noFill/>
          </a:ln>
        </p:spPr>
      </p:pic>
      <p:graphicFrame>
        <p:nvGraphicFramePr>
          <p:cNvPr id="1014" name="Shape 1014"/>
          <p:cNvGraphicFramePr/>
          <p:nvPr>
            <p:extLst>
              <p:ext uri="{D42A27DB-BD31-4B8C-83A1-F6EECF244321}">
                <p14:modId xmlns:p14="http://schemas.microsoft.com/office/powerpoint/2010/main" xmlns="" val="1313469718"/>
              </p:ext>
            </p:extLst>
          </p:nvPr>
        </p:nvGraphicFramePr>
        <p:xfrm>
          <a:off x="933450" y="1041796"/>
          <a:ext cx="7886700" cy="4041825"/>
        </p:xfrm>
        <a:graphic>
          <a:graphicData uri="http://schemas.openxmlformats.org/drawingml/2006/table">
            <a:tbl>
              <a:tblPr>
                <a:tableStyleId>{0E3FDE45-AF77-4B5C-9715-49D594BDF05E}</a:tableStyleId>
              </a:tblPr>
              <a:tblGrid>
                <a:gridCol w="1449353">
                  <a:extLst>
                    <a:ext uri="{9D8B030D-6E8A-4147-A177-3AD203B41FA5}">
                      <a16:colId xmlns:a16="http://schemas.microsoft.com/office/drawing/2014/main" xmlns="" val="20000"/>
                    </a:ext>
                  </a:extLst>
                </a:gridCol>
                <a:gridCol w="6437347">
                  <a:extLst>
                    <a:ext uri="{9D8B030D-6E8A-4147-A177-3AD203B41FA5}">
                      <a16:colId xmlns:a16="http://schemas.microsoft.com/office/drawing/2014/main" xmlns="" val="20001"/>
                    </a:ext>
                  </a:extLst>
                </a:gridCol>
              </a:tblGrid>
              <a:tr h="4953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lvl="0" algn="l">
                        <a:spcAft>
                          <a:spcPts val="0"/>
                        </a:spcAft>
                        <a:buNone/>
                      </a:pPr>
                      <a:r>
                        <a:rPr lang="en-US" sz="1000" u="none" strike="noStrike" cap="none" baseline="0" noProof="0"/>
                        <a:t>-</a:t>
                      </a:r>
                      <a:r>
                        <a:rPr lang="en-US" sz="1000" u="none" strike="noStrike" cap="none" baseline="0" noProof="0" err="1"/>
                        <a:t>prepoznaje</a:t>
                      </a:r>
                      <a:r>
                        <a:rPr lang="en-US" sz="1000" u="none" strike="noStrike" cap="none" baseline="0" noProof="0"/>
                        <a:t> </a:t>
                      </a:r>
                      <a:r>
                        <a:rPr lang="en-US" sz="1000" u="none" strike="noStrike" cap="none" baseline="0" noProof="0" err="1"/>
                        <a:t>svoje</a:t>
                      </a:r>
                      <a:r>
                        <a:rPr lang="en-US" sz="1000" u="none" strike="noStrike" cap="none" baseline="0" noProof="0"/>
                        <a:t> </a:t>
                      </a:r>
                      <a:r>
                        <a:rPr lang="en-US" sz="1000" u="none" strike="noStrike" cap="none" baseline="0" noProof="0" err="1"/>
                        <a:t>vrijednosti</a:t>
                      </a:r>
                      <a:r>
                        <a:rPr lang="en-US" sz="1000" u="none" strike="noStrike" cap="none" baseline="0" noProof="0"/>
                        <a:t>, </a:t>
                      </a:r>
                      <a:r>
                        <a:rPr lang="en-US" sz="1000" u="none" strike="noStrike" cap="none" baseline="0" noProof="0" err="1"/>
                        <a:t>interese</a:t>
                      </a:r>
                      <a:r>
                        <a:rPr lang="en-US" sz="1000" u="none" strike="noStrike" cap="none" baseline="0" noProof="0"/>
                        <a:t>, </a:t>
                      </a:r>
                      <a:r>
                        <a:rPr lang="en-US" sz="1000" u="none" strike="noStrike" cap="none" baseline="0" noProof="0" err="1"/>
                        <a:t>motiviranost</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sposobnost</a:t>
                      </a:r>
                      <a:r>
                        <a:rPr lang="en-US" sz="1000" u="none" strike="noStrike" cap="none" baseline="0" noProof="0"/>
                        <a:t> za </a:t>
                      </a:r>
                      <a:r>
                        <a:rPr lang="en-US" sz="1000" u="none" strike="noStrike" cap="none" baseline="0" noProof="0" err="1"/>
                        <a:t>pojedina</a:t>
                      </a:r>
                      <a:r>
                        <a:rPr lang="en-US" sz="1000" u="none" strike="noStrike" cap="none" baseline="0" noProof="0"/>
                        <a:t> </a:t>
                      </a:r>
                      <a:r>
                        <a:rPr lang="en-US" sz="1000" u="none" strike="noStrike" cap="none" baseline="0" noProof="0" err="1"/>
                        <a:t>zanimanja</a:t>
                      </a:r>
                    </a:p>
                    <a:p>
                      <a:pPr lvl="0" algn="l">
                        <a:spcAft>
                          <a:spcPts val="0"/>
                        </a:spcAft>
                        <a:buNone/>
                      </a:pPr>
                      <a:r>
                        <a:rPr lang="en-US" sz="1000" u="none" strike="noStrike" cap="none" baseline="0" noProof="0"/>
                        <a:t>-</a:t>
                      </a:r>
                      <a:r>
                        <a:rPr lang="en-US" sz="1000" u="none" strike="noStrike" cap="none" baseline="0" noProof="0" err="1"/>
                        <a:t>bira</a:t>
                      </a:r>
                      <a:r>
                        <a:rPr lang="en-US" sz="1000" u="none" strike="noStrike" cap="none" baseline="0" noProof="0"/>
                        <a:t> </a:t>
                      </a:r>
                      <a:r>
                        <a:rPr lang="en-US" sz="1000" u="none" strike="noStrike" cap="none" baseline="0" noProof="0" err="1"/>
                        <a:t>srednju</a:t>
                      </a:r>
                      <a:r>
                        <a:rPr lang="en-US" sz="1000" u="none" strike="noStrike" cap="none" baseline="0" noProof="0"/>
                        <a:t> </a:t>
                      </a:r>
                      <a:r>
                        <a:rPr lang="en-US" sz="1000" u="none" strike="noStrike" cap="none" baseline="0" noProof="0" err="1"/>
                        <a:t>školu</a:t>
                      </a:r>
                      <a:r>
                        <a:rPr lang="en-US" sz="1000" u="none" strike="noStrike" cap="none" baseline="0" noProof="0"/>
                        <a:t> u </a:t>
                      </a:r>
                      <a:r>
                        <a:rPr lang="en-US" sz="1000" u="none" strike="noStrike" cap="none" baseline="0" noProof="0" err="1"/>
                        <a:t>skladu</a:t>
                      </a:r>
                      <a:r>
                        <a:rPr lang="en-US" sz="1000" u="none" strike="noStrike" cap="none" baseline="0" noProof="0"/>
                        <a:t> sa </a:t>
                      </a:r>
                      <a:r>
                        <a:rPr lang="en-US" sz="1000" u="none" strike="noStrike" cap="none" baseline="0" noProof="0" err="1"/>
                        <a:t>svojim</a:t>
                      </a:r>
                      <a:r>
                        <a:rPr lang="en-US" sz="1000" u="none" strike="noStrike" cap="none" baseline="0" noProof="0"/>
                        <a:t> </a:t>
                      </a:r>
                      <a:r>
                        <a:rPr lang="en-US" sz="1000" u="none" strike="noStrike" cap="none" baseline="0" noProof="0" err="1"/>
                        <a:t>mogućnostima</a:t>
                      </a:r>
                      <a:r>
                        <a:rPr lang="en-US" sz="1000" u="none" strike="noStrike" cap="none" baseline="0" noProof="0"/>
                        <a:t>, </a:t>
                      </a:r>
                      <a:r>
                        <a:rPr lang="en-US" sz="1000" u="none" strike="noStrike" cap="none" baseline="0" noProof="0" err="1"/>
                        <a:t>interesima</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vrijednostima</a:t>
                      </a:r>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50" marR="91450" marT="32600" marB="32600"/>
                </a:tc>
                <a:extLst>
                  <a:ext uri="{0D108BD9-81ED-4DB2-BD59-A6C34878D82A}">
                    <a16:rowId xmlns:a16="http://schemas.microsoft.com/office/drawing/2014/main" xmlns="" val="10000"/>
                  </a:ext>
                </a:extLst>
              </a:tr>
              <a:tr h="6572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Učenicim</a:t>
                      </a:r>
                      <a:r>
                        <a:rPr lang="en" sz="1000" u="none" strike="noStrike" cap="none" baseline="0"/>
                        <a:t> </a:t>
                      </a:r>
                      <a:r>
                        <a:rPr lang="en" sz="1000" u="none" strike="noStrike" cap="none" baseline="0" err="1"/>
                        <a:t>svih</a:t>
                      </a:r>
                      <a:r>
                        <a:rPr lang="en" sz="1000" u="none" strike="noStrike" cap="none" baseline="0"/>
                        <a:t> </a:t>
                      </a:r>
                      <a:r>
                        <a:rPr lang="en" sz="1000" u="none" strike="noStrike" cap="none" baseline="0" err="1"/>
                        <a:t>razreda</a:t>
                      </a:r>
                      <a:r>
                        <a:rPr lang="en" sz="1000" u="none" strike="noStrike" cap="none" baseline="0">
                          <a:sym typeface="Calibri"/>
                        </a:rPr>
                        <a:t>, </a:t>
                      </a:r>
                      <a:r>
                        <a:rPr lang="en" sz="1000" u="none" strike="noStrike" cap="none" baseline="0"/>
                        <a:t>s </a:t>
                      </a:r>
                      <a:r>
                        <a:rPr lang="en" sz="1000" u="none" strike="noStrike" cap="none" baseline="0" err="1"/>
                        <a:t>posebnim</a:t>
                      </a:r>
                      <a:r>
                        <a:rPr lang="en" sz="1000" u="none" strike="noStrike" cap="none" baseline="0"/>
                        <a:t> </a:t>
                      </a:r>
                      <a:r>
                        <a:rPr lang="en" sz="1000" u="none" strike="noStrike" cap="none" baseline="0" err="1"/>
                        <a:t>naglaskom</a:t>
                      </a:r>
                      <a:r>
                        <a:rPr lang="en" sz="1000" u="none" strike="noStrike" cap="none" baseline="0"/>
                        <a:t> </a:t>
                      </a:r>
                      <a:r>
                        <a:rPr lang="en" sz="1000" u="none" strike="noStrike" cap="none" baseline="0" err="1"/>
                        <a:t>na</a:t>
                      </a:r>
                      <a:r>
                        <a:rPr lang="en" sz="1000" u="none" strike="noStrike" cap="none" baseline="0"/>
                        <a:t> </a:t>
                      </a:r>
                      <a:r>
                        <a:rPr lang="en" sz="1000" u="none" strike="noStrike" cap="none" baseline="0" err="1"/>
                        <a:t>učenike</a:t>
                      </a:r>
                      <a:r>
                        <a:rPr lang="en" sz="1000" u="none" strike="noStrike" cap="none" baseline="0"/>
                        <a:t> 8.r., </a:t>
                      </a:r>
                      <a:r>
                        <a:rPr lang="en" sz="1000" u="none" strike="noStrike" cap="none" baseline="0" err="1"/>
                        <a:t>upoznavanje</a:t>
                      </a:r>
                      <a:r>
                        <a:rPr lang="en" sz="1000" u="none" strike="noStrike" cap="none" baseline="0">
                          <a:sym typeface="Calibri"/>
                        </a:rPr>
                        <a:t> sa </a:t>
                      </a:r>
                      <a:r>
                        <a:rPr lang="en" sz="1000" u="none" strike="noStrike" cap="none" baseline="0" err="1">
                          <a:sym typeface="Calibri"/>
                        </a:rPr>
                        <a:t>srednjoškolskim</a:t>
                      </a:r>
                      <a:r>
                        <a:rPr lang="en" sz="1000" u="none" strike="noStrike" cap="none" baseline="0">
                          <a:sym typeface="Calibri"/>
                        </a:rPr>
                        <a:t> </a:t>
                      </a:r>
                      <a:r>
                        <a:rPr lang="en" sz="1000" u="none" strike="noStrike" cap="none" baseline="0" err="1">
                          <a:sym typeface="Calibri"/>
                        </a:rPr>
                        <a:t>sustavom</a:t>
                      </a:r>
                      <a:r>
                        <a:rPr lang="en" sz="1000" u="none" strike="noStrike" cap="none" baseline="0">
                          <a:sym typeface="Calibri"/>
                        </a:rPr>
                        <a:t>,</a:t>
                      </a:r>
                      <a:r>
                        <a:rPr lang="en" sz="1000" u="none" strike="noStrike" cap="none" baseline="0"/>
                        <a:t> </a:t>
                      </a:r>
                      <a:r>
                        <a:rPr lang="en" sz="1000" u="none" strike="noStrike" cap="none" baseline="0">
                          <a:sym typeface="Calibri"/>
                        </a:rPr>
                        <a:t> </a:t>
                      </a:r>
                      <a:r>
                        <a:rPr lang="en" sz="1000" u="none" strike="noStrike" cap="none" baseline="0" err="1">
                          <a:sym typeface="Calibri"/>
                        </a:rPr>
                        <a:t>pružanje</a:t>
                      </a:r>
                      <a:r>
                        <a:rPr lang="en" sz="1000" u="none" strike="noStrike" cap="none" baseline="0">
                          <a:sym typeface="Calibri"/>
                        </a:rPr>
                        <a:t> </a:t>
                      </a:r>
                      <a:r>
                        <a:rPr lang="en" sz="1000" u="none" strike="noStrike" cap="none" baseline="0" err="1">
                          <a:sym typeface="Calibri"/>
                        </a:rPr>
                        <a:t>pomoći</a:t>
                      </a:r>
                      <a:r>
                        <a:rPr lang="en" sz="1000" u="none" strike="noStrike" cap="none" baseline="0">
                          <a:sym typeface="Calibri"/>
                        </a:rPr>
                        <a:t> u </a:t>
                      </a:r>
                      <a:r>
                        <a:rPr lang="en" sz="1000" u="none" strike="noStrike" cap="none" baseline="0" err="1">
                          <a:sym typeface="Calibri"/>
                        </a:rPr>
                        <a:t>donošenju</a:t>
                      </a:r>
                      <a:r>
                        <a:rPr lang="en" sz="1000" u="none" strike="noStrike" cap="none" baseline="0">
                          <a:sym typeface="Calibri"/>
                        </a:rPr>
                        <a:t> </a:t>
                      </a:r>
                      <a:r>
                        <a:rPr lang="en" sz="1000" u="none" strike="noStrike" cap="none" baseline="0" err="1">
                          <a:sym typeface="Calibri"/>
                        </a:rPr>
                        <a:t>odluke</a:t>
                      </a:r>
                      <a:r>
                        <a:rPr lang="en" sz="1000" u="none" strike="noStrike" cap="none" baseline="0">
                          <a:sym typeface="Calibri"/>
                        </a:rPr>
                        <a:t> o </a:t>
                      </a:r>
                      <a:r>
                        <a:rPr lang="en" sz="1000" u="none" strike="noStrike" cap="none" baseline="0" err="1">
                          <a:sym typeface="Calibri"/>
                        </a:rPr>
                        <a:t>profesionalnoj</a:t>
                      </a:r>
                      <a:r>
                        <a:rPr lang="en" sz="1000" u="none" strike="noStrike" cap="none" baseline="0">
                          <a:sym typeface="Calibri"/>
                        </a:rPr>
                        <a:t> </a:t>
                      </a:r>
                      <a:r>
                        <a:rPr lang="en" sz="1000" u="none" strike="noStrike" cap="none" baseline="0" err="1">
                          <a:sym typeface="Calibri"/>
                        </a:rPr>
                        <a:t>budućnosti,pomoć</a:t>
                      </a:r>
                      <a:r>
                        <a:rPr lang="en" sz="1000" u="none" strike="noStrike" cap="none" baseline="0">
                          <a:sym typeface="Calibri"/>
                        </a:rPr>
                        <a:t> u </a:t>
                      </a:r>
                      <a:r>
                        <a:rPr lang="en" sz="1000" u="none" strike="noStrike" cap="none" baseline="0" err="1">
                          <a:sym typeface="Calibri"/>
                        </a:rPr>
                        <a:t>razumijevanju</a:t>
                      </a:r>
                      <a:r>
                        <a:rPr lang="en" sz="1000" u="none" strike="noStrike" cap="none" baseline="0">
                          <a:sym typeface="Calibri"/>
                        </a:rPr>
                        <a:t> </a:t>
                      </a:r>
                      <a:r>
                        <a:rPr lang="en" sz="1000" u="none" strike="noStrike" cap="none" baseline="0" err="1">
                          <a:sym typeface="Calibri"/>
                        </a:rPr>
                        <a:t>profesionalnog</a:t>
                      </a:r>
                      <a:r>
                        <a:rPr lang="en" sz="1000" u="none" strike="noStrike" cap="none" baseline="0">
                          <a:sym typeface="Calibri"/>
                        </a:rPr>
                        <a:t> </a:t>
                      </a:r>
                      <a:r>
                        <a:rPr lang="en" sz="1000" u="none" strike="noStrike" cap="none" baseline="0" err="1">
                          <a:sym typeface="Calibri"/>
                        </a:rPr>
                        <a:t>razvoja</a:t>
                      </a:r>
                      <a:r>
                        <a:rPr lang="en" sz="1000" u="none" strike="noStrike" cap="none" baseline="0">
                          <a:sym typeface="Calibri"/>
                        </a:rPr>
                        <a:t>, </a:t>
                      </a: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planiranje</a:t>
                      </a:r>
                      <a:r>
                        <a:rPr lang="en" sz="1000" u="none" strike="noStrike" cap="none" baseline="0">
                          <a:sym typeface="Calibri"/>
                        </a:rPr>
                        <a:t> u </a:t>
                      </a:r>
                      <a:r>
                        <a:rPr lang="en" sz="1000" u="none" strike="noStrike" cap="none" baseline="0" err="1">
                          <a:sym typeface="Calibri"/>
                        </a:rPr>
                        <a:t>budućnosti</a:t>
                      </a:r>
                      <a:r>
                        <a:rPr lang="en" sz="1000" u="none" strike="noStrike" cap="none" baseline="0">
                          <a:sym typeface="Calibri"/>
                        </a:rPr>
                        <a:t>, </a:t>
                      </a:r>
                      <a:r>
                        <a:rPr lang="en" sz="1000" u="none" strike="noStrike" cap="none" baseline="0" err="1">
                          <a:sym typeface="Calibri"/>
                        </a:rPr>
                        <a:t>upoznavanje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sa </a:t>
                      </a:r>
                      <a:r>
                        <a:rPr lang="en" sz="1000" u="none" strike="noStrike" cap="none" baseline="0" err="1">
                          <a:sym typeface="Calibri"/>
                        </a:rPr>
                        <a:t>svijetom</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xmlns="" val="10001"/>
                  </a:ext>
                </a:extLst>
              </a:tr>
              <a:tr h="6691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Satovi razrednika – predavanja, radionice, ankete, testiranja, savjetovanja.</a:t>
                      </a:r>
                    </a:p>
                    <a:p>
                      <a:pPr marL="0" marR="0" lvl="0" indent="0" algn="l" rtl="0">
                        <a:lnSpc>
                          <a:spcPct val="100000"/>
                        </a:lnSpc>
                        <a:spcBef>
                          <a:spcPts val="200"/>
                        </a:spcBef>
                        <a:spcAft>
                          <a:spcPts val="0"/>
                        </a:spcAft>
                        <a:buClr>
                          <a:srgbClr val="000000"/>
                        </a:buClr>
                        <a:buSzPct val="25000"/>
                        <a:buFont typeface="Calibri"/>
                        <a:buNone/>
                      </a:pPr>
                      <a:r>
                        <a:rPr lang="en" sz="1000" u="none" strike="noStrike" cap="none" baseline="0">
                          <a:sym typeface="Calibri"/>
                        </a:rPr>
                        <a:t>Informiranje putem promidžbenih materijala, posjeti izvan škole, suradnja s HZZ-om.</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xmlns="" val="10002"/>
                  </a:ext>
                </a:extLst>
              </a:tr>
              <a:tr h="508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Razrednici</a:t>
                      </a:r>
                      <a:r>
                        <a:rPr lang="en" sz="1000" u="none" strike="noStrike" cap="none" baseline="0">
                          <a:sym typeface="Calibri"/>
                        </a:rPr>
                        <a:t>,</a:t>
                      </a:r>
                      <a:r>
                        <a:rPr lang="en" sz="1000" u="none" strike="noStrike" cap="none" baseline="0"/>
                        <a:t> </a:t>
                      </a:r>
                      <a:r>
                        <a:rPr lang="en" sz="1000" u="none" strike="noStrike" cap="none" baseline="0" err="1">
                          <a:sym typeface="Calibri"/>
                        </a:rPr>
                        <a:t>ravnateljica</a:t>
                      </a:r>
                      <a:r>
                        <a:rPr lang="en" sz="1000" u="none" strike="noStrike" cap="none" baseline="0">
                          <a:sym typeface="Calibri"/>
                        </a:rPr>
                        <a:t> </a:t>
                      </a:r>
                      <a:r>
                        <a:rPr lang="en" sz="1000" u="none" strike="noStrike" cap="none" baseline="0" err="1">
                          <a:sym typeface="Calibri"/>
                        </a:rPr>
                        <a:t>i</a:t>
                      </a:r>
                      <a:r>
                        <a:rPr lang="en" sz="1000" u="none" strike="noStrike" cap="none" baseline="0"/>
                        <a:t> </a:t>
                      </a:r>
                      <a:r>
                        <a:rPr lang="en" sz="1000" u="none" strike="noStrike" cap="none" baseline="0">
                          <a:sym typeface="Calibri"/>
                        </a:rPr>
                        <a:t> </a:t>
                      </a:r>
                      <a:r>
                        <a:rPr lang="en" sz="1000" u="none" strike="noStrike" cap="none" baseline="0" err="1">
                          <a:sym typeface="Calibri"/>
                        </a:rPr>
                        <a:t>pedagoginja</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sym typeface="Calibri"/>
                        </a:rPr>
                        <a:t> – Zavod za </a:t>
                      </a:r>
                      <a:r>
                        <a:rPr lang="en" sz="1000" u="none" strike="noStrike" cap="none" baseline="0" err="1">
                          <a:sym typeface="Calibri"/>
                        </a:rPr>
                        <a:t>zapošljavanje</a:t>
                      </a:r>
                      <a:r>
                        <a:rPr lang="en" sz="1000" u="none" strike="noStrike" cap="none" baseline="0">
                          <a:sym typeface="Calibri"/>
                        </a:rPr>
                        <a:t>, </a:t>
                      </a:r>
                      <a:r>
                        <a:rPr lang="en" sz="1000" u="none" strike="noStrike" cap="none" baseline="0" err="1">
                          <a:sym typeface="Calibri"/>
                        </a:rPr>
                        <a:t>djelatnici</a:t>
                      </a:r>
                      <a:r>
                        <a:rPr lang="en" sz="1000" u="none" strike="noStrike" cap="none" baseline="0">
                          <a:sym typeface="Calibri"/>
                        </a:rPr>
                        <a:t> </a:t>
                      </a:r>
                      <a:r>
                        <a:rPr lang="en" sz="1000" u="none" strike="noStrike" cap="none" baseline="0" err="1">
                          <a:sym typeface="Calibri"/>
                        </a:rPr>
                        <a:t>srednjih</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s </a:t>
                      </a:r>
                      <a:r>
                        <a:rPr lang="en" sz="1000" u="none" strike="noStrike" cap="none" baseline="0" err="1">
                          <a:sym typeface="Calibri"/>
                        </a:rPr>
                        <a:t>područja</a:t>
                      </a:r>
                      <a:r>
                        <a:rPr lang="en" sz="1000" u="none" strike="noStrike" cap="none" baseline="0">
                          <a:sym typeface="Calibri"/>
                        </a:rPr>
                        <a:t> </a:t>
                      </a:r>
                      <a:r>
                        <a:rPr lang="en" sz="1000" u="none" strike="noStrike" cap="none" baseline="0" err="1">
                          <a:sym typeface="Calibri"/>
                        </a:rPr>
                        <a:t>Brodsko</a:t>
                      </a:r>
                      <a:r>
                        <a:rPr lang="en" sz="1000" u="none" strike="noStrike" cap="none" baseline="0">
                          <a:sym typeface="Calibri"/>
                        </a:rPr>
                        <a:t> – </a:t>
                      </a:r>
                      <a:r>
                        <a:rPr lang="en" sz="1000" u="none" strike="noStrike" cap="none" baseline="0" err="1">
                          <a:sym typeface="Calibri"/>
                        </a:rPr>
                        <a:t>posavske</a:t>
                      </a:r>
                      <a:r>
                        <a:rPr lang="en" sz="1000" u="none" strike="noStrike" cap="none" baseline="0">
                          <a:sym typeface="Calibri"/>
                        </a:rPr>
                        <a:t> </a:t>
                      </a:r>
                      <a:r>
                        <a:rPr lang="en" sz="1000" u="none" strike="noStrike" cap="none" baseline="0" err="1">
                          <a:sym typeface="Calibri"/>
                        </a:rPr>
                        <a:t>županije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xmlns="" val="10003"/>
                  </a:ext>
                </a:extLst>
              </a:tr>
              <a:tr h="407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I. </a:t>
                      </a:r>
                      <a:r>
                        <a:rPr lang="en" sz="1000" u="none" strike="noStrike" cap="none" baseline="0" err="1">
                          <a:sym typeface="Calibri"/>
                        </a:rPr>
                        <a:t>i</a:t>
                      </a:r>
                      <a:r>
                        <a:rPr lang="en" sz="1000" u="none" strike="noStrike" cap="none" baseline="0">
                          <a:sym typeface="Calibri"/>
                        </a:rPr>
                        <a:t> II. </a:t>
                      </a:r>
                      <a:r>
                        <a:rPr lang="en" sz="1000" u="none" strike="noStrike" cap="none" baseline="0" err="1">
                          <a:sym typeface="Calibri"/>
                        </a:rPr>
                        <a:t>obrazovnog</a:t>
                      </a:r>
                      <a:r>
                        <a:rPr lang="en" sz="1000" u="none" strike="noStrike" cap="none" baseline="0">
                          <a:sym typeface="Calibri"/>
                        </a:rPr>
                        <a:t> </a:t>
                      </a:r>
                      <a:r>
                        <a:rPr lang="en" sz="1000" u="none" strike="noStrike" cap="none" baseline="0" err="1">
                          <a:sym typeface="Calibri"/>
                        </a:rPr>
                        <a:t>razdoblja</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 </a:t>
                      </a:r>
                      <a:r>
                        <a:rPr lang="en" sz="1000" u="none" strike="noStrike" cap="none" baseline="0"/>
                        <a:t>2020/2021</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xmlns="" val="10004"/>
                  </a:ext>
                </a:extLst>
              </a:tr>
              <a:tr h="408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Troškovi</a:t>
                      </a:r>
                      <a:r>
                        <a:rPr lang="en" sz="1000" u="none" strike="noStrike" cap="none" baseline="0">
                          <a:sym typeface="Calibri"/>
                        </a:rPr>
                        <a:t> </a:t>
                      </a:r>
                      <a:r>
                        <a:rPr lang="en" sz="1000" u="none" strike="noStrike" cap="none" baseline="0" err="1">
                          <a:sym typeface="Calibri"/>
                        </a:rPr>
                        <a:t>prijevoza</a:t>
                      </a:r>
                      <a:r>
                        <a:rPr lang="en" sz="1000" u="none" strike="noStrike" cap="none" baseline="0">
                          <a:sym typeface="Calibri"/>
                        </a:rPr>
                        <a:t> u </a:t>
                      </a:r>
                      <a:r>
                        <a:rPr lang="en" sz="1000" u="none" strike="noStrike" cap="none" baseline="0" err="1">
                          <a:sym typeface="Calibri"/>
                        </a:rPr>
                        <a:t>slučaju</a:t>
                      </a:r>
                      <a:r>
                        <a:rPr lang="en" sz="1000" u="none" strike="noStrike" cap="none" baseline="0">
                          <a:sym typeface="Calibri"/>
                        </a:rPr>
                        <a:t> </a:t>
                      </a:r>
                      <a:r>
                        <a:rPr lang="en" sz="1000" u="none" strike="noStrike" cap="none" baseline="0" err="1">
                          <a:sym typeface="Calibri"/>
                        </a:rPr>
                        <a:t>posjeta</a:t>
                      </a:r>
                      <a:r>
                        <a:rPr lang="en" sz="1000" u="none" strike="noStrike" cap="none" baseline="0">
                          <a:sym typeface="Calibri"/>
                        </a:rPr>
                        <a:t> </a:t>
                      </a:r>
                      <a:r>
                        <a:rPr lang="en" sz="1000" u="none" strike="noStrike" cap="none" baseline="0" err="1">
                          <a:sym typeface="Calibri"/>
                        </a:rPr>
                        <a:t>srednjim</a:t>
                      </a:r>
                      <a:r>
                        <a:rPr lang="en" sz="1000" u="none" strike="noStrike" cap="none" baseline="0">
                          <a:sym typeface="Calibri"/>
                        </a:rPr>
                        <a:t> </a:t>
                      </a:r>
                      <a:r>
                        <a:rPr lang="en" sz="1000" u="none" strike="noStrike" cap="none" baseline="0" err="1">
                          <a:sym typeface="Calibri"/>
                        </a:rPr>
                        <a:t>školama</a:t>
                      </a:r>
                      <a:r>
                        <a:rPr lang="en" sz="1000" u="none" strike="noStrike" cap="none" baseline="0">
                          <a:sym typeface="Calibri"/>
                        </a:rPr>
                        <a:t> </a:t>
                      </a:r>
                      <a:r>
                        <a:rPr lang="en" sz="1000" u="none" strike="noStrike" cap="none" baseline="0" err="1">
                          <a:sym typeface="Calibri"/>
                        </a:rPr>
                        <a:t>Brodsko-posavske</a:t>
                      </a:r>
                      <a:r>
                        <a:rPr lang="en" sz="1000" u="none" strike="noStrike" cap="none" baseline="0">
                          <a:sym typeface="Calibri"/>
                        </a:rPr>
                        <a:t> </a:t>
                      </a:r>
                      <a:r>
                        <a:rPr lang="en" sz="1000" u="none" strike="noStrike" cap="none" baseline="0" err="1">
                          <a:sym typeface="Calibri"/>
                        </a:rPr>
                        <a:t>županije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xmlns="" val="10005"/>
                  </a:ext>
                </a:extLst>
              </a:tr>
              <a:tr h="869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Anketiranje učenika na kraju školske godine o profesionalnom informiranju.</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Razvijanje samopouzdanja i samopoštovanja svijesti o vlastitim sposobnostima.</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710469" y="71632"/>
            <a:ext cx="7987970" cy="843209"/>
          </a:xfrm>
        </p:spPr>
        <p:txBody>
          <a:bodyPr>
            <a:normAutofit/>
            <a:scene3d>
              <a:camera prst="orthographicFront"/>
              <a:lightRig rig="soft" dir="t">
                <a:rot lat="0" lon="0" rev="15600000"/>
              </a:lightRig>
            </a:scene3d>
            <a:sp3d extrusionH="57150" prstMaterial="softEdge">
              <a:bevelT w="25400" h="38100"/>
            </a:sp3d>
          </a:bodyPr>
          <a:lstStyle/>
          <a:p>
            <a:pPr algn="l"/>
            <a:r>
              <a:rPr lang="hr-HR" sz="3100">
                <a:effectLst>
                  <a:outerShdw blurRad="38100" dist="38100" dir="2700000" algn="tl">
                    <a:srgbClr val="000000">
                      <a:alpha val="43137"/>
                    </a:srgbClr>
                  </a:outerShdw>
                </a:effectLst>
                <a:latin typeface="+mn-lt"/>
              </a:rPr>
              <a:t>Profesionalno informiranje i usmjeravanje</a:t>
            </a:r>
          </a:p>
        </p:txBody>
      </p:sp>
      <p:sp>
        <p:nvSpPr>
          <p:cNvPr id="5" name="TextBox 4">
            <a:extLst>
              <a:ext uri="{FF2B5EF4-FFF2-40B4-BE49-F238E27FC236}">
                <a16:creationId xmlns:a16="http://schemas.microsoft.com/office/drawing/2014/main" xmlns="" id="{2A84DC87-6AA7-4396-81D1-7D4A98B1F8C3}"/>
              </a:ext>
            </a:extLst>
          </p:cNvPr>
          <p:cNvSpPr txBox="1"/>
          <p:nvPr/>
        </p:nvSpPr>
        <p:spPr>
          <a:xfrm>
            <a:off x="3200400" y="2343150"/>
            <a:ext cx="27432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sz="1100">
              <a:cs typeface="Calibri"/>
            </a:endParaRPr>
          </a:p>
        </p:txBody>
      </p:sp>
    </p:spTree>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Shape 1011"/>
        <p:cNvGrpSpPr/>
        <p:nvPr/>
      </p:nvGrpSpPr>
      <p:grpSpPr>
        <a:xfrm>
          <a:off x="0" y="0"/>
          <a:ext cx="0" cy="0"/>
          <a:chOff x="0" y="0"/>
          <a:chExt cx="0" cy="0"/>
        </a:xfrm>
      </p:grpSpPr>
      <p:graphicFrame>
        <p:nvGraphicFramePr>
          <p:cNvPr id="1014" name="Shape 1014"/>
          <p:cNvGraphicFramePr/>
          <p:nvPr>
            <p:extLst>
              <p:ext uri="{D42A27DB-BD31-4B8C-83A1-F6EECF244321}">
                <p14:modId xmlns:p14="http://schemas.microsoft.com/office/powerpoint/2010/main" xmlns="" val="4029111078"/>
              </p:ext>
            </p:extLst>
          </p:nvPr>
        </p:nvGraphicFramePr>
        <p:xfrm>
          <a:off x="933450" y="1041797"/>
          <a:ext cx="7886700" cy="4054277"/>
        </p:xfrm>
        <a:graphic>
          <a:graphicData uri="http://schemas.openxmlformats.org/drawingml/2006/table">
            <a:tbl>
              <a:tblPr>
                <a:tableStyleId>{0E3FDE45-AF77-4B5C-9715-49D594BDF05E}</a:tableStyleId>
              </a:tblPr>
              <a:tblGrid>
                <a:gridCol w="1449353">
                  <a:extLst>
                    <a:ext uri="{9D8B030D-6E8A-4147-A177-3AD203B41FA5}">
                      <a16:colId xmlns:a16="http://schemas.microsoft.com/office/drawing/2014/main" xmlns="" val="20000"/>
                    </a:ext>
                  </a:extLst>
                </a:gridCol>
                <a:gridCol w="6437347">
                  <a:extLst>
                    <a:ext uri="{9D8B030D-6E8A-4147-A177-3AD203B41FA5}">
                      <a16:colId xmlns:a16="http://schemas.microsoft.com/office/drawing/2014/main" xmlns="" val="20001"/>
                    </a:ext>
                  </a:extLst>
                </a:gridCol>
              </a:tblGrid>
              <a:tr h="955393">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a:lnSpc>
                          <a:spcPct val="100000"/>
                        </a:lnSpc>
                        <a:spcBef>
                          <a:spcPts val="0"/>
                        </a:spcBef>
                        <a:spcAft>
                          <a:spcPts val="0"/>
                        </a:spcAft>
                        <a:buFont typeface="Calibri"/>
                        <a:buNone/>
                      </a:pPr>
                      <a:r>
                        <a:rPr lang="en" sz="1000" u="none" strike="noStrike" cap="none" baseline="0"/>
                        <a:t>Učenik: </a:t>
                      </a:r>
                    </a:p>
                    <a:p>
                      <a:pPr marL="0" marR="0" lvl="0" indent="0" algn="l">
                        <a:lnSpc>
                          <a:spcPct val="100000"/>
                        </a:lnSpc>
                        <a:spcBef>
                          <a:spcPts val="0"/>
                        </a:spcBef>
                        <a:spcAft>
                          <a:spcPts val="0"/>
                        </a:spcAft>
                        <a:buFont typeface="Calibri"/>
                        <a:buNone/>
                      </a:pPr>
                      <a:r>
                        <a:rPr lang="en" sz="1000" u="none" strike="noStrike" cap="none" baseline="0"/>
                        <a:t>- se služi  prirodnim brojevima u opisivanju i prikazivanju količine i redoslijeda</a:t>
                      </a:r>
                    </a:p>
                    <a:p>
                      <a:pPr marL="0" marR="0" lvl="0" indent="0" algn="l">
                        <a:lnSpc>
                          <a:spcPct val="100000"/>
                        </a:lnSpc>
                        <a:spcBef>
                          <a:spcPts val="0"/>
                        </a:spcBef>
                        <a:spcAft>
                          <a:spcPts val="0"/>
                        </a:spcAft>
                        <a:buFont typeface="Calibri"/>
                        <a:buNone/>
                      </a:pPr>
                      <a:r>
                        <a:rPr lang="en" sz="1000" u="none" strike="noStrike" cap="none" baseline="0"/>
                        <a:t>- množi i dijeli bez pomoći</a:t>
                      </a:r>
                    </a:p>
                    <a:p>
                      <a:pPr marL="0" marR="0" lvl="0" indent="0" algn="l">
                        <a:lnSpc>
                          <a:spcPct val="100000"/>
                        </a:lnSpc>
                        <a:spcBef>
                          <a:spcPts val="0"/>
                        </a:spcBef>
                        <a:spcAft>
                          <a:spcPts val="0"/>
                        </a:spcAft>
                        <a:buFont typeface="Calibri"/>
                        <a:buNone/>
                      </a:pPr>
                      <a:r>
                        <a:rPr lang="en" sz="1000" u="none" strike="noStrike" cap="none" baseline="0"/>
                        <a:t>- rješava zadatke s jednim nepoznatim članom</a:t>
                      </a:r>
                    </a:p>
                    <a:p>
                      <a:pPr marL="0" marR="0" lvl="0" indent="0" algn="l">
                        <a:lnSpc>
                          <a:spcPct val="100000"/>
                        </a:lnSpc>
                        <a:spcBef>
                          <a:spcPts val="0"/>
                        </a:spcBef>
                        <a:spcAft>
                          <a:spcPts val="0"/>
                        </a:spcAft>
                        <a:buNone/>
                      </a:pPr>
                      <a:r>
                        <a:rPr lang="hr-HR" sz="1000" b="0" i="0" u="none" strike="noStrike" cap="none" baseline="0" noProof="0">
                          <a:latin typeface="Calibri"/>
                        </a:rPr>
                        <a:t>- razvijati interes za matematiku</a:t>
                      </a:r>
                      <a:endParaRPr lang="en-US" sz="1000" b="0" i="0" u="none" strike="noStrike" cap="none" baseline="0" noProof="0">
                        <a:latin typeface="Calibri"/>
                      </a:endParaRPr>
                    </a:p>
                    <a:p>
                      <a:pPr marL="0" marR="0" lvl="0" indent="0" algn="l">
                        <a:lnSpc>
                          <a:spcPct val="100000"/>
                        </a:lnSpc>
                        <a:spcBef>
                          <a:spcPts val="0"/>
                        </a:spcBef>
                        <a:spcAft>
                          <a:spcPts val="0"/>
                        </a:spcAft>
                        <a:buNone/>
                      </a:pPr>
                      <a:r>
                        <a:rPr lang="hr-HR" sz="1000" b="0" i="0" u="none" strike="noStrike" cap="none" baseline="0" noProof="0">
                          <a:latin typeface="Calibri"/>
                        </a:rPr>
                        <a:t>- razvijati natjecateljski duh</a:t>
                      </a:r>
                      <a:endParaRPr lang="en-US" sz="1000" b="0" i="0" u="none" strike="noStrike" cap="none" baseline="0" noProof="0">
                        <a:latin typeface="Calibri"/>
                      </a:endParaRPr>
                    </a:p>
                  </a:txBody>
                  <a:tcPr marL="91450" marR="91450" marT="32600" marB="32600"/>
                </a:tc>
                <a:extLst>
                  <a:ext uri="{0D108BD9-81ED-4DB2-BD59-A6C34878D82A}">
                    <a16:rowId xmlns:a16="http://schemas.microsoft.com/office/drawing/2014/main" xmlns="" val="10000"/>
                  </a:ext>
                </a:extLst>
              </a:tr>
              <a:tr h="5741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a:lnSpc>
                          <a:spcPct val="100000"/>
                        </a:lnSpc>
                        <a:spcBef>
                          <a:spcPts val="0"/>
                        </a:spcBef>
                        <a:spcAft>
                          <a:spcPts val="0"/>
                        </a:spcAft>
                        <a:buNone/>
                      </a:pPr>
                      <a:r>
                        <a:rPr lang="en" sz="1000" b="0" i="0" u="none" strike="noStrike" cap="none" baseline="0" noProof="0"/>
                        <a:t>- popularizacija matematike među mladima</a:t>
                      </a:r>
                      <a:endParaRPr lang="en-US"/>
                    </a:p>
                    <a:p>
                      <a:pPr marL="0" marR="0" lvl="0" indent="0" algn="l">
                        <a:lnSpc>
                          <a:spcPct val="100000"/>
                        </a:lnSpc>
                        <a:spcBef>
                          <a:spcPts val="0"/>
                        </a:spcBef>
                        <a:spcAft>
                          <a:spcPts val="0"/>
                        </a:spcAft>
                        <a:buNone/>
                      </a:pPr>
                      <a:r>
                        <a:rPr lang="en" sz="1000" b="0" i="0" u="none" strike="noStrike" cap="none" baseline="0" noProof="0"/>
                        <a:t>- prezentacija škole</a:t>
                      </a:r>
                      <a:endParaRPr lang="en-US"/>
                    </a:p>
                    <a:p>
                      <a:pPr marL="0" marR="0" lvl="0" indent="0" algn="l">
                        <a:lnSpc>
                          <a:spcPct val="100000"/>
                        </a:lnSpc>
                        <a:spcBef>
                          <a:spcPts val="0"/>
                        </a:spcBef>
                        <a:spcAft>
                          <a:spcPts val="0"/>
                        </a:spcAft>
                        <a:buNone/>
                      </a:pPr>
                      <a:r>
                        <a:rPr lang="en" sz="1000" b="0" i="0" u="none" strike="noStrike" cap="none" baseline="0" noProof="0"/>
                        <a:t>- osobna prezentacija i priprema za život</a:t>
                      </a:r>
                      <a:endParaRPr lang="en-US">
                        <a:sym typeface="Calibri"/>
                      </a:endParaRPr>
                    </a:p>
                  </a:txBody>
                  <a:tcPr marL="91450" marR="91450" marT="32600" marB="32600"/>
                </a:tc>
                <a:extLst>
                  <a:ext uri="{0D108BD9-81ED-4DB2-BD59-A6C34878D82A}">
                    <a16:rowId xmlns:a16="http://schemas.microsoft.com/office/drawing/2014/main" xmlns="" val="10001"/>
                  </a:ext>
                </a:extLst>
              </a:tr>
              <a:tr h="58456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a:t>Rad s učenicima kroz igre.</a:t>
                      </a:r>
                      <a:endParaRPr lang="en" sz="1000" u="none" strike="noStrike" cap="none" baseline="0">
                        <a:sym typeface="Calibri"/>
                      </a:endParaRPr>
                    </a:p>
                  </a:txBody>
                  <a:tcPr marL="91450" marR="91450" marT="32600" marB="32600"/>
                </a:tc>
                <a:extLst>
                  <a:ext uri="{0D108BD9-81ED-4DB2-BD59-A6C34878D82A}">
                    <a16:rowId xmlns:a16="http://schemas.microsoft.com/office/drawing/2014/main" xmlns="" val="10002"/>
                  </a:ext>
                </a:extLst>
              </a:tr>
              <a:tr h="4441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a:t>Učiteljice:  Koraljka Šimić i Tihana Čočić Butina i učenici 3. i 4. razureda MŠ</a:t>
                      </a:r>
                      <a:endParaRPr lang="en" sz="1000" u="none" strike="noStrike" cap="none" baseline="0">
                        <a:sym typeface="Calibri"/>
                      </a:endParaRPr>
                    </a:p>
                  </a:txBody>
                  <a:tcPr marL="91450" marR="91450" marT="32600" marB="32600"/>
                </a:tc>
                <a:extLst>
                  <a:ext uri="{0D108BD9-81ED-4DB2-BD59-A6C34878D82A}">
                    <a16:rowId xmlns:a16="http://schemas.microsoft.com/office/drawing/2014/main" xmlns="" val="10003"/>
                  </a:ext>
                </a:extLst>
              </a:tr>
              <a:tr h="35572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t>2.10.2020.</a:t>
                      </a:r>
                      <a:endParaRPr lang="en" sz="1000" u="none" strike="noStrike" cap="none" baseline="0">
                        <a:sym typeface="Calibri"/>
                      </a:endParaRPr>
                    </a:p>
                  </a:txBody>
                  <a:tcPr marL="91450" marR="91450" marT="32600" marB="32600"/>
                </a:tc>
                <a:extLst>
                  <a:ext uri="{0D108BD9-81ED-4DB2-BD59-A6C34878D82A}">
                    <a16:rowId xmlns:a16="http://schemas.microsoft.com/office/drawing/2014/main" xmlns="" val="10004"/>
                  </a:ext>
                </a:extLst>
              </a:tr>
              <a:tr h="3567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a:t>troškovi kopiranja i printanja materijala</a:t>
                      </a:r>
                      <a:endParaRPr lang="en" sz="1000" u="none" strike="noStrike" cap="none" baseline="0">
                        <a:sym typeface="Calibri"/>
                      </a:endParaRPr>
                    </a:p>
                  </a:txBody>
                  <a:tcPr marL="91450" marR="91450" marT="32600" marB="32600"/>
                </a:tc>
                <a:extLst>
                  <a:ext uri="{0D108BD9-81ED-4DB2-BD59-A6C34878D82A}">
                    <a16:rowId xmlns:a16="http://schemas.microsoft.com/office/drawing/2014/main" xmlns="" val="10005"/>
                  </a:ext>
                </a:extLst>
              </a:tr>
              <a:tr h="75931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a:lnSpc>
                          <a:spcPct val="100000"/>
                        </a:lnSpc>
                        <a:spcBef>
                          <a:spcPts val="0"/>
                        </a:spcBef>
                        <a:spcAft>
                          <a:spcPts val="0"/>
                        </a:spcAft>
                        <a:buNone/>
                      </a:pPr>
                      <a:r>
                        <a:rPr lang="en" sz="1000" b="0" i="0" u="none" strike="noStrike" cap="none" baseline="0" noProof="0"/>
                        <a:t>Vrednovanje će biti ostvareno prema pravilima organizatora i nagradama za najuspješnije natjecatelje.</a:t>
                      </a:r>
                      <a:endParaRPr lang="en-US">
                        <a:sym typeface="Calibri"/>
                      </a:endParaRPr>
                    </a:p>
                  </a:txBody>
                  <a:tcPr marL="91450" marR="91450" marT="32600" marB="3260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11739" y="71632"/>
            <a:ext cx="7886700" cy="843209"/>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ea typeface="+mj-lt"/>
                <a:cs typeface="+mj-lt"/>
              </a:rPr>
              <a:t>Međunarodni dan tablice množenja</a:t>
            </a:r>
            <a:r>
              <a:rPr lang="hr-HR">
                <a:effectLst>
                  <a:outerShdw blurRad="38100" dist="38100" dir="2700000" algn="tl">
                    <a:srgbClr val="000000">
                      <a:alpha val="43137"/>
                    </a:srgbClr>
                  </a:outerShdw>
                </a:effectLst>
                <a:latin typeface="+mn-lt"/>
                <a:cs typeface="Calibri Light"/>
              </a:rPr>
              <a:t> </a:t>
            </a:r>
            <a:endParaRPr lang="en-US">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xmlns="" id="{2A84DC87-6AA7-4396-81D1-7D4A98B1F8C3}"/>
              </a:ext>
            </a:extLst>
          </p:cNvPr>
          <p:cNvSpPr txBox="1"/>
          <p:nvPr/>
        </p:nvSpPr>
        <p:spPr>
          <a:xfrm>
            <a:off x="3200400" y="2343150"/>
            <a:ext cx="27432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sz="1100">
              <a:cs typeface="Calibri"/>
            </a:endParaRPr>
          </a:p>
        </p:txBody>
      </p:sp>
      <p:pic>
        <p:nvPicPr>
          <p:cNvPr id="3074" name="Picture 2">
            <a:extLst>
              <a:ext uri="{FF2B5EF4-FFF2-40B4-BE49-F238E27FC236}">
                <a16:creationId xmlns:a16="http://schemas.microsoft.com/office/drawing/2014/main" xmlns="" id="{C200E3A9-7BE7-45C8-9A52-DB61CFF2092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74748" y="71632"/>
            <a:ext cx="1558743" cy="935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4318616"/>
      </p:ext>
    </p:extLst>
  </p:cSld>
  <p:clrMapOvr>
    <a:masterClrMapping/>
  </p:clrMapOvr>
  <p:transition spd="slow">
    <p:wipe/>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Shape 1018"/>
        <p:cNvGrpSpPr/>
        <p:nvPr/>
      </p:nvGrpSpPr>
      <p:grpSpPr>
        <a:xfrm>
          <a:off x="0" y="0"/>
          <a:ext cx="0" cy="0"/>
          <a:chOff x="0" y="0"/>
          <a:chExt cx="0" cy="0"/>
        </a:xfrm>
      </p:grpSpPr>
      <p:pic>
        <p:nvPicPr>
          <p:cNvPr id="1019" name="Shape 1019"/>
          <p:cNvPicPr preferRelativeResize="0"/>
          <p:nvPr/>
        </p:nvPicPr>
        <p:blipFill rotWithShape="1">
          <a:blip r:embed="rId3">
            <a:alphaModFix/>
          </a:blip>
          <a:srcRect/>
          <a:stretch/>
        </p:blipFill>
        <p:spPr>
          <a:xfrm>
            <a:off x="7159970" y="0"/>
            <a:ext cx="1270000" cy="756046"/>
          </a:xfrm>
          <a:prstGeom prst="rect">
            <a:avLst/>
          </a:prstGeom>
          <a:noFill/>
          <a:ln>
            <a:noFill/>
          </a:ln>
        </p:spPr>
      </p:pic>
      <p:graphicFrame>
        <p:nvGraphicFramePr>
          <p:cNvPr id="1021" name="Shape 1021"/>
          <p:cNvGraphicFramePr/>
          <p:nvPr>
            <p:extLst>
              <p:ext uri="{D42A27DB-BD31-4B8C-83A1-F6EECF244321}">
                <p14:modId xmlns:p14="http://schemas.microsoft.com/office/powerpoint/2010/main" xmlns="" val="651798201"/>
              </p:ext>
            </p:extLst>
          </p:nvPr>
        </p:nvGraphicFramePr>
        <p:xfrm>
          <a:off x="805995" y="806052"/>
          <a:ext cx="8085579" cy="4252800"/>
        </p:xfrm>
        <a:graphic>
          <a:graphicData uri="http://schemas.openxmlformats.org/drawingml/2006/table">
            <a:tbl>
              <a:tblPr>
                <a:tableStyleId>{0E3FDE45-AF77-4B5C-9715-49D594BDF05E}</a:tableStyleId>
              </a:tblPr>
              <a:tblGrid>
                <a:gridCol w="1485503">
                  <a:extLst>
                    <a:ext uri="{9D8B030D-6E8A-4147-A177-3AD203B41FA5}">
                      <a16:colId xmlns:a16="http://schemas.microsoft.com/office/drawing/2014/main" xmlns="" val="20000"/>
                    </a:ext>
                  </a:extLst>
                </a:gridCol>
                <a:gridCol w="6600076">
                  <a:extLst>
                    <a:ext uri="{9D8B030D-6E8A-4147-A177-3AD203B41FA5}">
                      <a16:colId xmlns:a16="http://schemas.microsoft.com/office/drawing/2014/main" xmlns="" val="20001"/>
                    </a:ext>
                  </a:extLst>
                </a:gridCol>
              </a:tblGrid>
              <a:tr h="7762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stjecati trajna</a:t>
                      </a:r>
                      <a:r>
                        <a:rPr lang="en" sz="1000" u="none" strike="noStrike" cap="none" baseline="0">
                          <a:sym typeface="Calibri"/>
                        </a:rPr>
                        <a:t> znanja za daljnje snalaženje u životu. </a:t>
                      </a:r>
                      <a:r>
                        <a:rPr lang="en" sz="1000" u="none" strike="noStrike" cap="none" baseline="0"/>
                        <a:t>Razvijati</a:t>
                      </a:r>
                      <a:r>
                        <a:rPr lang="en" sz="1000" u="none" strike="noStrike" cap="none" baseline="0">
                          <a:sym typeface="Calibri"/>
                        </a:rPr>
                        <a:t> sposobnosti i vještina u domaćinstvu. </a:t>
                      </a:r>
                      <a:r>
                        <a:rPr lang="en" sz="1000" u="none" strike="noStrike" cap="none" baseline="0"/>
                        <a:t>Razvijati</a:t>
                      </a:r>
                      <a:r>
                        <a:rPr lang="en" sz="1000" u="none" strike="noStrike" cap="none" baseline="0">
                          <a:sym typeface="Calibri"/>
                        </a:rPr>
                        <a:t> sposobnosti rada u voćnjaku obradi, rezidbi, gnojenju, brizi za voćke i ubiranju plodova. Razvijanje sposobnosti</a:t>
                      </a:r>
                      <a:r>
                        <a:rPr lang="en" sz="1000" u="none" strike="noStrike" cap="none" baseline="0"/>
                        <a:t> </a:t>
                      </a:r>
                      <a:r>
                        <a:rPr lang="en" sz="1000" u="none" strike="noStrike" cap="none" baseline="0">
                          <a:sym typeface="Calibri"/>
                        </a:rPr>
                        <a:t> likovnog i kreativnog izražavanja. </a:t>
                      </a:r>
                      <a:r>
                        <a:rPr lang="en" sz="1000" u="none" strike="noStrike" cap="none" baseline="0"/>
                        <a:t>Razvijati </a:t>
                      </a:r>
                      <a:r>
                        <a:rPr lang="en" sz="1000" u="none" strike="noStrike" cap="none" baseline="0">
                          <a:sym typeface="Calibri"/>
                        </a:rPr>
                        <a:t> </a:t>
                      </a:r>
                      <a:r>
                        <a:rPr lang="en" sz="1000" u="none" strike="noStrike" cap="none" baseline="0"/>
                        <a:t>osobnosti</a:t>
                      </a:r>
                      <a:r>
                        <a:rPr lang="en" sz="1000" u="none" strike="noStrike" cap="none" baseline="0">
                          <a:sym typeface="Calibri"/>
                        </a:rPr>
                        <a:t> izrade uporabnih predmeta od eko materijala.</a:t>
                      </a:r>
                      <a:endParaRPr lang="en" sz="1000" b="0" i="0" u="none" strike="noStrike" cap="none" baseline="0">
                        <a:solidFill>
                          <a:srgbClr val="000000"/>
                        </a:solidFill>
                        <a:latin typeface="Calibri"/>
                        <a:ea typeface="Calibri"/>
                        <a:cs typeface="Calibri"/>
                        <a:sym typeface="Calibri"/>
                      </a:endParaRPr>
                    </a:p>
                  </a:txBody>
                  <a:tcPr marL="91450" marR="91450" marT="30225" marB="30225"/>
                </a:tc>
                <a:extLst>
                  <a:ext uri="{0D108BD9-81ED-4DB2-BD59-A6C34878D82A}">
                    <a16:rowId xmlns:a16="http://schemas.microsoft.com/office/drawing/2014/main" xmlns="" val="10000"/>
                  </a:ext>
                </a:extLst>
              </a:tr>
              <a:tr h="9525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Razviti</a:t>
                      </a:r>
                      <a:r>
                        <a:rPr lang="en" sz="1000" u="none" strike="noStrike" cap="none" baseline="0">
                          <a:sym typeface="Calibri"/>
                        </a:rPr>
                        <a:t> </a:t>
                      </a:r>
                      <a:r>
                        <a:rPr lang="en" sz="1000" u="none" strike="noStrike" cap="none" baseline="0" err="1">
                          <a:sym typeface="Calibri"/>
                        </a:rPr>
                        <a:t>temeljna</a:t>
                      </a:r>
                      <a:r>
                        <a:rPr lang="en" sz="1000" u="none" strike="noStrike" cap="none" baseline="0">
                          <a:sym typeface="Calibri"/>
                        </a:rPr>
                        <a:t> </a:t>
                      </a:r>
                      <a:r>
                        <a:rPr lang="en" sz="1000" u="none" strike="noStrike" cap="none" baseline="0" err="1">
                          <a:sym typeface="Calibri"/>
                        </a:rPr>
                        <a:t>znanja</a:t>
                      </a:r>
                      <a:r>
                        <a:rPr lang="en" sz="1000" u="none" strike="noStrike" cap="none" baseline="0"/>
                        <a:t> </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u </a:t>
                      </a:r>
                      <a:r>
                        <a:rPr lang="en" sz="1000" u="none" strike="noStrike" cap="none" baseline="0" err="1">
                          <a:sym typeface="Calibri"/>
                        </a:rPr>
                        <a:t>voćnjaku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razvoj</a:t>
                      </a:r>
                      <a:r>
                        <a:rPr lang="en" sz="1000" u="none" strike="noStrike" cap="none" baseline="0">
                          <a:sym typeface="Calibri"/>
                        </a:rPr>
                        <a:t> </a:t>
                      </a:r>
                      <a:r>
                        <a:rPr lang="en" sz="1000" u="none" strike="noStrike" cap="none" baseline="0" err="1">
                          <a:sym typeface="Calibri"/>
                        </a:rPr>
                        <a:t>poduzetničkih</a:t>
                      </a:r>
                      <a:r>
                        <a:rPr lang="en" sz="1000" u="none" strike="noStrike" cap="none" baseline="0">
                          <a:sym typeface="Calibri"/>
                        </a:rPr>
                        <a:t> </a:t>
                      </a:r>
                      <a:r>
                        <a:rPr lang="en" sz="1000" u="none" strike="noStrike" cap="none" baseline="0" err="1">
                          <a:sym typeface="Calibri"/>
                        </a:rPr>
                        <a:t>ideja</a:t>
                      </a:r>
                      <a:r>
                        <a:rPr lang="en" sz="1000" u="none" strike="noStrike" cap="none" baseline="0">
                          <a:sym typeface="Calibri"/>
                        </a:rPr>
                        <a:t>, </a:t>
                      </a: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samostalnu</a:t>
                      </a:r>
                      <a:r>
                        <a:rPr lang="en" sz="1000" u="none" strike="noStrike" cap="none" baseline="0">
                          <a:sym typeface="Calibri"/>
                        </a:rPr>
                        <a:t> </a:t>
                      </a:r>
                      <a:r>
                        <a:rPr lang="en" sz="1000" u="none" strike="noStrike" cap="none" baseline="0" err="1">
                          <a:sym typeface="Calibri"/>
                        </a:rPr>
                        <a:t>izradu</a:t>
                      </a:r>
                      <a:r>
                        <a:rPr lang="en" sz="1000" u="none" strike="noStrike" cap="none" baseline="0">
                          <a:sym typeface="Calibri"/>
                        </a:rPr>
                        <a:t> </a:t>
                      </a:r>
                      <a:r>
                        <a:rPr lang="en" sz="1000" u="none" strike="noStrike" cap="none" baseline="0" err="1">
                          <a:sym typeface="Calibri"/>
                        </a:rPr>
                        <a:t>eko</a:t>
                      </a:r>
                      <a:r>
                        <a:rPr lang="en" sz="1000" u="none" strike="noStrike" cap="none" baseline="0">
                          <a:sym typeface="Calibri"/>
                        </a:rPr>
                        <a:t> </a:t>
                      </a:r>
                      <a:r>
                        <a:rPr lang="en" sz="1000" u="none" strike="noStrike" cap="none" baseline="0" err="1">
                          <a:sym typeface="Calibri"/>
                        </a:rPr>
                        <a:t>proizvoda</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Razvoj</a:t>
                      </a:r>
                      <a:r>
                        <a:rPr lang="en" sz="1000" u="none" strike="noStrike" cap="none" baseline="0">
                          <a:sym typeface="Calibri"/>
                        </a:rPr>
                        <a:t> </a:t>
                      </a:r>
                      <a:r>
                        <a:rPr lang="en" sz="1000" u="none" strike="noStrike" cap="none" baseline="0" err="1">
                          <a:sym typeface="Calibri"/>
                        </a:rPr>
                        <a:t>stvaralačkih</a:t>
                      </a:r>
                      <a:r>
                        <a:rPr lang="en" sz="1000" u="none" strike="noStrike" cap="none" baseline="0">
                          <a:sym typeface="Calibri"/>
                        </a:rPr>
                        <a:t> </a:t>
                      </a:r>
                      <a:r>
                        <a:rPr lang="en" sz="1000" u="none" strike="noStrike" cap="none" baseline="0" err="1">
                          <a:sym typeface="Calibri"/>
                        </a:rPr>
                        <a:t>sposobnosti</a:t>
                      </a:r>
                      <a:r>
                        <a:rPr lang="en" sz="1000" u="none" strike="noStrike" cap="none" baseline="0">
                          <a:sym typeface="Calibri"/>
                        </a:rPr>
                        <a:t> </a:t>
                      </a:r>
                      <a:r>
                        <a:rPr lang="en" sz="1000" u="none" strike="noStrike" cap="none" baseline="0" err="1">
                          <a:sym typeface="Calibri"/>
                        </a:rPr>
                        <a:t>pisanim</a:t>
                      </a:r>
                      <a:r>
                        <a:rPr lang="en" sz="1000" u="none" strike="noStrike" cap="none" baseline="0">
                          <a:sym typeface="Calibri"/>
                        </a:rPr>
                        <a:t>, </a:t>
                      </a:r>
                      <a:r>
                        <a:rPr lang="en" sz="1000" u="none" strike="noStrike" cap="none" baseline="0" err="1">
                          <a:sym typeface="Calibri"/>
                        </a:rPr>
                        <a:t>usmenim</a:t>
                      </a:r>
                      <a:r>
                        <a:rPr lang="en" sz="1000" u="none" strike="noStrike" cap="none" baseline="0">
                          <a:sym typeface="Calibri"/>
                        </a:rPr>
                        <a:t>, </a:t>
                      </a:r>
                      <a:r>
                        <a:rPr lang="en" sz="1000" u="none" strike="noStrike" cap="none" baseline="0" err="1">
                          <a:sym typeface="Calibri"/>
                        </a:rPr>
                        <a:t>likovnim</a:t>
                      </a:r>
                      <a:r>
                        <a:rPr lang="en" sz="1000" u="none" strike="noStrike" cap="none" baseline="0">
                          <a:sym typeface="Calibri"/>
                        </a:rPr>
                        <a:t>, </a:t>
                      </a:r>
                      <a:r>
                        <a:rPr lang="en" sz="1000" u="none" strike="noStrike" cap="none" baseline="0" err="1">
                          <a:sym typeface="Calibri"/>
                        </a:rPr>
                        <a:t>glazbenim</a:t>
                      </a:r>
                      <a:r>
                        <a:rPr lang="en" sz="1000" u="none" strike="noStrike" cap="none" baseline="0">
                          <a:sym typeface="Calibri"/>
                        </a:rPr>
                        <a:t>, </a:t>
                      </a:r>
                      <a:r>
                        <a:rPr lang="en" sz="1000" u="none" strike="noStrike" cap="none" baseline="0" err="1">
                          <a:sym typeface="Calibri"/>
                        </a:rPr>
                        <a:t>scenskim</a:t>
                      </a:r>
                      <a:r>
                        <a:rPr lang="en" sz="1000" u="none" strike="noStrike" cap="none" baseline="0">
                          <a:sym typeface="Calibri"/>
                        </a:rPr>
                        <a:t> </a:t>
                      </a:r>
                      <a:r>
                        <a:rPr lang="en" sz="1000" u="none" strike="noStrike" cap="none" baseline="0" err="1">
                          <a:sym typeface="Calibri"/>
                        </a:rPr>
                        <a:t>izražavanjem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javnim</a:t>
                      </a:r>
                      <a:r>
                        <a:rPr lang="en" sz="1000" u="none" strike="noStrike" cap="none" baseline="0">
                          <a:sym typeface="Calibri"/>
                        </a:rPr>
                        <a:t> </a:t>
                      </a:r>
                      <a:r>
                        <a:rPr lang="en" sz="1000" u="none" strike="noStrike" cap="none" baseline="0" err="1">
                          <a:sym typeface="Calibri"/>
                        </a:rPr>
                        <a:t>nastupima</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Razvoj</a:t>
                      </a:r>
                      <a:r>
                        <a:rPr lang="en" sz="1000" u="none" strike="noStrike" cap="none" baseline="0">
                          <a:sym typeface="Calibri"/>
                        </a:rPr>
                        <a:t> </a:t>
                      </a:r>
                      <a:r>
                        <a:rPr lang="en" sz="1000" u="none" strike="noStrike" cap="none" baseline="0" err="1">
                          <a:sym typeface="Calibri"/>
                        </a:rPr>
                        <a:t>humanosti</a:t>
                      </a:r>
                      <a:r>
                        <a:rPr lang="en" sz="1000" u="none" strike="noStrike" cap="none" baseline="0">
                          <a:sym typeface="Calibri"/>
                        </a:rPr>
                        <a:t>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sebi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drugima</a:t>
                      </a:r>
                      <a:r>
                        <a:rPr lang="en" sz="1000" u="none" strike="noStrike" cap="none" baseline="0">
                          <a:sym typeface="Calibri"/>
                        </a:rPr>
                        <a:t>, </a:t>
                      </a:r>
                      <a:r>
                        <a:rPr lang="en" sz="1000" u="none" strike="noStrike" cap="none" baseline="0" err="1">
                          <a:sym typeface="Calibri"/>
                        </a:rPr>
                        <a:t>razvoj</a:t>
                      </a:r>
                      <a:r>
                        <a:rPr lang="en" sz="1000" u="none" strike="noStrike" cap="none" baseline="0">
                          <a:sym typeface="Calibri"/>
                        </a:rPr>
                        <a:t> </a:t>
                      </a:r>
                      <a:r>
                        <a:rPr lang="en" sz="1000" u="none" strike="noStrike" cap="none" baseline="0" err="1">
                          <a:sym typeface="Calibri"/>
                        </a:rPr>
                        <a:t>osjećaja</a:t>
                      </a:r>
                      <a:r>
                        <a:rPr lang="en" sz="1000" u="none" strike="noStrike" cap="none" baseline="0">
                          <a:sym typeface="Calibri"/>
                        </a:rPr>
                        <a:t> </a:t>
                      </a:r>
                      <a:r>
                        <a:rPr lang="en" sz="1000" u="none" strike="noStrike" cap="none" baseline="0" err="1">
                          <a:sym typeface="Calibri"/>
                        </a:rPr>
                        <a:t>zadovoljstva</a:t>
                      </a:r>
                      <a:r>
                        <a:rPr lang="en" sz="1000" u="none" strike="noStrike" cap="none" baseline="0">
                          <a:sym typeface="Calibri"/>
                        </a:rPr>
                        <a:t>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izrađenom</a:t>
                      </a:r>
                      <a:r>
                        <a:rPr lang="en" sz="1000" u="none" strike="noStrike" cap="none" baseline="0">
                          <a:sym typeface="Calibri"/>
                        </a:rPr>
                        <a:t> </a:t>
                      </a:r>
                      <a:r>
                        <a:rPr lang="en" sz="1000" u="none" strike="noStrike" cap="none" baseline="0" err="1">
                          <a:sym typeface="Calibri"/>
                        </a:rPr>
                        <a:t>proizvodu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uspješnosti</a:t>
                      </a:r>
                      <a:r>
                        <a:rPr lang="en" sz="1000" u="none" strike="noStrike" cap="none" baseline="0">
                          <a:sym typeface="Calibri"/>
                        </a:rPr>
                        <a:t> </a:t>
                      </a:r>
                      <a:r>
                        <a:rPr lang="en" sz="1000" u="none" strike="noStrike" cap="none" baseline="0" err="1">
                          <a:sym typeface="Calibri"/>
                        </a:rPr>
                        <a:t>prodaje</a:t>
                      </a:r>
                      <a:r>
                        <a:rPr lang="en" sz="1000" u="none" strike="noStrike" cap="none" baseline="0">
                          <a:sym typeface="Calibri"/>
                        </a:rPr>
                        <a:t> </a:t>
                      </a:r>
                      <a:r>
                        <a:rPr lang="en" sz="1000" u="none" strike="noStrike" cap="none" baseline="0" err="1">
                          <a:sym typeface="Calibri"/>
                        </a:rPr>
                        <a:t>istih</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extLst>
                  <a:ext uri="{0D108BD9-81ED-4DB2-BD59-A6C34878D82A}">
                    <a16:rowId xmlns:a16="http://schemas.microsoft.com/office/drawing/2014/main" xmlns="" val="10001"/>
                  </a:ext>
                </a:extLst>
              </a:tr>
              <a:tr h="7774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ostvarenje</a:t>
                      </a:r>
                      <a:r>
                        <a:rPr lang="en" sz="1000" u="none" strike="noStrike" cap="none" baseline="0">
                          <a:sym typeface="Calibri"/>
                        </a:rPr>
                        <a:t> plana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programa</a:t>
                      </a:r>
                      <a:r>
                        <a:rPr lang="en" sz="1000" u="none" strike="noStrike" cap="none" baseline="0">
                          <a:sym typeface="Calibri"/>
                        </a:rPr>
                        <a:t> </a:t>
                      </a:r>
                      <a:r>
                        <a:rPr lang="en" sz="1000" u="none" strike="noStrike" cap="none" baseline="0" err="1">
                          <a:sym typeface="Calibri"/>
                        </a:rPr>
                        <a:t>izvannastavnih</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skupina</a:t>
                      </a:r>
                      <a:r>
                        <a:rPr lang="en" sz="1000" u="none" strike="noStrike" cap="none" baseline="0">
                          <a:sym typeface="Calibri"/>
                        </a:rPr>
                        <a:t> </a:t>
                      </a:r>
                      <a:r>
                        <a:rPr lang="en" sz="1000" u="none" strike="noStrike" cap="none" baseline="0" err="1">
                          <a:sym typeface="Calibri"/>
                        </a:rPr>
                        <a:t>dodatne</a:t>
                      </a:r>
                      <a:r>
                        <a:rPr lang="en" sz="1000" u="none" strike="noStrike" cap="none" baseline="0">
                          <a:sym typeface="Calibri"/>
                        </a:rPr>
                        <a:t> </a:t>
                      </a:r>
                      <a:r>
                        <a:rPr lang="en" sz="1000" u="none" strike="noStrike" cap="none" baseline="0" err="1">
                          <a:sym typeface="Calibri"/>
                        </a:rPr>
                        <a:t>nastave</a:t>
                      </a:r>
                      <a:r>
                        <a:rPr lang="en" sz="1000" u="none" strike="noStrike" cap="none" baseline="0">
                          <a:sym typeface="Calibri"/>
                        </a:rPr>
                        <a:t> </a:t>
                      </a:r>
                      <a:r>
                        <a:rPr lang="en" sz="1000" u="none" strike="noStrike" cap="none" baseline="0" err="1">
                          <a:sym typeface="Calibri"/>
                        </a:rPr>
                        <a:t>uključenih</a:t>
                      </a:r>
                      <a:r>
                        <a:rPr lang="en" sz="1000" u="none" strike="noStrike" cap="none" baseline="0">
                          <a:sym typeface="Calibri"/>
                        </a:rPr>
                        <a:t> u rad </a:t>
                      </a:r>
                      <a:r>
                        <a:rPr lang="en" sz="1000" u="none" strike="noStrike" cap="none" baseline="0" err="1">
                          <a:sym typeface="Calibri"/>
                        </a:rPr>
                        <a:t>učeničke</a:t>
                      </a:r>
                      <a:r>
                        <a:rPr lang="en" sz="1000" u="none" strike="noStrike" cap="none" baseline="0">
                          <a:sym typeface="Calibri"/>
                        </a:rPr>
                        <a:t> </a:t>
                      </a:r>
                      <a:r>
                        <a:rPr lang="en" sz="1000" u="none" strike="noStrike" cap="none" baseline="0" err="1">
                          <a:sym typeface="Calibri"/>
                        </a:rPr>
                        <a:t>zadruge</a:t>
                      </a:r>
                      <a:r>
                        <a:rPr lang="en" sz="1000" u="none" strike="noStrike" cap="none" baseline="0">
                          <a:sym typeface="Calibri"/>
                        </a:rPr>
                        <a:t>: </a:t>
                      </a:r>
                      <a:r>
                        <a:rPr lang="en" sz="1000" u="none" strike="noStrike" cap="none" baseline="0" err="1">
                          <a:sym typeface="Calibri"/>
                        </a:rPr>
                        <a:t>domaćinstvo</a:t>
                      </a:r>
                      <a:r>
                        <a:rPr lang="en" sz="1000" u="none" strike="noStrike" cap="none" baseline="0">
                          <a:sym typeface="Calibri"/>
                        </a:rPr>
                        <a:t>, </a:t>
                      </a:r>
                      <a:r>
                        <a:rPr lang="en" sz="1000" u="none" strike="noStrike" cap="none" baseline="0" err="1">
                          <a:sym typeface="Calibri"/>
                        </a:rPr>
                        <a:t>voćari</a:t>
                      </a:r>
                      <a:r>
                        <a:rPr lang="en" sz="1000" u="none" strike="noStrike" cap="none" baseline="0">
                          <a:sym typeface="Calibri"/>
                        </a:rPr>
                        <a:t>, </a:t>
                      </a:r>
                      <a:r>
                        <a:rPr lang="en" sz="1000" u="none" strike="noStrike" cap="none" baseline="0" err="1">
                          <a:sym typeface="Calibri"/>
                        </a:rPr>
                        <a:t>likovna</a:t>
                      </a:r>
                      <a:r>
                        <a:rPr lang="en" sz="1000" u="none" strike="noStrike" cap="none" baseline="0">
                          <a:sym typeface="Calibri"/>
                        </a:rPr>
                        <a:t> </a:t>
                      </a:r>
                      <a:r>
                        <a:rPr lang="en" sz="1000" u="none" strike="noStrike" cap="none" baseline="0" err="1">
                          <a:sym typeface="Calibri"/>
                        </a:rPr>
                        <a:t>skupina</a:t>
                      </a:r>
                      <a:r>
                        <a:rPr lang="en" sz="1000" u="none" strike="noStrike" cap="none" baseline="0">
                          <a:sym typeface="Calibri"/>
                        </a:rPr>
                        <a:t>,</a:t>
                      </a:r>
                      <a:r>
                        <a:rPr lang="en" sz="1000" u="none" strike="noStrike" cap="none" baseline="0"/>
                        <a:t> </a:t>
                      </a:r>
                      <a:r>
                        <a:rPr lang="en" sz="1000" u="none" strike="noStrike" cap="none" baseline="0">
                          <a:sym typeface="Calibri"/>
                        </a:rPr>
                        <a:t> </a:t>
                      </a:r>
                      <a:r>
                        <a:rPr lang="en" sz="1000" u="none" strike="noStrike" cap="none" baseline="0" err="1">
                          <a:sym typeface="Calibri"/>
                        </a:rPr>
                        <a:t>dodatna</a:t>
                      </a:r>
                      <a:r>
                        <a:rPr lang="en" sz="1000" u="none" strike="noStrike" cap="none" baseline="0">
                          <a:sym typeface="Calibri"/>
                        </a:rPr>
                        <a:t> </a:t>
                      </a:r>
                      <a:r>
                        <a:rPr lang="en" sz="1000" u="none" strike="noStrike" cap="none" baseline="0" err="1">
                          <a:sym typeface="Calibri"/>
                        </a:rPr>
                        <a:t>nastava</a:t>
                      </a:r>
                      <a:r>
                        <a:rPr lang="en" sz="1000" u="none" strike="noStrike" cap="none" baseline="0">
                          <a:sym typeface="Calibri"/>
                        </a:rPr>
                        <a:t> </a:t>
                      </a:r>
                      <a:r>
                        <a:rPr lang="en" sz="1000" u="none" strike="noStrike" cap="none" baseline="0" err="1">
                          <a:sym typeface="Calibri"/>
                        </a:rPr>
                        <a:t>kemija</a:t>
                      </a:r>
                      <a:r>
                        <a:rPr lang="en" sz="1000" u="none" strike="noStrike" cap="none" baseline="0">
                          <a:sym typeface="Calibri"/>
                        </a:rPr>
                        <a:t>, </a:t>
                      </a:r>
                      <a:r>
                        <a:rPr lang="en" sz="1000" u="none" strike="noStrike" cap="none" baseline="0" err="1">
                          <a:sym typeface="Calibri"/>
                        </a:rPr>
                        <a:t>ekolozi</a:t>
                      </a:r>
                      <a:r>
                        <a:rPr lang="en" sz="1000" u="none" strike="noStrike" cap="none" baseline="0">
                          <a:sym typeface="Calibri"/>
                        </a:rPr>
                        <a:t>, </a:t>
                      </a:r>
                      <a:r>
                        <a:rPr lang="en" sz="1000" u="none" strike="noStrike" cap="none" baseline="0" err="1">
                          <a:sym typeface="Calibri"/>
                        </a:rPr>
                        <a:t>fotografi</a:t>
                      </a:r>
                      <a:r>
                        <a:rPr lang="en" sz="1000" u="none" strike="noStrike" cap="none" baseline="0">
                          <a:sym typeface="Calibri"/>
                        </a:rPr>
                        <a:t>, </a:t>
                      </a:r>
                      <a:r>
                        <a:rPr lang="en" sz="1000" u="none" strike="noStrike" cap="none" baseline="0" err="1">
                          <a:sym typeface="Calibri"/>
                        </a:rPr>
                        <a:t>novinari</a:t>
                      </a:r>
                      <a:r>
                        <a:rPr lang="en" sz="1000" u="none" strike="noStrike" cap="none" baseline="0">
                          <a:sym typeface="Calibri"/>
                        </a:rPr>
                        <a:t>, web </a:t>
                      </a:r>
                      <a:r>
                        <a:rPr lang="en" sz="1000" u="none" strike="noStrike" cap="none" baseline="0" err="1">
                          <a:sym typeface="Calibri"/>
                        </a:rPr>
                        <a:t>tim</a:t>
                      </a:r>
                      <a:r>
                        <a:rPr lang="en" sz="1000" u="none" strike="noStrike" cap="none" baseline="0">
                          <a:sym typeface="Calibri"/>
                        </a:rPr>
                        <a:t>, </a:t>
                      </a:r>
                      <a:r>
                        <a:rPr lang="en" sz="1000" u="none" strike="noStrike" cap="none" baseline="0" err="1">
                          <a:sym typeface="Calibri"/>
                        </a:rPr>
                        <a:t>likovne</a:t>
                      </a:r>
                      <a:r>
                        <a:rPr lang="en" sz="1000" u="none" strike="noStrike" cap="none" baseline="0">
                          <a:sym typeface="Calibri"/>
                        </a:rPr>
                        <a:t> </a:t>
                      </a:r>
                      <a:r>
                        <a:rPr lang="en" sz="1000" u="none" strike="noStrike" cap="none" baseline="0" err="1">
                          <a:sym typeface="Calibri"/>
                        </a:rPr>
                        <a:t>skupine</a:t>
                      </a:r>
                      <a:r>
                        <a:rPr lang="en" sz="1000" u="none" strike="noStrike" cap="none" baseline="0">
                          <a:sym typeface="Calibri"/>
                        </a:rPr>
                        <a:t> RN, </a:t>
                      </a:r>
                      <a:r>
                        <a:rPr lang="en" sz="1000" u="none" strike="noStrike" cap="none" baseline="0" err="1">
                          <a:sym typeface="Calibri"/>
                        </a:rPr>
                        <a:t>prijatelji</a:t>
                      </a:r>
                      <a:r>
                        <a:rPr lang="en" sz="1000" u="none" strike="noStrike" cap="none" baseline="0">
                          <a:sym typeface="Calibri"/>
                        </a:rPr>
                        <a:t> </a:t>
                      </a:r>
                      <a:r>
                        <a:rPr lang="en" sz="1000" u="none" strike="noStrike" cap="none" baseline="0" err="1">
                          <a:sym typeface="Calibri"/>
                        </a:rPr>
                        <a:t>prirode</a:t>
                      </a:r>
                      <a:r>
                        <a:rPr lang="en" sz="1000" u="none" strike="noStrike" cap="none" baseline="0">
                          <a:sym typeface="Calibri"/>
                        </a:rPr>
                        <a:t>, </a:t>
                      </a:r>
                      <a:r>
                        <a:rPr lang="en" sz="1000" u="none" strike="noStrike" cap="none" baseline="0" err="1">
                          <a:sym typeface="Calibri"/>
                        </a:rPr>
                        <a:t>istraživači</a:t>
                      </a:r>
                      <a:r>
                        <a:rPr lang="en" sz="1000" u="none" strike="noStrike" cap="none" baseline="0">
                          <a:sym typeface="Calibri"/>
                        </a:rPr>
                        <a:t> </a:t>
                      </a:r>
                      <a:r>
                        <a:rPr lang="en" sz="1000" u="none" strike="noStrike" cap="none" baseline="0" err="1">
                          <a:sym typeface="Calibri"/>
                        </a:rPr>
                        <a:t>prirode</a:t>
                      </a:r>
                      <a:r>
                        <a:rPr lang="en" sz="1000" u="none" strike="noStrike" cap="none" baseline="0">
                          <a:sym typeface="Calibri"/>
                        </a:rPr>
                        <a:t>, </a:t>
                      </a:r>
                      <a:r>
                        <a:rPr lang="hr-HR" sz="1000" u="none" strike="noStrike" cap="none" baseline="0">
                          <a:sym typeface="Calibri"/>
                        </a:rPr>
                        <a:t>ljekovito bilje.</a:t>
                      </a:r>
                      <a:endParaRPr lang="en" sz="1000" b="0" i="0" u="none" strike="noStrike" cap="none" baseline="0">
                        <a:solidFill>
                          <a:srgbClr val="000000"/>
                        </a:solidFill>
                        <a:latin typeface="Calibri"/>
                        <a:ea typeface="Calibri"/>
                        <a:cs typeface="Calibri"/>
                        <a:sym typeface="Calibri"/>
                      </a:endParaRPr>
                    </a:p>
                  </a:txBody>
                  <a:tcPr marL="91450" marR="91450" marT="30225" marB="30225"/>
                </a:tc>
                <a:extLst>
                  <a:ext uri="{0D108BD9-81ED-4DB2-BD59-A6C34878D82A}">
                    <a16:rowId xmlns:a16="http://schemas.microsoft.com/office/drawing/2014/main" xmlns="" val="10002"/>
                  </a:ext>
                </a:extLst>
              </a:tr>
              <a:tr h="3464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extLst>
                  <a:ext uri="{0D108BD9-81ED-4DB2-BD59-A6C34878D82A}">
                    <a16:rowId xmlns:a16="http://schemas.microsoft.com/office/drawing/2014/main" xmlns="" val="10003"/>
                  </a:ext>
                </a:extLst>
              </a:tr>
              <a:tr h="310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extLst>
                  <a:ext uri="{0D108BD9-81ED-4DB2-BD59-A6C34878D82A}">
                    <a16:rowId xmlns:a16="http://schemas.microsoft.com/office/drawing/2014/main" xmlns="" val="10004"/>
                  </a:ext>
                </a:extLst>
              </a:tr>
              <a:tr h="3131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Potrošni materijal</a:t>
                      </a:r>
                      <a:endParaRPr lang="en" sz="1000" b="0" i="0" u="none" strike="noStrike" cap="none" baseline="0">
                        <a:solidFill>
                          <a:srgbClr val="000000"/>
                        </a:solidFill>
                        <a:latin typeface="Calibri"/>
                        <a:ea typeface="Calibri"/>
                        <a:cs typeface="Calibri"/>
                        <a:sym typeface="Calibri"/>
                      </a:endParaRPr>
                    </a:p>
                  </a:txBody>
                  <a:tcPr marL="91450" marR="91450" marT="30225" marB="30225"/>
                </a:tc>
                <a:extLst>
                  <a:ext uri="{0D108BD9-81ED-4DB2-BD59-A6C34878D82A}">
                    <a16:rowId xmlns:a16="http://schemas.microsoft.com/office/drawing/2014/main" xmlns="" val="10005"/>
                  </a:ext>
                </a:extLst>
              </a:tr>
              <a:tr h="776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225" marB="302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Vrjednovanje</a:t>
                      </a:r>
                      <a:r>
                        <a:rPr lang="en" sz="1000" u="none" strike="noStrike" cap="none" baseline="0">
                          <a:sym typeface="Calibri"/>
                        </a:rPr>
                        <a:t> </a:t>
                      </a:r>
                      <a:r>
                        <a:rPr lang="en" sz="1000" u="none" strike="noStrike" cap="none" baseline="0" err="1">
                          <a:sym typeface="Calibri"/>
                        </a:rPr>
                        <a:t>stvaralačkog</a:t>
                      </a:r>
                      <a:r>
                        <a:rPr lang="en" sz="1000" u="none" strike="noStrike" cap="none" baseline="0">
                          <a:sym typeface="Calibri"/>
                        </a:rPr>
                        <a:t> izričaja</a:t>
                      </a:r>
                    </a:p>
                  </a:txBody>
                  <a:tcPr marL="91450" marR="91450" marT="30225" marB="3022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805996" y="-25620"/>
            <a:ext cx="7886700" cy="994171"/>
          </a:xfrm>
        </p:spPr>
        <p:txBody>
          <a:bodyPr>
            <a:normAutofit/>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Učenička zadruga „Brdo jabuka”</a:t>
            </a:r>
          </a:p>
        </p:txBody>
      </p:sp>
    </p:spTree>
  </p:cSld>
  <p:clrMapOvr>
    <a:masterClrMapping/>
  </p:clrMapOvr>
  <p:transition spd="slow">
    <p:wipe/>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Shape 1025"/>
        <p:cNvGrpSpPr/>
        <p:nvPr/>
      </p:nvGrpSpPr>
      <p:grpSpPr>
        <a:xfrm>
          <a:off x="0" y="0"/>
          <a:ext cx="0" cy="0"/>
          <a:chOff x="0" y="0"/>
          <a:chExt cx="0" cy="0"/>
        </a:xfrm>
      </p:grpSpPr>
      <p:pic>
        <p:nvPicPr>
          <p:cNvPr id="1026" name="Shape 1026"/>
          <p:cNvPicPr preferRelativeResize="0"/>
          <p:nvPr/>
        </p:nvPicPr>
        <p:blipFill rotWithShape="1">
          <a:blip r:embed="rId3">
            <a:alphaModFix/>
          </a:blip>
          <a:srcRect/>
          <a:stretch/>
        </p:blipFill>
        <p:spPr>
          <a:xfrm>
            <a:off x="6950071" y="86914"/>
            <a:ext cx="1042986" cy="829865"/>
          </a:xfrm>
          <a:prstGeom prst="rect">
            <a:avLst/>
          </a:prstGeom>
          <a:noFill/>
          <a:ln>
            <a:noFill/>
          </a:ln>
        </p:spPr>
      </p:pic>
      <p:graphicFrame>
        <p:nvGraphicFramePr>
          <p:cNvPr id="1028" name="Shape 1028"/>
          <p:cNvGraphicFramePr/>
          <p:nvPr>
            <p:extLst>
              <p:ext uri="{D42A27DB-BD31-4B8C-83A1-F6EECF244321}">
                <p14:modId xmlns:p14="http://schemas.microsoft.com/office/powerpoint/2010/main" xmlns="" val="1560364070"/>
              </p:ext>
            </p:extLst>
          </p:nvPr>
        </p:nvGraphicFramePr>
        <p:xfrm>
          <a:off x="932684" y="916779"/>
          <a:ext cx="7886701" cy="3808700"/>
        </p:xfrm>
        <a:graphic>
          <a:graphicData uri="http://schemas.openxmlformats.org/drawingml/2006/table">
            <a:tbl>
              <a:tblPr>
                <a:tableStyleId>{0E3FDE45-AF77-4B5C-9715-49D594BDF05E}</a:tableStyleId>
              </a:tblPr>
              <a:tblGrid>
                <a:gridCol w="1448964">
                  <a:extLst>
                    <a:ext uri="{9D8B030D-6E8A-4147-A177-3AD203B41FA5}">
                      <a16:colId xmlns:a16="http://schemas.microsoft.com/office/drawing/2014/main" xmlns="" val="20000"/>
                    </a:ext>
                  </a:extLst>
                </a:gridCol>
                <a:gridCol w="6437737">
                  <a:extLst>
                    <a:ext uri="{9D8B030D-6E8A-4147-A177-3AD203B41FA5}">
                      <a16:colId xmlns:a16="http://schemas.microsoft.com/office/drawing/2014/main" xmlns="" val="20001"/>
                    </a:ext>
                  </a:extLst>
                </a:gridCol>
              </a:tblGrid>
              <a:tr h="3726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Font typeface="Calibri"/>
                        <a:buNone/>
                      </a:pPr>
                      <a:r>
                        <a:rPr lang="en" sz="1000" u="none" strike="noStrike" cap="none" baseline="0" err="1"/>
                        <a:t>Učitelji</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razvijati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ostvariti</a:t>
                      </a:r>
                      <a:r>
                        <a:rPr lang="en" sz="1000" u="none" strike="noStrike" cap="none" baseline="0"/>
                        <a:t> </a:t>
                      </a:r>
                      <a:r>
                        <a:rPr lang="en" sz="1000" u="none" strike="noStrike" cap="none" baseline="0" err="1"/>
                        <a:t>osobni</a:t>
                      </a:r>
                      <a:r>
                        <a:rPr lang="en" sz="1000" u="none" strike="noStrike" cap="none" baseline="0"/>
                        <a:t> </a:t>
                      </a:r>
                      <a:r>
                        <a:rPr lang="en" sz="1000" u="none" strike="noStrike" cap="none" baseline="0" err="1">
                          <a:sym typeface="Calibri"/>
                        </a:rPr>
                        <a:t>i</a:t>
                      </a:r>
                      <a:r>
                        <a:rPr lang="en" sz="1000" u="none" strike="noStrike" cap="none" baseline="0">
                          <a:sym typeface="Calibri"/>
                        </a:rPr>
                        <a:t> </a:t>
                      </a:r>
                      <a:r>
                        <a:rPr lang="en" sz="1000" u="none" strike="noStrike" cap="none" baseline="0" err="1"/>
                        <a:t>profesionalni</a:t>
                      </a:r>
                      <a:r>
                        <a:rPr lang="en" sz="1000" u="none" strike="noStrike" cap="none" baseline="0"/>
                        <a:t> </a:t>
                      </a:r>
                      <a:r>
                        <a:rPr lang="en" sz="1000" u="none" strike="noStrike" cap="none" baseline="0" err="1"/>
                        <a:t>razvoj</a:t>
                      </a:r>
                      <a:r>
                        <a:rPr lang="en" sz="1000" u="none" strike="noStrike" cap="none" baseline="0">
                          <a:sym typeface="Calibri"/>
                        </a:rPr>
                        <a:t>, </a:t>
                      </a:r>
                      <a:r>
                        <a:rPr lang="en" sz="1000" u="none" strike="noStrike" cap="none" baseline="0" err="1">
                          <a:sym typeface="Calibri"/>
                        </a:rPr>
                        <a:t>cjeloživotno</a:t>
                      </a:r>
                      <a:r>
                        <a:rPr lang="en" sz="1000" u="none" strike="noStrike" cap="none" baseline="0">
                          <a:sym typeface="Calibri"/>
                        </a:rPr>
                        <a:t> </a:t>
                      </a:r>
                      <a:r>
                        <a:rPr lang="en" sz="1000" u="none" strike="noStrike" cap="none" baseline="0" err="1">
                          <a:sym typeface="Calibri"/>
                        </a:rPr>
                        <a:t>učenje</a:t>
                      </a:r>
                      <a:r>
                        <a:rPr lang="en" sz="1000" u="none" strike="noStrike" cap="none" baseline="0">
                          <a:sym typeface="Calibri"/>
                        </a:rPr>
                        <a:t> </a:t>
                      </a:r>
                      <a:r>
                        <a:rPr lang="en" sz="1000" u="none" strike="noStrike" cap="none" baseline="0" err="1">
                          <a:sym typeface="Calibri"/>
                        </a:rPr>
                        <a:t>i</a:t>
                      </a:r>
                      <a:r>
                        <a:rPr lang="en" sz="1000" u="none" strike="noStrike" cap="none" baseline="0"/>
                        <a:t> </a:t>
                      </a:r>
                      <a:endParaRPr lang="en-US">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obrazovanje</a:t>
                      </a:r>
                      <a:r>
                        <a:rPr lang="en" sz="1000" u="none" strike="noStrike" cap="none" baseline="0">
                          <a:sym typeface="Calibri"/>
                        </a:rPr>
                        <a:t>, </a:t>
                      </a:r>
                      <a:r>
                        <a:rPr lang="en" sz="1000" u="none" strike="noStrike" cap="none" baseline="0" err="1">
                          <a:sym typeface="Calibri"/>
                        </a:rPr>
                        <a:t>usavršavanje</a:t>
                      </a:r>
                      <a:r>
                        <a:rPr lang="en" sz="1000" u="none" strike="noStrike" cap="none" baseline="0">
                          <a:sym typeface="Calibri"/>
                        </a:rPr>
                        <a:t> </a:t>
                      </a:r>
                      <a:r>
                        <a:rPr lang="en" sz="1000" u="none" strike="noStrike" cap="none" baseline="0" err="1">
                          <a:sym typeface="Calibri"/>
                        </a:rPr>
                        <a:t>stručnih</a:t>
                      </a:r>
                      <a:r>
                        <a:rPr lang="en" sz="1000" u="none" strike="noStrike" cap="none" baseline="0">
                          <a:sym typeface="Calibri"/>
                        </a:rPr>
                        <a:t> </a:t>
                      </a:r>
                      <a:r>
                        <a:rPr lang="en" sz="1000" u="none" strike="noStrike" cap="none" baseline="0" err="1">
                          <a:sym typeface="Calibri"/>
                        </a:rPr>
                        <a:t>kompetencija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xmlns="" val="10000"/>
                  </a:ext>
                </a:extLst>
              </a:tr>
              <a:tr h="527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Usvajanje</a:t>
                      </a:r>
                      <a:r>
                        <a:rPr lang="en" sz="1000" u="none" strike="noStrike" cap="none" baseline="0">
                          <a:sym typeface="Calibri"/>
                        </a:rPr>
                        <a:t> </a:t>
                      </a:r>
                      <a:r>
                        <a:rPr lang="en" sz="1000" u="none" strike="noStrike" cap="none" baseline="0" err="1">
                          <a:sym typeface="Calibri"/>
                        </a:rPr>
                        <a:t>stručno</a:t>
                      </a:r>
                      <a:r>
                        <a:rPr lang="en" sz="1000" u="none" strike="noStrike" cap="none" baseline="0">
                          <a:sym typeface="Calibri"/>
                        </a:rPr>
                        <a:t> – </a:t>
                      </a:r>
                      <a:r>
                        <a:rPr lang="en" sz="1000" u="none" strike="noStrike" cap="none" baseline="0" err="1">
                          <a:sym typeface="Calibri"/>
                        </a:rPr>
                        <a:t>metodičkih</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pedagoško</a:t>
                      </a:r>
                      <a:r>
                        <a:rPr lang="en" sz="1000" u="none" strike="noStrike" cap="none" baseline="0">
                          <a:sym typeface="Calibri"/>
                        </a:rPr>
                        <a:t> – </a:t>
                      </a:r>
                      <a:r>
                        <a:rPr lang="en" sz="1000" u="none" strike="noStrike" cap="none" baseline="0" err="1">
                          <a:sym typeface="Calibri"/>
                        </a:rPr>
                        <a:t>psiholoških</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u </a:t>
                      </a:r>
                      <a:r>
                        <a:rPr lang="en" sz="1000" u="none" strike="noStrike" cap="none" baseline="0" err="1">
                          <a:sym typeface="Calibri"/>
                        </a:rPr>
                        <a:t>svrhu</a:t>
                      </a:r>
                      <a:r>
                        <a:rPr lang="en" sz="1000" u="none" strike="noStrike" cap="none" baseline="0">
                          <a:sym typeface="Calibri"/>
                        </a:rPr>
                        <a:t> </a:t>
                      </a:r>
                      <a:r>
                        <a:rPr lang="en" sz="1000" u="none" strike="noStrike" cap="none" baseline="0" err="1">
                          <a:sym typeface="Calibri"/>
                        </a:rPr>
                        <a:t>povećanja</a:t>
                      </a:r>
                      <a:r>
                        <a:rPr lang="en" sz="1000" u="none" strike="noStrike" cap="none" baseline="0">
                          <a:sym typeface="Calibri"/>
                        </a:rPr>
                        <a:t> </a:t>
                      </a:r>
                      <a:r>
                        <a:rPr lang="en" sz="1000" u="none" strike="noStrike" cap="none" baseline="0" err="1">
                          <a:sym typeface="Calibri"/>
                        </a:rPr>
                        <a:t>kompetencija</a:t>
                      </a:r>
                      <a:r>
                        <a:rPr lang="en" sz="1000" u="none" strike="noStrike" cap="none" baseline="0">
                          <a:sym typeface="Calibri"/>
                        </a:rPr>
                        <a:t> </a:t>
                      </a:r>
                      <a:r>
                        <a:rPr lang="en" sz="1000" u="none" strike="noStrike" cap="none" baseline="0" err="1">
                          <a:sym typeface="Calibri"/>
                        </a:rPr>
                        <a:t>učitelja</a:t>
                      </a:r>
                      <a:r>
                        <a:rPr lang="en" sz="1000" u="none" strike="noStrike" cap="none" baseline="0">
                          <a:sym typeface="Calibri"/>
                        </a:rPr>
                        <a:t>, </a:t>
                      </a:r>
                      <a:r>
                        <a:rPr lang="en" sz="1000" u="none" strike="noStrike" cap="none" baseline="0" err="1">
                          <a:sym typeface="Calibri"/>
                        </a:rPr>
                        <a:t>praćenje</a:t>
                      </a:r>
                      <a:r>
                        <a:rPr lang="en" sz="1000" u="none" strike="noStrike" cap="none" baseline="0">
                          <a:sym typeface="Calibri"/>
                        </a:rPr>
                        <a:t> </a:t>
                      </a:r>
                      <a:r>
                        <a:rPr lang="en" sz="1000" u="none" strike="noStrike" cap="none" baseline="0" err="1">
                          <a:sym typeface="Calibri"/>
                        </a:rPr>
                        <a:t>promjena</a:t>
                      </a:r>
                      <a:r>
                        <a:rPr lang="en" sz="1000" u="none" strike="noStrike" cap="none" baseline="0">
                          <a:sym typeface="Calibri"/>
                        </a:rPr>
                        <a:t> u </a:t>
                      </a:r>
                      <a:r>
                        <a:rPr lang="en" sz="1000" u="none" strike="noStrike" cap="none" baseline="0" err="1">
                          <a:sym typeface="Calibri"/>
                        </a:rPr>
                        <a:t>odgojno</a:t>
                      </a:r>
                      <a:r>
                        <a:rPr lang="en" sz="1000" u="none" strike="noStrike" cap="none" baseline="0">
                          <a:sym typeface="Calibri"/>
                        </a:rPr>
                        <a:t> – </a:t>
                      </a:r>
                      <a:r>
                        <a:rPr lang="en" sz="1000" u="none" strike="noStrike" cap="none" baseline="0" err="1">
                          <a:sym typeface="Calibri"/>
                        </a:rPr>
                        <a:t>obrazovnom</a:t>
                      </a:r>
                      <a:r>
                        <a:rPr lang="en" sz="1000" u="none" strike="noStrike" cap="none" baseline="0">
                          <a:sym typeface="Calibri"/>
                        </a:rPr>
                        <a:t> </a:t>
                      </a:r>
                      <a:r>
                        <a:rPr lang="en" sz="1000" u="none" strike="noStrike" cap="none" baseline="0" err="1">
                          <a:sym typeface="Calibri"/>
                        </a:rPr>
                        <a:t>području</a:t>
                      </a:r>
                      <a:endParaRPr lang="en" sz="1000" b="0" i="0" u="none" strike="noStrike" cap="none" baseline="0" err="1">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xmlns="" val="10001"/>
                  </a:ext>
                </a:extLst>
              </a:tr>
              <a:tr h="894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Individualno</a:t>
                      </a:r>
                      <a:r>
                        <a:rPr lang="en" sz="1000" u="none" strike="noStrike" cap="none" baseline="0">
                          <a:sym typeface="Calibri"/>
                        </a:rPr>
                        <a:t> </a:t>
                      </a:r>
                      <a:r>
                        <a:rPr lang="en" sz="1000" u="none" strike="noStrike" cap="none" baseline="0" err="1">
                          <a:sym typeface="Calibri"/>
                        </a:rPr>
                        <a:t>usavršavanje</a:t>
                      </a:r>
                      <a:r>
                        <a:rPr lang="en" sz="1000" u="none" strike="noStrike" cap="none" baseline="0">
                          <a:sym typeface="Calibri"/>
                        </a:rPr>
                        <a:t> – </a:t>
                      </a:r>
                      <a:r>
                        <a:rPr lang="en" sz="1000" u="none" strike="noStrike" cap="none" baseline="0" err="1">
                          <a:sym typeface="Calibri"/>
                        </a:rPr>
                        <a:t>čitanje</a:t>
                      </a:r>
                      <a:r>
                        <a:rPr lang="en" sz="1000" u="none" strike="noStrike" cap="none" baseline="0">
                          <a:sym typeface="Calibri"/>
                        </a:rPr>
                        <a:t> literature, </a:t>
                      </a:r>
                      <a:r>
                        <a:rPr lang="en" sz="1000" u="none" strike="noStrike" cap="none" baseline="0" err="1">
                          <a:sym typeface="Calibri"/>
                        </a:rPr>
                        <a:t>praćenje</a:t>
                      </a:r>
                      <a:r>
                        <a:rPr lang="en" sz="1000" u="none" strike="noStrike" cap="none" baseline="0">
                          <a:sym typeface="Calibri"/>
                        </a:rPr>
                        <a:t> </a:t>
                      </a:r>
                      <a:r>
                        <a:rPr lang="en" sz="1000" u="none" strike="noStrike" cap="none" baseline="0" err="1">
                          <a:sym typeface="Calibri"/>
                        </a:rPr>
                        <a:t>stručnih</a:t>
                      </a:r>
                      <a:r>
                        <a:rPr lang="en" sz="1000" u="none" strike="noStrike" cap="none" baseline="0">
                          <a:sym typeface="Calibri"/>
                        </a:rPr>
                        <a:t> </a:t>
                      </a:r>
                      <a:r>
                        <a:rPr lang="en" sz="1000" u="none" strike="noStrike" cap="none" baseline="0" err="1">
                          <a:sym typeface="Calibri"/>
                        </a:rPr>
                        <a:t>časopisa</a:t>
                      </a:r>
                      <a:r>
                        <a:rPr lang="en" sz="1000" u="none" strike="noStrike" cap="none" baseline="0">
                          <a:sym typeface="Calibri"/>
                        </a:rPr>
                        <a:t>, </a:t>
                      </a:r>
                      <a:r>
                        <a:rPr lang="en" sz="1000" u="none" strike="noStrike" cap="none" baseline="0" err="1">
                          <a:sym typeface="Calibri"/>
                        </a:rPr>
                        <a:t>praćenje</a:t>
                      </a:r>
                      <a:r>
                        <a:rPr lang="en" sz="1000" u="none" strike="noStrike" cap="none" baseline="0">
                          <a:sym typeface="Calibri"/>
                        </a:rPr>
                        <a:t> </a:t>
                      </a:r>
                      <a:r>
                        <a:rPr lang="en" sz="1000" u="none" strike="noStrike" cap="none" baseline="0" err="1">
                          <a:sym typeface="Calibri"/>
                        </a:rPr>
                        <a:t>novosti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web-u.</a:t>
                      </a:r>
                    </a:p>
                    <a:p>
                      <a:pPr marL="0" marR="0" lvl="0" indent="0" algn="l" rtl="0">
                        <a:lnSpc>
                          <a:spcPct val="100000"/>
                        </a:lnSpc>
                        <a:spcBef>
                          <a:spcPts val="200"/>
                        </a:spcBef>
                        <a:spcAft>
                          <a:spcPts val="0"/>
                        </a:spcAft>
                        <a:buClr>
                          <a:srgbClr val="000000"/>
                        </a:buClr>
                        <a:buSzPct val="25000"/>
                        <a:buFont typeface="Calibri"/>
                        <a:buNone/>
                      </a:pPr>
                      <a:r>
                        <a:rPr lang="en" sz="1000" u="none" strike="noStrike" cap="none" baseline="0" err="1">
                          <a:sym typeface="Calibri"/>
                        </a:rPr>
                        <a:t>Usavršavanje</a:t>
                      </a:r>
                      <a:r>
                        <a:rPr lang="en" sz="1000" u="none" strike="noStrike" cap="none" baseline="0">
                          <a:sym typeface="Calibri"/>
                        </a:rPr>
                        <a:t> </a:t>
                      </a:r>
                      <a:r>
                        <a:rPr lang="en" sz="1000" u="none" strike="noStrike" cap="none" baseline="0" err="1">
                          <a:sym typeface="Calibri"/>
                        </a:rPr>
                        <a:t>putem</a:t>
                      </a:r>
                      <a:r>
                        <a:rPr lang="en" sz="1000" u="none" strike="noStrike" cap="none" baseline="0">
                          <a:sym typeface="Calibri"/>
                        </a:rPr>
                        <a:t> </a:t>
                      </a:r>
                      <a:r>
                        <a:rPr lang="en" sz="1000" u="none" strike="noStrike" cap="none" baseline="0" err="1">
                          <a:sym typeface="Calibri"/>
                        </a:rPr>
                        <a:t>stručnih</a:t>
                      </a:r>
                      <a:r>
                        <a:rPr lang="en" sz="1000" u="none" strike="noStrike" cap="none" baseline="0">
                          <a:sym typeface="Calibri"/>
                        </a:rPr>
                        <a:t> </a:t>
                      </a:r>
                      <a:r>
                        <a:rPr lang="en" sz="1000" u="none" strike="noStrike" cap="none" baseline="0" err="1">
                          <a:sym typeface="Calibri"/>
                        </a:rPr>
                        <a:t>vijeća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nastavničkih</a:t>
                      </a:r>
                      <a:r>
                        <a:rPr lang="en" sz="1000" u="none" strike="noStrike" cap="none" baseline="0">
                          <a:sym typeface="Calibri"/>
                        </a:rPr>
                        <a:t> </a:t>
                      </a:r>
                      <a:r>
                        <a:rPr lang="en" sz="1000" u="none" strike="noStrike" cap="none" baseline="0" err="1">
                          <a:sym typeface="Calibri"/>
                        </a:rPr>
                        <a:t>vijeća</a:t>
                      </a:r>
                      <a:r>
                        <a:rPr lang="en" sz="1000" u="none" strike="noStrike" cap="none" baseline="0">
                          <a:sym typeface="Calibri"/>
                        </a:rPr>
                        <a:t>.</a:t>
                      </a:r>
                    </a:p>
                    <a:p>
                      <a:pPr marL="0" marR="0" lvl="0" indent="0" algn="l" rtl="0">
                        <a:lnSpc>
                          <a:spcPct val="100000"/>
                        </a:lnSpc>
                        <a:spcBef>
                          <a:spcPts val="200"/>
                        </a:spcBef>
                        <a:spcAft>
                          <a:spcPts val="0"/>
                        </a:spcAft>
                        <a:buClr>
                          <a:srgbClr val="000000"/>
                        </a:buClr>
                        <a:buSzPct val="25000"/>
                        <a:buFont typeface="Calibri"/>
                        <a:buNone/>
                      </a:pPr>
                      <a:r>
                        <a:rPr lang="en" sz="1000" u="none" strike="noStrike" cap="none" baseline="0" err="1">
                          <a:sym typeface="Calibri"/>
                        </a:rPr>
                        <a:t>Sudjelovanje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seminarima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stručnim</a:t>
                      </a:r>
                      <a:r>
                        <a:rPr lang="en" sz="1000" u="none" strike="noStrike" cap="none" baseline="0">
                          <a:sym typeface="Calibri"/>
                        </a:rPr>
                        <a:t> </a:t>
                      </a:r>
                      <a:r>
                        <a:rPr lang="en" sz="1000" u="none" strike="noStrike" cap="none" baseline="0" err="1">
                          <a:sym typeface="Calibri"/>
                        </a:rPr>
                        <a:t>skupovima</a:t>
                      </a:r>
                      <a:r>
                        <a:rPr lang="en" sz="1000" u="none" strike="noStrike" cap="none" baseline="0">
                          <a:sym typeface="Calibri"/>
                        </a:rPr>
                        <a:t> u </a:t>
                      </a:r>
                      <a:r>
                        <a:rPr lang="en" sz="1000" u="none" strike="noStrike" cap="none" baseline="0" err="1">
                          <a:sym typeface="Calibri"/>
                        </a:rPr>
                        <a:t>organizaciji</a:t>
                      </a:r>
                      <a:r>
                        <a:rPr lang="en" sz="1000" u="none" strike="noStrike" cap="none" baseline="0">
                          <a:sym typeface="Calibri"/>
                        </a:rPr>
                        <a:t> MZOŠ, ASO, AZOO, AOO, NCVVO.</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xmlns="" val="10002"/>
                  </a:ext>
                </a:extLst>
              </a:tr>
              <a:tr h="373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Stručne</a:t>
                      </a:r>
                      <a:r>
                        <a:rPr lang="en" sz="1000" u="none" strike="noStrike" cap="none" baseline="0">
                          <a:sym typeface="Calibri"/>
                        </a:rPr>
                        <a:t> </a:t>
                      </a:r>
                      <a:r>
                        <a:rPr lang="en" sz="1000" u="none" strike="noStrike" cap="none" baseline="0" err="1">
                          <a:sym typeface="Calibri"/>
                        </a:rPr>
                        <a:t>suradnice</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xmlns="" val="10003"/>
                  </a:ext>
                </a:extLst>
              </a:tr>
              <a:tr h="4036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I. </a:t>
                      </a:r>
                      <a:r>
                        <a:rPr lang="en" sz="1000" u="none" strike="noStrike" cap="none" baseline="0" err="1">
                          <a:sym typeface="Calibri"/>
                        </a:rPr>
                        <a:t>i</a:t>
                      </a:r>
                      <a:r>
                        <a:rPr lang="en" sz="1000" u="none" strike="noStrike" cap="none" baseline="0">
                          <a:sym typeface="Calibri"/>
                        </a:rPr>
                        <a:t> II. </a:t>
                      </a:r>
                      <a:r>
                        <a:rPr lang="en" sz="1000" u="none" strike="noStrike" cap="none" baseline="0" err="1">
                          <a:sym typeface="Calibri"/>
                        </a:rPr>
                        <a:t>obrazovnog</a:t>
                      </a:r>
                      <a:r>
                        <a:rPr lang="en" sz="1000" u="none" strike="noStrike" cap="none" baseline="0">
                          <a:sym typeface="Calibri"/>
                        </a:rPr>
                        <a:t> </a:t>
                      </a:r>
                      <a:r>
                        <a:rPr lang="en" sz="1000" u="none" strike="noStrike" cap="none" baseline="0" err="1">
                          <a:sym typeface="Calibri"/>
                        </a:rPr>
                        <a:t>razdoblja</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 </a:t>
                      </a:r>
                      <a:r>
                        <a:rPr lang="en" sz="1000" u="none" strike="noStrike" cap="none" baseline="0"/>
                        <a:t>2020</a:t>
                      </a:r>
                      <a:r>
                        <a:rPr lang="en" sz="1000" u="none" strike="noStrike" cap="none" baseline="0">
                          <a:sym typeface="Calibri"/>
                        </a:rPr>
                        <a:t>./</a:t>
                      </a:r>
                      <a:r>
                        <a:rPr lang="en" sz="1000" u="none" strike="noStrike" cap="none" baseline="0"/>
                        <a:t>2021</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xmlns="" val="10004"/>
                  </a:ext>
                </a:extLst>
              </a:tr>
              <a:tr h="4036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200, 00 </a:t>
                      </a:r>
                      <a:r>
                        <a:rPr lang="en" sz="1000" u="none" strike="noStrike" cap="none" baseline="0" err="1">
                          <a:sym typeface="Calibri"/>
                        </a:rPr>
                        <a:t>kn</a:t>
                      </a:r>
                      <a:r>
                        <a:rPr lang="en" sz="1000" u="none" strike="noStrike" cap="none" baseline="0">
                          <a:sym typeface="Calibri"/>
                        </a:rPr>
                        <a:t> za </a:t>
                      </a:r>
                      <a:r>
                        <a:rPr lang="en" sz="1000" u="none" strike="noStrike" cap="none" baseline="0" err="1">
                          <a:sym typeface="Calibri"/>
                        </a:rPr>
                        <a:t>obnovu</a:t>
                      </a:r>
                      <a:r>
                        <a:rPr lang="en" sz="1000" u="none" strike="noStrike" cap="none" baseline="0">
                          <a:sym typeface="Calibri"/>
                        </a:rPr>
                        <a:t> </a:t>
                      </a:r>
                      <a:r>
                        <a:rPr lang="en" sz="1000" u="none" strike="noStrike" cap="none" baseline="0" err="1">
                          <a:sym typeface="Calibri"/>
                        </a:rPr>
                        <a:t>knjižničnog</a:t>
                      </a:r>
                      <a:r>
                        <a:rPr lang="en" sz="1000" u="none" strike="noStrike" cap="none" baseline="0">
                          <a:sym typeface="Calibri"/>
                        </a:rPr>
                        <a:t> </a:t>
                      </a:r>
                      <a:r>
                        <a:rPr lang="en" sz="1000" u="none" strike="noStrike" cap="none" baseline="0" err="1">
                          <a:sym typeface="Calibri"/>
                        </a:rPr>
                        <a:t>fonda</a:t>
                      </a:r>
                      <a:r>
                        <a:rPr lang="en" sz="1000" u="none" strike="noStrike" cap="none" baseline="0">
                          <a:sym typeface="Calibri"/>
                        </a:rPr>
                        <a:t>.</a:t>
                      </a:r>
                    </a:p>
                    <a:p>
                      <a:pPr marL="0" marR="0" lvl="0" indent="0" algn="l" rtl="0">
                        <a:lnSpc>
                          <a:spcPct val="100000"/>
                        </a:lnSpc>
                        <a:spcBef>
                          <a:spcPts val="200"/>
                        </a:spcBef>
                        <a:spcAft>
                          <a:spcPts val="0"/>
                        </a:spcAft>
                        <a:buFont typeface="Calibri"/>
                        <a:buNone/>
                      </a:pPr>
                      <a:r>
                        <a:rPr lang="hr-HR" sz="1000" u="none" strike="noStrike" cap="none" baseline="0">
                          <a:sym typeface="Calibri"/>
                        </a:rPr>
                        <a:t>Financiranje putnih troškova stručnih usavršavanja</a:t>
                      </a:r>
                      <a:r>
                        <a:rPr lang="hr-HR" sz="1000" u="none" strike="noStrike" cap="none" baseline="0"/>
                        <a:t> </a:t>
                      </a:r>
                      <a:r>
                        <a:rPr lang="hr-HR" sz="1000" u="none" strike="noStrike" cap="none" baseline="0">
                          <a:sym typeface="Calibri"/>
                        </a:rPr>
                        <a:t> djelatnika</a:t>
                      </a:r>
                      <a:r>
                        <a:rPr lang="hr-HR" sz="1000" u="none" strike="noStrike" cap="none" baseline="0"/>
                        <a:t> </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xmlns="" val="10005"/>
                  </a:ext>
                </a:extLst>
              </a:tr>
              <a:tr h="833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Uvidom</a:t>
                      </a:r>
                      <a:r>
                        <a:rPr lang="en" sz="1000" u="none" strike="noStrike" cap="none" baseline="0">
                          <a:sym typeface="Calibri"/>
                        </a:rPr>
                        <a:t> u </a:t>
                      </a:r>
                      <a:r>
                        <a:rPr lang="en" sz="1000" u="none" strike="noStrike" cap="none" baseline="0" err="1">
                          <a:sym typeface="Calibri"/>
                        </a:rPr>
                        <a:t>nastavu</a:t>
                      </a:r>
                      <a:r>
                        <a:rPr lang="en" sz="1000" u="none" strike="noStrike" cap="none" baseline="0">
                          <a:sym typeface="Calibri"/>
                        </a:rPr>
                        <a:t> </a:t>
                      </a:r>
                      <a:r>
                        <a:rPr lang="en" sz="1000" u="none" strike="noStrike" cap="none" baseline="0" err="1">
                          <a:sym typeface="Calibri"/>
                        </a:rPr>
                        <a:t>utvrđuju</a:t>
                      </a:r>
                      <a:r>
                        <a:rPr lang="en" sz="1000" u="none" strike="noStrike" cap="none" baseline="0">
                          <a:sym typeface="Calibri"/>
                        </a:rPr>
                        <a:t> se </a:t>
                      </a:r>
                      <a:r>
                        <a:rPr lang="en" sz="1000" u="none" strike="noStrike" cap="none" baseline="0" err="1">
                          <a:sym typeface="Calibri"/>
                        </a:rPr>
                        <a:t>kompetencije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stupanj</a:t>
                      </a:r>
                      <a:r>
                        <a:rPr lang="en" sz="1000" u="none" strike="noStrike" cap="none" baseline="0">
                          <a:sym typeface="Calibri"/>
                        </a:rPr>
                        <a:t> </a:t>
                      </a:r>
                      <a:r>
                        <a:rPr lang="en" sz="1000" u="none" strike="noStrike" cap="none" baseline="0" err="1">
                          <a:sym typeface="Calibri"/>
                        </a:rPr>
                        <a:t>napredovanja</a:t>
                      </a:r>
                      <a:r>
                        <a:rPr lang="en" sz="1000" u="none" strike="noStrike" cap="none" baseline="0">
                          <a:sym typeface="Calibri"/>
                        </a:rPr>
                        <a:t> </a:t>
                      </a:r>
                      <a:r>
                        <a:rPr lang="en" sz="1000" u="none" strike="noStrike" cap="none" baseline="0" err="1">
                          <a:sym typeface="Calibri"/>
                        </a:rPr>
                        <a:t>nastavnika</a:t>
                      </a:r>
                      <a:r>
                        <a:rPr lang="en" sz="1000" u="none" strike="noStrike" cap="none" baseline="0">
                          <a:sym typeface="Calibri"/>
                        </a:rPr>
                        <a:t> u </a:t>
                      </a:r>
                      <a:r>
                        <a:rPr lang="en" sz="1000" u="none" strike="noStrike" cap="none" baseline="0" err="1">
                          <a:sym typeface="Calibri"/>
                        </a:rPr>
                        <a:t>radu</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Zadovoljstvo</a:t>
                      </a:r>
                      <a:r>
                        <a:rPr lang="en" sz="1000" u="none" strike="noStrike" cap="none" baseline="0">
                          <a:sym typeface="Calibri"/>
                        </a:rPr>
                        <a:t> </a:t>
                      </a:r>
                      <a:r>
                        <a:rPr lang="en" sz="1000" u="none" strike="noStrike" cap="none" baseline="0" err="1">
                          <a:sym typeface="Calibri"/>
                        </a:rPr>
                        <a:t>učitelja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792246" y="0"/>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Stručno usavršavanje učitelja</a:t>
            </a:r>
          </a:p>
        </p:txBody>
      </p:sp>
    </p:spTree>
  </p:cSld>
  <p:clrMapOvr>
    <a:masterClrMapping/>
  </p:clrMapOvr>
  <p:transition spd="slow">
    <p:wipe/>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3689973187"/>
              </p:ext>
            </p:extLst>
          </p:nvPr>
        </p:nvGraphicFramePr>
        <p:xfrm>
          <a:off x="914400" y="1107375"/>
          <a:ext cx="8569325" cy="3978975"/>
        </p:xfrm>
        <a:graphic>
          <a:graphicData uri="http://schemas.openxmlformats.org/drawingml/2006/table">
            <a:tbl>
              <a:tblPr>
                <a:tableStyleId>{0E3FDE45-AF77-4B5C-9715-49D594BDF05E}</a:tableStyleId>
              </a:tblPr>
              <a:tblGrid>
                <a:gridCol w="1997075">
                  <a:extLst>
                    <a:ext uri="{9D8B030D-6E8A-4147-A177-3AD203B41FA5}">
                      <a16:colId xmlns:a16="http://schemas.microsoft.com/office/drawing/2014/main" xmlns="" val="20000"/>
                    </a:ext>
                  </a:extLst>
                </a:gridCol>
                <a:gridCol w="6572250">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spcBef>
                          <a:spcPts val="0"/>
                        </a:spcBef>
                        <a:buFontTx/>
                        <a:buNone/>
                      </a:pPr>
                      <a:r>
                        <a:rPr lang="hr-HR" sz="1100" u="none" strike="noStrike" cap="none" baseline="0">
                          <a:sym typeface="Calibri"/>
                        </a:rPr>
                        <a:t>- upoznati jabuku kao zdravu namirnicu, kraljicu voća</a:t>
                      </a:r>
                    </a:p>
                    <a:p>
                      <a:pPr marL="0" marR="0" lvl="0" indent="0" algn="l">
                        <a:spcBef>
                          <a:spcPts val="0"/>
                        </a:spcBef>
                        <a:buFontTx/>
                        <a:buNone/>
                      </a:pPr>
                      <a:r>
                        <a:rPr lang="hr-HR" sz="1100" u="none" strike="noStrike" cap="none" baseline="0">
                          <a:sym typeface="Calibri"/>
                        </a:rPr>
                        <a:t>-upoznati prerađevine od jabuka</a:t>
                      </a:r>
                    </a:p>
                    <a:p>
                      <a:pPr marL="0" marR="0" lvl="0" indent="0" algn="l">
                        <a:spcBef>
                          <a:spcPts val="0"/>
                        </a:spcBef>
                        <a:buFontTx/>
                        <a:buNone/>
                      </a:pPr>
                      <a:r>
                        <a:rPr lang="hr-HR" sz="1100" u="none" strike="noStrike" cap="none" baseline="0">
                          <a:sym typeface="Calibri"/>
                        </a:rPr>
                        <a:t>-upoznati važnost zdrave prehrane</a:t>
                      </a:r>
                    </a:p>
                  </a:txBody>
                  <a:tcPr marL="91450" marR="91450" marT="34100" marB="34100"/>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  stvaranje navika zdravog života</a:t>
                      </a:r>
                      <a:endParaRPr lang="hr-H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1"/>
                  </a:ext>
                </a:extLst>
              </a:tr>
              <a:tr h="7703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-integrirani dan ( tjedan),</a:t>
                      </a:r>
                      <a:r>
                        <a:rPr lang="hr-HR" sz="1100" u="none" strike="noStrike" cap="none" baseline="0" err="1">
                          <a:sym typeface="Calibri"/>
                        </a:rPr>
                        <a:t>radionica,izrada</a:t>
                      </a:r>
                      <a:r>
                        <a:rPr lang="hr-HR" sz="1100" u="none" strike="noStrike" cap="none" baseline="0">
                          <a:sym typeface="Calibri"/>
                        </a:rPr>
                        <a:t> </a:t>
                      </a:r>
                      <a:r>
                        <a:rPr lang="hr-HR" sz="1100" u="none" strike="noStrike" cap="none" baseline="0" err="1">
                          <a:sym typeface="Calibri"/>
                        </a:rPr>
                        <a:t>plakata,prezentacija</a:t>
                      </a:r>
                      <a:endParaRPr sz="1100" b="0" i="0" u="none" strike="noStrike" cap="none" baseline="0" err="1">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Učenici i učitelji 1.i 2. razreda</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Listopad</a:t>
                      </a:r>
                      <a:r>
                        <a:rPr lang="en" sz="1100">
                          <a:sym typeface="Calibri"/>
                        </a:rPr>
                        <a:t> </a:t>
                      </a:r>
                      <a:r>
                        <a:rPr lang="en" sz="1100"/>
                        <a:t>2020</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0 kn</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vrednovanja i korištenja rezultata vrednovanja:</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-prezentacija, ilustracije, objava na web stranici škole</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14400" y="53577"/>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Svjetski dan jabuka</a:t>
            </a:r>
          </a:p>
        </p:txBody>
      </p:sp>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08561" y="0"/>
            <a:ext cx="507221" cy="659130"/>
          </a:xfrm>
          <a:prstGeom prst="rect">
            <a:avLst/>
          </a:prstGeom>
        </p:spPr>
      </p:pic>
    </p:spTree>
    <p:extLst>
      <p:ext uri="{BB962C8B-B14F-4D97-AF65-F5344CB8AC3E}">
        <p14:creationId xmlns:p14="http://schemas.microsoft.com/office/powerpoint/2010/main" xmlns="" val="2506989300"/>
      </p:ext>
    </p:extLst>
  </p:cSld>
  <p:clrMapOvr>
    <a:masterClrMapping/>
  </p:clrMapOvr>
  <p:transition spd="slow">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1378074235"/>
              </p:ext>
            </p:extLst>
          </p:nvPr>
        </p:nvGraphicFramePr>
        <p:xfrm>
          <a:off x="914400" y="1107375"/>
          <a:ext cx="8569325" cy="3992625"/>
        </p:xfrm>
        <a:graphic>
          <a:graphicData uri="http://schemas.openxmlformats.org/drawingml/2006/table">
            <a:tbl>
              <a:tblPr>
                <a:tableStyleId>{0E3FDE45-AF77-4B5C-9715-49D594BDF05E}</a:tableStyleId>
              </a:tblPr>
              <a:tblGrid>
                <a:gridCol w="1997075">
                  <a:extLst>
                    <a:ext uri="{9D8B030D-6E8A-4147-A177-3AD203B41FA5}">
                      <a16:colId xmlns:a16="http://schemas.microsoft.com/office/drawing/2014/main" xmlns="" val="20000"/>
                    </a:ext>
                  </a:extLst>
                </a:gridCol>
                <a:gridCol w="6572250">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Potaknuti učenike na zahvalnost za kruh i  plodove zemlje, na zahvalu Bog</a:t>
                      </a:r>
                      <a:r>
                        <a:rPr lang="en" sz="1000" dirty="0">
                          <a:sym typeface="Calibri"/>
                        </a:rPr>
                        <a:t>u za primljene darove, na solidarnost prema potrebitima i siromašnima</a:t>
                      </a:r>
                      <a:r>
                        <a:rPr lang="hr-HR" sz="1000" dirty="0">
                          <a:sym typeface="Calibri"/>
                        </a:rPr>
                        <a:t>. Pobuditi</a:t>
                      </a:r>
                      <a:r>
                        <a:rPr lang="hr-HR" sz="1000" baseline="0" dirty="0">
                          <a:sym typeface="Calibri"/>
                        </a:rPr>
                        <a:t>  interes kod učenika  za zdrav način života te poduzetništvo.</a:t>
                      </a: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Odgoj za zahvalnost i darovan kruh, razvijanje kreativnosti</a:t>
                      </a:r>
                      <a:r>
                        <a:rPr lang="en" sz="1000" dirty="0">
                          <a:sym typeface="Calibri"/>
                        </a:rPr>
                        <a:t> i solidarnosti prema bližnjima</a:t>
                      </a:r>
                      <a:r>
                        <a:rPr lang="hr-HR" sz="1000" dirty="0">
                          <a:sym typeface="Calibri"/>
                        </a:rPr>
                        <a:t>. Prepoznavanje plodova</a:t>
                      </a:r>
                      <a:r>
                        <a:rPr lang="hr-HR" sz="1000" baseline="0" dirty="0">
                          <a:sym typeface="Calibri"/>
                        </a:rPr>
                        <a:t> rada</a:t>
                      </a:r>
                      <a:r>
                        <a:rPr lang="hr-HR" sz="1000" dirty="0">
                          <a:sym typeface="Calibri"/>
                        </a:rPr>
                        <a:t> koja</a:t>
                      </a:r>
                      <a:r>
                        <a:rPr lang="hr-HR" sz="1000" baseline="0" dirty="0">
                          <a:sym typeface="Calibri"/>
                        </a:rPr>
                        <a:t> nam pomažu u očuvanju zdravlja.</a:t>
                      </a: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xmlns="" val="10001"/>
                  </a:ext>
                </a:extLst>
              </a:tr>
              <a:tr h="7703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smtClean="0">
                          <a:sym typeface="Calibri"/>
                        </a:rPr>
                        <a:t>Dani kruha i zahvalnosti obilježiti će se na razini razrednog odjela na satu razrednika. Svaki razrednik samostalno određuje način realizacije.</a:t>
                      </a:r>
                      <a:endParaRPr lang="en" sz="1000" u="none" strike="noStrike" cap="none" baseline="0" dirty="0">
                        <a:sym typeface="Calibri"/>
                      </a:endParaRPr>
                    </a:p>
                  </a:txBody>
                  <a:tcPr marL="91450" marR="91450" marT="31225" marB="31225"/>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smtClean="0">
                          <a:sym typeface="Calibri"/>
                        </a:rPr>
                        <a:t>R</a:t>
                      </a:r>
                      <a:r>
                        <a:rPr lang="en" sz="1000" u="none" strike="noStrike" cap="none" baseline="0" dirty="0" smtClean="0">
                          <a:sym typeface="Calibri"/>
                        </a:rPr>
                        <a:t>azrednici</a:t>
                      </a:r>
                      <a:r>
                        <a:rPr lang="en" sz="1000" u="none" strike="noStrike" cap="none" baseline="0" dirty="0">
                          <a:sym typeface="Calibri"/>
                        </a:rPr>
                        <a:t>, pedagog, ravnatelj, roditelji.</a:t>
                      </a:r>
                    </a:p>
                    <a:p>
                      <a:pPr marL="0" marR="0" lvl="0" indent="0" algn="l" rtl="0">
                        <a:lnSpc>
                          <a:spcPct val="100000"/>
                        </a:lnSpc>
                        <a:spcBef>
                          <a:spcPts val="0"/>
                        </a:spcBef>
                        <a:spcAft>
                          <a:spcPts val="0"/>
                        </a:spcAft>
                        <a:buClr>
                          <a:srgbClr val="000000"/>
                        </a:buClr>
                        <a:buSzPct val="25000"/>
                        <a:buFont typeface="Calibri"/>
                        <a:buNone/>
                      </a:pP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smtClean="0">
                          <a:solidFill>
                            <a:srgbClr val="000000"/>
                          </a:solidFill>
                          <a:latin typeface="Calibri"/>
                          <a:ea typeface="Calibri"/>
                          <a:cs typeface="Calibri"/>
                          <a:sym typeface="Calibri"/>
                        </a:rPr>
                        <a:t>12.10.2020.</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smtClean="0">
                          <a:solidFill>
                            <a:srgbClr val="000000"/>
                          </a:solidFill>
                          <a:latin typeface="Calibri"/>
                          <a:ea typeface="Calibri"/>
                          <a:cs typeface="Calibri"/>
                          <a:sym typeface="Calibri"/>
                        </a:rPr>
                        <a:t>Troškovi potrošnog materijala</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vrednovanja i korištenja rezultata vrednovanja:</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smtClean="0">
                          <a:sym typeface="Calibri"/>
                        </a:rPr>
                        <a:t>Slikanje i objava na web stranici škole; razvijanje pozitivnog odnosa prema plodovima zemlje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14400" y="53577"/>
            <a:ext cx="8229600" cy="857250"/>
          </a:xfrm>
        </p:spPr>
        <p:txBody>
          <a:bodyPr>
            <a:scene3d>
              <a:camera prst="orthographicFront"/>
              <a:lightRig rig="soft" dir="t">
                <a:rot lat="0" lon="0" rev="15600000"/>
              </a:lightRig>
            </a:scene3d>
            <a:sp3d extrusionH="57150" prstMaterial="softEdge">
              <a:bevelT w="25400" h="38100"/>
            </a:sp3d>
          </a:bodyPr>
          <a:lstStyle/>
          <a:p>
            <a:r>
              <a:rPr lang="hr-HR" dirty="0" smtClean="0">
                <a:effectLst>
                  <a:outerShdw blurRad="38100" dist="38100" dir="2700000" algn="tl">
                    <a:srgbClr val="000000">
                      <a:alpha val="43137"/>
                    </a:srgbClr>
                  </a:outerShdw>
                </a:effectLst>
                <a:latin typeface="+mn-lt"/>
              </a:rPr>
              <a:t>Dani kruha i zahvalnosti</a:t>
            </a:r>
            <a:endParaRPr lang="hr-HR" dirty="0">
              <a:effectLst>
                <a:outerShdw blurRad="38100" dist="38100" dir="2700000" algn="tl">
                  <a:srgbClr val="000000">
                    <a:alpha val="43137"/>
                  </a:srgbClr>
                </a:outerShdw>
              </a:effectLst>
              <a:latin typeface="+mn-lt"/>
            </a:endParaRPr>
          </a:p>
        </p:txBody>
      </p:sp>
      <p:pic>
        <p:nvPicPr>
          <p:cNvPr id="6" name="Shape 1112"/>
          <p:cNvPicPr preferRelativeResize="0"/>
          <p:nvPr/>
        </p:nvPicPr>
        <p:blipFill rotWithShape="1">
          <a:blip r:embed="rId3">
            <a:alphaModFix/>
          </a:blip>
          <a:srcRect/>
          <a:stretch/>
        </p:blipFill>
        <p:spPr>
          <a:xfrm>
            <a:off x="7065220" y="0"/>
            <a:ext cx="2078780" cy="1072282"/>
          </a:xfrm>
          <a:prstGeom prst="rect">
            <a:avLst/>
          </a:prstGeom>
          <a:noFill/>
          <a:ln>
            <a:noFill/>
          </a:ln>
        </p:spPr>
      </p:pic>
    </p:spTree>
    <p:extLst>
      <p:ext uri="{BB962C8B-B14F-4D97-AF65-F5344CB8AC3E}">
        <p14:creationId xmlns:p14="http://schemas.microsoft.com/office/powerpoint/2010/main" xmlns="" val="27491681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2" name="Title 1"/>
          <p:cNvSpPr>
            <a:spLocks noGrp="1"/>
          </p:cNvSpPr>
          <p:nvPr>
            <p:ph type="title"/>
          </p:nvPr>
        </p:nvSpPr>
        <p:spPr>
          <a:xfrm>
            <a:off x="574245" y="1589162"/>
            <a:ext cx="7886700" cy="2139553"/>
          </a:xfrm>
        </p:spPr>
        <p:txBody>
          <a:bodyPr>
            <a:scene3d>
              <a:camera prst="orthographicFront"/>
              <a:lightRig rig="soft" dir="t">
                <a:rot lat="0" lon="0" rev="15600000"/>
              </a:lightRig>
            </a:scene3d>
            <a:sp3d extrusionH="57150" prstMaterial="softEdge">
              <a:bevelT w="25400" h="38100"/>
            </a:sp3d>
          </a:bodyPr>
          <a:lstStyle/>
          <a:p>
            <a:r>
              <a:rPr lang="hr-HR">
                <a:ln/>
                <a:latin typeface="Calibri (tijelo)"/>
              </a:rPr>
              <a:t>Diferencijalni</a:t>
            </a:r>
            <a:br>
              <a:rPr lang="hr-HR">
                <a:ln/>
                <a:latin typeface="Calibri (tijelo)"/>
              </a:rPr>
            </a:br>
            <a:r>
              <a:rPr lang="hr-HR">
                <a:ln/>
                <a:latin typeface="Calibri (tijelo)"/>
              </a:rPr>
              <a:t>(razlikovni) dio kurikuluma</a:t>
            </a:r>
          </a:p>
        </p:txBody>
      </p:sp>
    </p:spTree>
    <p:extLst>
      <p:ext uri="{BB962C8B-B14F-4D97-AF65-F5344CB8AC3E}">
        <p14:creationId xmlns:p14="http://schemas.microsoft.com/office/powerpoint/2010/main" xmlns="" val="1356947511"/>
      </p:ext>
    </p:extLst>
  </p:cSld>
  <p:clrMapOvr>
    <a:masterClrMapping/>
  </p:clrMapOvr>
  <p:transition spd="slow">
    <p:wipe/>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Shape 1085"/>
        <p:cNvGrpSpPr/>
        <p:nvPr/>
      </p:nvGrpSpPr>
      <p:grpSpPr>
        <a:xfrm>
          <a:off x="0" y="0"/>
          <a:ext cx="0" cy="0"/>
          <a:chOff x="0" y="0"/>
          <a:chExt cx="0" cy="0"/>
        </a:xfrm>
      </p:grpSpPr>
      <p:graphicFrame>
        <p:nvGraphicFramePr>
          <p:cNvPr id="1087" name="Shape 1087"/>
          <p:cNvGraphicFramePr/>
          <p:nvPr>
            <p:extLst>
              <p:ext uri="{D42A27DB-BD31-4B8C-83A1-F6EECF244321}">
                <p14:modId xmlns:p14="http://schemas.microsoft.com/office/powerpoint/2010/main" xmlns="" val="1488527722"/>
              </p:ext>
            </p:extLst>
          </p:nvPr>
        </p:nvGraphicFramePr>
        <p:xfrm>
          <a:off x="756151" y="996149"/>
          <a:ext cx="8640750" cy="3962275"/>
        </p:xfrm>
        <a:graphic>
          <a:graphicData uri="http://schemas.openxmlformats.org/drawingml/2006/table">
            <a:tbl>
              <a:tblPr>
                <a:tableStyleId>{0E3FDE45-AF77-4B5C-9715-49D594BDF05E}</a:tableStyleId>
              </a:tblPr>
              <a:tblGrid>
                <a:gridCol w="1587500">
                  <a:extLst>
                    <a:ext uri="{9D8B030D-6E8A-4147-A177-3AD203B41FA5}">
                      <a16:colId xmlns:a16="http://schemas.microsoft.com/office/drawing/2014/main" xmlns="" val="20000"/>
                    </a:ext>
                  </a:extLst>
                </a:gridCol>
                <a:gridCol w="7053250">
                  <a:extLst>
                    <a:ext uri="{9D8B030D-6E8A-4147-A177-3AD203B41FA5}">
                      <a16:colId xmlns:a16="http://schemas.microsoft.com/office/drawing/2014/main" xmlns="" val="20001"/>
                    </a:ext>
                  </a:extLst>
                </a:gridCol>
              </a:tblGrid>
              <a:tr h="8346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u="none" strike="noStrike" cap="none" baseline="0"/>
                        <a:t>Učenici će upoznati važnost </a:t>
                      </a:r>
                      <a:r>
                        <a:rPr lang="hr-HR" sz="1000" u="none" strike="noStrike" cap="none" baseline="0">
                          <a:sym typeface="Calibri"/>
                        </a:rPr>
                        <a:t> Domovinskog rata. Objasniti važnost odluke hrvatskog sabora iz 1999. godine o proglašenju dana sjećanja na žrtve Vukovara.</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0"/>
                  </a:ext>
                </a:extLst>
              </a:tr>
              <a:tr h="373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Prepoznavanje</a:t>
                      </a:r>
                      <a:r>
                        <a:rPr lang="hr-HR" sz="1000" u="none" strike="noStrike" cap="none" baseline="0"/>
                        <a:t> </a:t>
                      </a:r>
                      <a:r>
                        <a:rPr lang="hr-HR" sz="1000" u="none" strike="noStrike" cap="none" baseline="0">
                          <a:sym typeface="Calibri"/>
                        </a:rPr>
                        <a:t> važnosti grada Vukovara kao grada „Heroja” tijekom Domovinskog rata.</a:t>
                      </a:r>
                      <a:r>
                        <a:rPr lang="hr-HR" sz="1000" u="none" strike="noStrike" cap="none" baseline="0"/>
                        <a:t> </a:t>
                      </a:r>
                      <a:r>
                        <a:rPr lang="hr-HR" sz="1000" u="none" strike="noStrike" cap="none" baseline="0">
                          <a:sym typeface="Calibri"/>
                        </a:rPr>
                        <a:t> Jačanje nacionalne svijesti.</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1"/>
                  </a:ext>
                </a:extLst>
              </a:tr>
              <a:tr h="527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Izrada prigodnog panoa i paljenje lampiona pred školom.</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2"/>
                  </a:ext>
                </a:extLst>
              </a:tr>
              <a:tr h="43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hr-HR" sz="1000" u="none" strike="noStrike" cap="none" baseline="0">
                          <a:sym typeface="Calibri"/>
                        </a:rPr>
                        <a:t>i</a:t>
                      </a:r>
                      <a:r>
                        <a:rPr lang="en" sz="1000" u="none" strike="noStrike" cap="none" baseline="0">
                          <a:sym typeface="Calibri"/>
                        </a:rPr>
                        <a:t> </a:t>
                      </a:r>
                      <a:r>
                        <a:rPr lang="hr-HR" sz="1000" u="none" strike="noStrike" cap="none" baseline="0">
                          <a:sym typeface="Calibri"/>
                        </a:rPr>
                        <a:t>PN</a:t>
                      </a:r>
                      <a:r>
                        <a:rPr lang="en" sz="1000" u="none" strike="noStrike" cap="none" baseline="0">
                          <a:sym typeface="Calibri"/>
                        </a:rPr>
                        <a:t>, </a:t>
                      </a:r>
                      <a:r>
                        <a:rPr lang="en" sz="1000" u="none" strike="noStrike" cap="none" baseline="0" err="1">
                          <a:sym typeface="Calibri"/>
                        </a:rPr>
                        <a:t>Učitelji</a:t>
                      </a:r>
                      <a:r>
                        <a:rPr lang="hr-HR" sz="1000" u="none" strike="noStrike" cap="none" baseline="0">
                          <a:sym typeface="Calibri"/>
                        </a:rPr>
                        <a:t> RN</a:t>
                      </a:r>
                      <a:r>
                        <a:rPr lang="en" sz="1000" u="none" strike="noStrike" cap="none" baseline="0">
                          <a:sym typeface="Calibri"/>
                        </a:rPr>
                        <a:t>, </a:t>
                      </a:r>
                      <a:r>
                        <a:rPr lang="en" sz="1000" u="none" strike="noStrike" cap="none" baseline="0" err="1">
                          <a:sym typeface="Calibri"/>
                        </a:rPr>
                        <a:t>pedagog</a:t>
                      </a:r>
                      <a:r>
                        <a:rPr lang="en" sz="1000" u="none" strike="noStrike" cap="none" baseline="0">
                          <a:sym typeface="Calibri"/>
                        </a:rPr>
                        <a:t>, </a:t>
                      </a:r>
                      <a:r>
                        <a:rPr lang="en" sz="1000" u="none" strike="noStrike" cap="none" baseline="0" err="1">
                          <a:sym typeface="Calibri"/>
                        </a:rPr>
                        <a:t>ravnatelj</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3"/>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a:t>
                      </a:r>
                      <a:r>
                        <a:rPr lang="hr-HR" sz="1000" u="none" strike="noStrike" cap="none" baseline="0">
                          <a:sym typeface="Calibri"/>
                        </a:rPr>
                        <a:t>8</a:t>
                      </a:r>
                      <a:r>
                        <a:rPr lang="en" sz="1000" u="none" strike="noStrike" cap="none" baseline="0">
                          <a:sym typeface="Calibri"/>
                        </a:rPr>
                        <a:t>.</a:t>
                      </a:r>
                      <a:r>
                        <a:rPr lang="hr-HR" sz="1000" u="none" strike="noStrike" cap="none" baseline="0">
                          <a:sym typeface="Calibri"/>
                        </a:rPr>
                        <a:t>11</a:t>
                      </a:r>
                      <a:r>
                        <a:rPr lang="en" sz="1000" u="none" strike="noStrike" cap="none" baseline="0">
                          <a:sym typeface="Calibri"/>
                        </a:rPr>
                        <a:t>. </a:t>
                      </a:r>
                      <a:r>
                        <a:rPr lang="en" sz="1000" u="none" strike="noStrike" cap="none" baseline="0"/>
                        <a:t>2020</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4"/>
                  </a:ext>
                </a:extLst>
              </a:tr>
              <a:tr h="43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50 kn</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5"/>
                  </a:ext>
                </a:extLst>
              </a:tr>
              <a:tr h="923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Evidentirati</a:t>
                      </a:r>
                      <a:r>
                        <a:rPr lang="en" sz="1000" u="none" strike="noStrike" cap="none" baseline="0">
                          <a:sym typeface="Calibri"/>
                        </a:rPr>
                        <a:t> </a:t>
                      </a:r>
                      <a:r>
                        <a:rPr lang="en" sz="1000" u="none" strike="noStrike" cap="none" baseline="0" err="1">
                          <a:sym typeface="Calibri"/>
                        </a:rPr>
                        <a:t>broj</a:t>
                      </a:r>
                      <a:r>
                        <a:rPr lang="en" sz="1000" u="none" strike="noStrike" cap="none" baseline="0">
                          <a:sym typeface="Calibri"/>
                        </a:rPr>
                        <a:t> </a:t>
                      </a:r>
                      <a:r>
                        <a:rPr lang="en" sz="1000" u="none" strike="noStrike" cap="none" baseline="0" err="1">
                          <a:sym typeface="Calibri"/>
                        </a:rPr>
                        <a:t>sudionika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 </a:t>
                      </a:r>
                      <a:r>
                        <a:rPr lang="en" sz="1000" u="none" strike="noStrike" cap="none" baseline="0" err="1">
                          <a:sym typeface="Calibri"/>
                        </a:rPr>
                        <a:t>djelatnika</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obuhvaćene</a:t>
                      </a:r>
                      <a:r>
                        <a:rPr lang="en" sz="1000" u="none" strike="noStrike" cap="none" baseline="0">
                          <a:sym typeface="Calibri"/>
                        </a:rPr>
                        <a:t> </a:t>
                      </a:r>
                      <a:r>
                        <a:rPr lang="en" sz="1000" u="none" strike="noStrike" cap="none" baseline="0" err="1">
                          <a:sym typeface="Calibri"/>
                        </a:rPr>
                        <a:t>programskim</a:t>
                      </a:r>
                      <a:r>
                        <a:rPr lang="en" sz="1000" u="none" strike="noStrike" cap="none" baseline="0"/>
                        <a:t> </a:t>
                      </a:r>
                      <a:r>
                        <a:rPr lang="en" sz="1000" u="none" strike="noStrike" cap="none" baseline="0">
                          <a:sym typeface="Calibri"/>
                        </a:rPr>
                        <a:t> </a:t>
                      </a:r>
                      <a:r>
                        <a:rPr lang="en" sz="1000" u="none" strike="noStrike" cap="none" baseline="0" err="1">
                          <a:sym typeface="Calibri"/>
                        </a:rPr>
                        <a:t>sadržajima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aktivnu</a:t>
                      </a:r>
                      <a:r>
                        <a:rPr lang="en" sz="1000" u="none" strike="noStrike" cap="none" baseline="0">
                          <a:sym typeface="Calibri"/>
                        </a:rPr>
                        <a:t> </a:t>
                      </a:r>
                      <a:r>
                        <a:rPr lang="en" sz="1000" u="none" strike="noStrike" cap="none" baseline="0" err="1">
                          <a:sym typeface="Calibri"/>
                        </a:rPr>
                        <a:t>uključenost</a:t>
                      </a:r>
                      <a:r>
                        <a:rPr lang="en" sz="1000" u="none" strike="noStrike" cap="none" baseline="0">
                          <a:sym typeface="Calibri"/>
                        </a:rPr>
                        <a:t> u </a:t>
                      </a:r>
                      <a:r>
                        <a:rPr lang="en" sz="1000" u="none" strike="noStrike" cap="none" baseline="0" err="1">
                          <a:sym typeface="Calibri"/>
                        </a:rPr>
                        <a:t>ponuđene</a:t>
                      </a:r>
                      <a:r>
                        <a:rPr lang="en" sz="1000" u="none" strike="noStrike" cap="none" baseline="0">
                          <a:sym typeface="Calibri"/>
                        </a:rPr>
                        <a:t> </a:t>
                      </a:r>
                      <a:r>
                        <a:rPr lang="en" sz="1000" u="none" strike="noStrike" cap="none" baseline="0" err="1">
                          <a:sym typeface="Calibri"/>
                        </a:rPr>
                        <a:t>sadržaje,p</a:t>
                      </a:r>
                      <a:r>
                        <a:rPr lang="hr-HR" sz="1000" u="none" strike="noStrike" cap="none" baseline="0">
                          <a:sym typeface="Calibri"/>
                        </a:rPr>
                        <a:t>r</a:t>
                      </a:r>
                      <a:r>
                        <a:rPr lang="en" sz="1000" u="none" strike="noStrike" cap="none" baseline="0" err="1">
                          <a:sym typeface="Calibri"/>
                        </a:rPr>
                        <a:t>atiti</a:t>
                      </a:r>
                      <a:r>
                        <a:rPr lang="en" sz="1000" u="none" strike="noStrike" cap="none" baseline="0">
                          <a:sym typeface="Calibri"/>
                        </a:rPr>
                        <a:t> </a:t>
                      </a:r>
                      <a:r>
                        <a:rPr lang="en" sz="1000" u="none" strike="noStrike" cap="none" baseline="0" err="1">
                          <a:sym typeface="Calibri"/>
                        </a:rPr>
                        <a:t>motiviranost</a:t>
                      </a:r>
                      <a:r>
                        <a:rPr lang="en" sz="1000" u="none" strike="noStrike" cap="none" baseline="0">
                          <a:sym typeface="Calibri"/>
                        </a:rPr>
                        <a:t> </a:t>
                      </a:r>
                      <a:r>
                        <a:rPr lang="en" sz="1000" u="none" strike="noStrike" cap="none" baseline="0" err="1">
                          <a:sym typeface="Calibri"/>
                        </a:rPr>
                        <a:t>učenika</a:t>
                      </a:r>
                      <a:r>
                        <a:rPr lang="en" sz="1000" u="none" strike="noStrike" cap="none" baseline="0"/>
                        <a:t> </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zatražiti</a:t>
                      </a:r>
                      <a:r>
                        <a:rPr lang="en" sz="1000" u="none" strike="noStrike" cap="none" baseline="0">
                          <a:sym typeface="Calibri"/>
                        </a:rPr>
                        <a:t> </a:t>
                      </a:r>
                      <a:r>
                        <a:rPr lang="en" sz="1000" u="none" strike="noStrike" cap="none" baseline="0" err="1">
                          <a:sym typeface="Calibri"/>
                        </a:rPr>
                        <a:t>povratnu</a:t>
                      </a:r>
                      <a:r>
                        <a:rPr lang="en" sz="1000" u="none" strike="noStrike" cap="none" baseline="0">
                          <a:sym typeface="Calibri"/>
                        </a:rPr>
                        <a:t> </a:t>
                      </a:r>
                      <a:r>
                        <a:rPr lang="en" sz="1000" u="none" strike="noStrike" cap="none" baseline="0" err="1">
                          <a:sym typeface="Calibri"/>
                        </a:rPr>
                        <a:t>informaciju</a:t>
                      </a:r>
                      <a:r>
                        <a:rPr lang="en" sz="1000" u="none" strike="noStrike" cap="none" baseline="0">
                          <a:sym typeface="Calibri"/>
                        </a:rPr>
                        <a:t> o </a:t>
                      </a:r>
                      <a:r>
                        <a:rPr lang="en" sz="1000" u="none" strike="noStrike" cap="none" baseline="0" err="1">
                          <a:sym typeface="Calibri"/>
                        </a:rPr>
                        <a:t>emotivnim</a:t>
                      </a:r>
                      <a:r>
                        <a:rPr lang="en" sz="1000" u="none" strike="noStrike" cap="none" baseline="0">
                          <a:sym typeface="Calibri"/>
                        </a:rPr>
                        <a:t> </a:t>
                      </a:r>
                      <a:r>
                        <a:rPr lang="en" sz="1000" u="none" strike="noStrike" cap="none" baseline="0" err="1">
                          <a:sym typeface="Calibri"/>
                        </a:rPr>
                        <a:t>dojmovima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učitelja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764943" y="328921"/>
            <a:ext cx="7886700" cy="683897"/>
          </a:xfrm>
        </p:spPr>
        <p:txBody>
          <a:bodyPr>
            <a:noAutofit/>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Dan sjećanja na Vukovar 18.11.</a:t>
            </a:r>
          </a:p>
        </p:txBody>
      </p:sp>
      <p:pic>
        <p:nvPicPr>
          <p:cNvPr id="3" name="Picture 2"/>
          <p:cNvPicPr>
            <a:picLocks noChangeAspect="1"/>
          </p:cNvPicPr>
          <p:nvPr/>
        </p:nvPicPr>
        <p:blipFill>
          <a:blip r:embed="rId3"/>
          <a:stretch>
            <a:fillRect/>
          </a:stretch>
        </p:blipFill>
        <p:spPr>
          <a:xfrm>
            <a:off x="7125278" y="133734"/>
            <a:ext cx="508405" cy="763997"/>
          </a:xfrm>
          <a:prstGeom prst="rect">
            <a:avLst/>
          </a:prstGeom>
        </p:spPr>
      </p:pic>
    </p:spTree>
    <p:extLst>
      <p:ext uri="{BB962C8B-B14F-4D97-AF65-F5344CB8AC3E}">
        <p14:creationId xmlns:p14="http://schemas.microsoft.com/office/powerpoint/2010/main" xmlns="" val="2469519610"/>
      </p:ext>
    </p:extLst>
  </p:cSld>
  <p:clrMapOvr>
    <a:masterClrMapping/>
  </p:clrMapOvr>
  <p:transition spd="slow">
    <p:wipe/>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Shape 1099"/>
        <p:cNvGrpSpPr/>
        <p:nvPr/>
      </p:nvGrpSpPr>
      <p:grpSpPr>
        <a:xfrm>
          <a:off x="0" y="0"/>
          <a:ext cx="0" cy="0"/>
          <a:chOff x="0" y="0"/>
          <a:chExt cx="0" cy="0"/>
        </a:xfrm>
      </p:grpSpPr>
      <p:graphicFrame>
        <p:nvGraphicFramePr>
          <p:cNvPr id="1101" name="Shape 1101"/>
          <p:cNvGraphicFramePr/>
          <p:nvPr>
            <p:extLst>
              <p:ext uri="{D42A27DB-BD31-4B8C-83A1-F6EECF244321}">
                <p14:modId xmlns:p14="http://schemas.microsoft.com/office/powerpoint/2010/main" xmlns="" val="697502110"/>
              </p:ext>
            </p:extLst>
          </p:nvPr>
        </p:nvGraphicFramePr>
        <p:xfrm>
          <a:off x="839787" y="1270522"/>
          <a:ext cx="8712200" cy="3762250"/>
        </p:xfrm>
        <a:graphic>
          <a:graphicData uri="http://schemas.openxmlformats.org/drawingml/2006/table">
            <a:tbl>
              <a:tblPr>
                <a:tableStyleId>{0E3FDE45-AF77-4B5C-9715-49D594BDF05E}</a:tableStyleId>
              </a:tblPr>
              <a:tblGrid>
                <a:gridCol w="1600200">
                  <a:extLst>
                    <a:ext uri="{9D8B030D-6E8A-4147-A177-3AD203B41FA5}">
                      <a16:colId xmlns:a16="http://schemas.microsoft.com/office/drawing/2014/main" xmlns="" val="20000"/>
                    </a:ext>
                  </a:extLst>
                </a:gridCol>
                <a:gridCol w="7112000">
                  <a:extLst>
                    <a:ext uri="{9D8B030D-6E8A-4147-A177-3AD203B41FA5}">
                      <a16:colId xmlns:a16="http://schemas.microsoft.com/office/drawing/2014/main" xmlns="" val="20001"/>
                    </a:ext>
                  </a:extLst>
                </a:gridCol>
              </a:tblGrid>
              <a:tr h="4417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različitim aktivnostima obilježiti</a:t>
                      </a:r>
                      <a:r>
                        <a:rPr lang="en" sz="1000" u="none" strike="noStrike" cap="none" baseline="0">
                          <a:sym typeface="Calibri"/>
                        </a:rPr>
                        <a:t> </a:t>
                      </a:r>
                      <a:r>
                        <a:rPr lang="hr-HR" sz="1000" u="none" strike="noStrike" cap="none" baseline="0">
                          <a:sym typeface="Calibri"/>
                        </a:rPr>
                        <a:t> </a:t>
                      </a:r>
                      <a:r>
                        <a:rPr lang="en" sz="1000" u="none" strike="noStrike" cap="none" baseline="0">
                          <a:sym typeface="Calibri"/>
                        </a:rPr>
                        <a:t>Dječji tjedan.</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0"/>
                  </a:ext>
                </a:extLst>
              </a:tr>
              <a:tr h="516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kod</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socijalne</a:t>
                      </a:r>
                      <a:r>
                        <a:rPr lang="en" sz="1000" u="none" strike="noStrike" cap="none" baseline="0">
                          <a:sym typeface="Calibri"/>
                        </a:rPr>
                        <a:t> </a:t>
                      </a:r>
                      <a:r>
                        <a:rPr lang="en" sz="1000" u="none" strike="noStrike" cap="none" baseline="0" err="1">
                          <a:sym typeface="Calibri"/>
                        </a:rPr>
                        <a:t>vještine</a:t>
                      </a:r>
                      <a:r>
                        <a:rPr lang="en" sz="1000" u="none" strike="noStrike" cap="none" baseline="0">
                          <a:sym typeface="Calibri"/>
                        </a:rPr>
                        <a:t>, </a:t>
                      </a: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međusobnu</a:t>
                      </a:r>
                      <a:r>
                        <a:rPr lang="en" sz="1000" u="none" strike="noStrike" cap="none" baseline="0">
                          <a:sym typeface="Calibri"/>
                        </a:rPr>
                        <a:t> </a:t>
                      </a:r>
                      <a:r>
                        <a:rPr lang="en" sz="1000" u="none" strike="noStrike" cap="none" baseline="0" err="1">
                          <a:sym typeface="Calibri"/>
                        </a:rPr>
                        <a:t>komunikaciju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integraciju</a:t>
                      </a:r>
                      <a:r>
                        <a:rPr lang="en" sz="1000" u="none" strike="noStrike" cap="none" baseline="0">
                          <a:sym typeface="Calibri"/>
                        </a:rPr>
                        <a:t>, </a:t>
                      </a:r>
                      <a:r>
                        <a:rPr lang="hr-HR" sz="1000" u="none" strike="noStrike" cap="none" baseline="0">
                          <a:sym typeface="Calibri"/>
                        </a:rPr>
                        <a:t>razvoj interesa za čitanje i ljubav prema književnosti</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1"/>
                  </a:ext>
                </a:extLst>
              </a:tr>
              <a:tr h="51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 Kroz tjedan organizirati aktivnosti: čitanje bajki , dramatizacija, ilustriranje, pisanje, slikanje</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2"/>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Učiteljice</a:t>
                      </a:r>
                      <a:r>
                        <a:rPr lang="en" sz="1000" u="none" strike="noStrike" cap="none" baseline="0">
                          <a:sym typeface="Calibri"/>
                        </a:rPr>
                        <a:t> </a:t>
                      </a:r>
                      <a:r>
                        <a:rPr lang="hr-HR" sz="1000" u="none" strike="noStrike" cap="none" baseline="0">
                          <a:sym typeface="Calibri"/>
                        </a:rPr>
                        <a:t>RN</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a:t>
                      </a:r>
                      <a:r>
                        <a:rPr lang="hr-HR" sz="1000" u="none" strike="noStrike" cap="none" baseline="0">
                          <a:sym typeface="Calibri"/>
                        </a:rPr>
                        <a:t>i</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3"/>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Listopad 2020.</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4"/>
                  </a:ext>
                </a:extLst>
              </a:tr>
              <a:tr h="446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30 </a:t>
                      </a:r>
                      <a:r>
                        <a:rPr lang="en" sz="1000" u="none" strike="noStrike" cap="none" baseline="0" err="1">
                          <a:sym typeface="Calibri"/>
                        </a:rPr>
                        <a:t>kn</a:t>
                      </a:r>
                      <a:endParaRPr lang="en" sz="1000" b="0" i="0" u="none" strike="noStrike" cap="none" baseline="0" err="1">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5"/>
                  </a:ext>
                </a:extLst>
              </a:tr>
              <a:tr h="948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Objava na web stranici škole.</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6"/>
                  </a:ext>
                </a:extLst>
              </a:tr>
            </a:tbl>
          </a:graphicData>
        </a:graphic>
      </p:graphicFrame>
      <p:sp>
        <p:nvSpPr>
          <p:cNvPr id="1102" name="Shape 1102"/>
          <p:cNvSpPr txBox="1"/>
          <p:nvPr/>
        </p:nvSpPr>
        <p:spPr>
          <a:xfrm>
            <a:off x="63500" y="-4702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3" name="Shape 1103"/>
          <p:cNvSpPr txBox="1"/>
          <p:nvPr/>
        </p:nvSpPr>
        <p:spPr>
          <a:xfrm>
            <a:off x="215900" y="-3559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4" name="Shape 1104"/>
          <p:cNvSpPr txBox="1"/>
          <p:nvPr/>
        </p:nvSpPr>
        <p:spPr>
          <a:xfrm>
            <a:off x="368300" y="-2416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5" name="Shape 1105"/>
          <p:cNvSpPr txBox="1"/>
          <p:nvPr/>
        </p:nvSpPr>
        <p:spPr>
          <a:xfrm>
            <a:off x="520700" y="-1273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106" name="Shape 1106"/>
          <p:cNvPicPr preferRelativeResize="0"/>
          <p:nvPr/>
        </p:nvPicPr>
        <p:blipFill rotWithShape="1">
          <a:blip r:embed="rId3">
            <a:alphaModFix/>
          </a:blip>
          <a:srcRect/>
          <a:stretch/>
        </p:blipFill>
        <p:spPr>
          <a:xfrm>
            <a:off x="6841954" y="282872"/>
            <a:ext cx="1025833" cy="817172"/>
          </a:xfrm>
          <a:prstGeom prst="rect">
            <a:avLst/>
          </a:prstGeom>
          <a:noFill/>
          <a:ln>
            <a:noFill/>
          </a:ln>
        </p:spPr>
      </p:pic>
      <p:sp>
        <p:nvSpPr>
          <p:cNvPr id="2" name="Title 1"/>
          <p:cNvSpPr>
            <a:spLocks noGrp="1"/>
          </p:cNvSpPr>
          <p:nvPr>
            <p:ph type="title"/>
          </p:nvPr>
        </p:nvSpPr>
        <p:spPr>
          <a:xfrm>
            <a:off x="839787" y="282872"/>
            <a:ext cx="7886700" cy="817172"/>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Calibri (tijelo)"/>
              </a:rPr>
              <a:t>Dječji tjedan</a:t>
            </a:r>
          </a:p>
        </p:txBody>
      </p:sp>
    </p:spTree>
  </p:cSld>
  <p:clrMapOvr>
    <a:masterClrMapping/>
  </p:clrMapOvr>
  <p:transition spd="slow">
    <p:wipe/>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Shape 1099"/>
        <p:cNvGrpSpPr/>
        <p:nvPr/>
      </p:nvGrpSpPr>
      <p:grpSpPr>
        <a:xfrm>
          <a:off x="0" y="0"/>
          <a:ext cx="0" cy="0"/>
          <a:chOff x="0" y="0"/>
          <a:chExt cx="0" cy="0"/>
        </a:xfrm>
      </p:grpSpPr>
      <p:graphicFrame>
        <p:nvGraphicFramePr>
          <p:cNvPr id="1101" name="Shape 1101"/>
          <p:cNvGraphicFramePr/>
          <p:nvPr>
            <p:extLst>
              <p:ext uri="{D42A27DB-BD31-4B8C-83A1-F6EECF244321}">
                <p14:modId xmlns:p14="http://schemas.microsoft.com/office/powerpoint/2010/main" xmlns="" val="2727245061"/>
              </p:ext>
            </p:extLst>
          </p:nvPr>
        </p:nvGraphicFramePr>
        <p:xfrm>
          <a:off x="800100" y="1257300"/>
          <a:ext cx="8254725" cy="3767375"/>
        </p:xfrm>
        <a:graphic>
          <a:graphicData uri="http://schemas.openxmlformats.org/drawingml/2006/table">
            <a:tbl>
              <a:tblPr>
                <a:tableStyleId>{0E3FDE45-AF77-4B5C-9715-49D594BDF05E}</a:tableStyleId>
              </a:tblPr>
              <a:tblGrid>
                <a:gridCol w="1516174">
                  <a:extLst>
                    <a:ext uri="{9D8B030D-6E8A-4147-A177-3AD203B41FA5}">
                      <a16:colId xmlns:a16="http://schemas.microsoft.com/office/drawing/2014/main" xmlns="" val="20000"/>
                    </a:ext>
                  </a:extLst>
                </a:gridCol>
                <a:gridCol w="6738551">
                  <a:extLst>
                    <a:ext uri="{9D8B030D-6E8A-4147-A177-3AD203B41FA5}">
                      <a16:colId xmlns:a16="http://schemas.microsoft.com/office/drawing/2014/main" xmlns="" val="20001"/>
                    </a:ext>
                  </a:extLst>
                </a:gridCol>
              </a:tblGrid>
              <a:tr h="4417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Upoznati</a:t>
                      </a:r>
                      <a:r>
                        <a:rPr lang="en" sz="1000" u="none" strike="noStrike" cap="none" baseline="0"/>
                        <a:t> se </a:t>
                      </a:r>
                      <a:r>
                        <a:rPr lang="en" sz="1000" u="none" strike="noStrike" cap="none" baseline="0" err="1"/>
                        <a:t>i</a:t>
                      </a:r>
                      <a:r>
                        <a:rPr lang="en" sz="1000" u="none" strike="noStrike" cap="none" baseline="0"/>
                        <a:t> </a:t>
                      </a:r>
                      <a:r>
                        <a:rPr lang="en" sz="1000" u="none" strike="noStrike" cap="none" baseline="0" err="1"/>
                        <a:t>okušati</a:t>
                      </a:r>
                      <a:r>
                        <a:rPr lang="en" sz="1000" u="none" strike="noStrike" cap="none" baseline="0"/>
                        <a:t> </a:t>
                      </a:r>
                      <a:r>
                        <a:rPr lang="en" sz="1000" u="none" strike="noStrike" cap="none" baseline="0" err="1"/>
                        <a:t>vještine</a:t>
                      </a:r>
                      <a:r>
                        <a:rPr lang="en" sz="1000" u="none" strike="noStrike" cap="none" baseline="0"/>
                        <a:t> </a:t>
                      </a:r>
                      <a:r>
                        <a:rPr lang="en" sz="1000" u="none" strike="noStrike" cap="none" baseline="0" err="1"/>
                        <a:t>programiranja</a:t>
                      </a:r>
                      <a:r>
                        <a:rPr lang="en" sz="1000" u="none" strike="noStrike" cap="none" baseline="0"/>
                        <a:t> </a:t>
                      </a:r>
                      <a:r>
                        <a:rPr lang="en" sz="1000" u="none" strike="noStrike" cap="none" baseline="0" err="1"/>
                        <a:t>kroz</a:t>
                      </a:r>
                      <a:r>
                        <a:rPr lang="en" sz="1000" u="none" strike="noStrike" cap="none" baseline="0"/>
                        <a:t> </a:t>
                      </a:r>
                      <a:r>
                        <a:rPr lang="en" sz="1000" u="none" strike="noStrike" cap="none" baseline="0" err="1"/>
                        <a:t>igru</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0"/>
                  </a:ext>
                </a:extLst>
              </a:tr>
              <a:tr h="516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Razvijati logičko i računalno razmišljanje. </a:t>
                      </a:r>
                    </a:p>
                    <a:p>
                      <a:pPr marL="0" marR="0" lvl="0" indent="0" algn="l">
                        <a:lnSpc>
                          <a:spcPct val="100000"/>
                        </a:lnSpc>
                        <a:spcBef>
                          <a:spcPts val="0"/>
                        </a:spcBef>
                        <a:spcAft>
                          <a:spcPts val="0"/>
                        </a:spcAft>
                        <a:buFont typeface="Calibri"/>
                        <a:buNone/>
                      </a:pPr>
                      <a:r>
                        <a:rPr lang="hr-HR" sz="1000" u="none" strike="noStrike" cap="none" baseline="0"/>
                        <a:t>Naučiti postupak rješavanja problema. </a:t>
                      </a:r>
                    </a:p>
                    <a:p>
                      <a:pPr marL="0" marR="0" lvl="0" indent="0" algn="l">
                        <a:lnSpc>
                          <a:spcPct val="100000"/>
                        </a:lnSpc>
                        <a:spcBef>
                          <a:spcPts val="0"/>
                        </a:spcBef>
                        <a:spcAft>
                          <a:spcPts val="0"/>
                        </a:spcAft>
                        <a:buFont typeface="Calibri"/>
                        <a:buNone/>
                      </a:pPr>
                      <a:r>
                        <a:rPr lang="hr-HR" sz="1000" u="none" strike="noStrike" cap="none" baseline="0"/>
                        <a:t>Popularizacija programiranja.</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1"/>
                  </a:ext>
                </a:extLst>
              </a:tr>
              <a:tr h="51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Programirati kroz igru na satu s učenicima koji taj dan budu imali nastavu informatike.</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2"/>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Učiteljica informatike</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3"/>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23. listopad 2020.</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4"/>
                  </a:ext>
                </a:extLst>
              </a:tr>
              <a:tr h="446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t>0</a:t>
                      </a:r>
                      <a:r>
                        <a:rPr lang="en" sz="1000" u="none" strike="noStrike" cap="none" baseline="0">
                          <a:sym typeface="Calibri"/>
                        </a:rPr>
                        <a:t> </a:t>
                      </a:r>
                      <a:r>
                        <a:rPr lang="en" sz="1000" u="none" strike="noStrike" cap="none" baseline="0" err="1">
                          <a:sym typeface="Calibri"/>
                        </a:rPr>
                        <a:t>kn</a:t>
                      </a:r>
                      <a:endParaRPr lang="en" sz="1000" b="0" i="0" u="none" strike="noStrike" cap="none" baseline="0" err="1">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5"/>
                  </a:ext>
                </a:extLst>
              </a:tr>
              <a:tr h="948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en" sz="1000" b="0" i="0" u="none" strike="noStrike" cap="none" baseline="0" noProof="0" err="1">
                          <a:latin typeface="Calibri"/>
                        </a:rPr>
                        <a:t>Povratna</a:t>
                      </a:r>
                      <a:r>
                        <a:rPr lang="en" sz="1000" b="0" i="0" u="none" strike="noStrike" cap="none" baseline="0" noProof="0">
                          <a:latin typeface="Calibri"/>
                        </a:rPr>
                        <a:t> </a:t>
                      </a:r>
                      <a:r>
                        <a:rPr lang="en" sz="1000" b="0" i="0" u="none" strike="noStrike" cap="none" baseline="0" noProof="0" err="1">
                          <a:latin typeface="Calibri"/>
                        </a:rPr>
                        <a:t>informacija</a:t>
                      </a:r>
                      <a:r>
                        <a:rPr lang="en" sz="1000" b="0" i="0" u="none" strike="noStrike" cap="none" baseline="0" noProof="0">
                          <a:latin typeface="Calibri"/>
                        </a:rPr>
                        <a:t> </a:t>
                      </a:r>
                      <a:r>
                        <a:rPr lang="en" sz="1000" b="0" i="0" u="none" strike="noStrike" cap="none" baseline="0" noProof="0" err="1">
                          <a:latin typeface="Calibri"/>
                        </a:rPr>
                        <a:t>putem</a:t>
                      </a:r>
                      <a:r>
                        <a:rPr lang="en" sz="1000" b="0" i="0" u="none" strike="noStrike" cap="none" baseline="0" noProof="0">
                          <a:latin typeface="Calibri"/>
                        </a:rPr>
                        <a:t> </a:t>
                      </a:r>
                      <a:r>
                        <a:rPr lang="en" sz="1000" b="0" i="0" u="none" strike="noStrike" cap="none" baseline="0" noProof="0" err="1">
                          <a:latin typeface="Calibri"/>
                        </a:rPr>
                        <a:t>evaluacijskih</a:t>
                      </a:r>
                      <a:r>
                        <a:rPr lang="en" sz="1000" b="0" i="0" u="none" strike="noStrike" cap="none" baseline="0" noProof="0">
                          <a:latin typeface="Calibri"/>
                        </a:rPr>
                        <a:t> </a:t>
                      </a:r>
                      <a:r>
                        <a:rPr lang="en" sz="1000" b="0" i="0" u="none" strike="noStrike" cap="none" baseline="0" noProof="0" err="1">
                          <a:latin typeface="Calibri"/>
                        </a:rPr>
                        <a:t>listića</a:t>
                      </a:r>
                      <a:endParaRPr lang="en" err="1"/>
                    </a:p>
                  </a:txBody>
                  <a:tcPr marL="91425" marR="91425" marT="32325" marB="32325"/>
                </a:tc>
                <a:extLst>
                  <a:ext uri="{0D108BD9-81ED-4DB2-BD59-A6C34878D82A}">
                    <a16:rowId xmlns:a16="http://schemas.microsoft.com/office/drawing/2014/main" xmlns="" val="10006"/>
                  </a:ext>
                </a:extLst>
              </a:tr>
            </a:tbl>
          </a:graphicData>
        </a:graphic>
      </p:graphicFrame>
      <p:sp>
        <p:nvSpPr>
          <p:cNvPr id="1102" name="Shape 1102"/>
          <p:cNvSpPr txBox="1"/>
          <p:nvPr/>
        </p:nvSpPr>
        <p:spPr>
          <a:xfrm>
            <a:off x="63500" y="-4702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3" name="Shape 1103"/>
          <p:cNvSpPr txBox="1"/>
          <p:nvPr/>
        </p:nvSpPr>
        <p:spPr>
          <a:xfrm>
            <a:off x="215900" y="-3559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4" name="Shape 1104"/>
          <p:cNvSpPr txBox="1"/>
          <p:nvPr/>
        </p:nvSpPr>
        <p:spPr>
          <a:xfrm>
            <a:off x="368300" y="-2416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5" name="Shape 1105"/>
          <p:cNvSpPr txBox="1"/>
          <p:nvPr/>
        </p:nvSpPr>
        <p:spPr>
          <a:xfrm>
            <a:off x="520700" y="-1273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839787" y="105873"/>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Calibri (tijelo)"/>
              </a:rPr>
              <a:t>Sat programiranja</a:t>
            </a:r>
            <a:endParaRPr lang="en-US">
              <a:effectLst>
                <a:outerShdw blurRad="38100" dist="38100" dir="2700000" algn="tl">
                  <a:srgbClr val="000000">
                    <a:alpha val="43137"/>
                  </a:srgbClr>
                </a:outerShdw>
              </a:effectLst>
              <a:latin typeface="Calibri (tijelo)"/>
            </a:endParaRPr>
          </a:p>
        </p:txBody>
      </p:sp>
      <p:pic>
        <p:nvPicPr>
          <p:cNvPr id="3" name="Picture 3" descr="Graphical user interface, text&#10;&#10;Description automatically generated">
            <a:extLst>
              <a:ext uri="{FF2B5EF4-FFF2-40B4-BE49-F238E27FC236}">
                <a16:creationId xmlns:a16="http://schemas.microsoft.com/office/drawing/2014/main" xmlns="" id="{A044A6EA-B89A-4E50-A89A-6C1512A6E2D5}"/>
              </a:ext>
            </a:extLst>
          </p:cNvPr>
          <p:cNvPicPr>
            <a:picLocks noChangeAspect="1"/>
          </p:cNvPicPr>
          <p:nvPr/>
        </p:nvPicPr>
        <p:blipFill>
          <a:blip r:embed="rId3"/>
          <a:stretch>
            <a:fillRect/>
          </a:stretch>
        </p:blipFill>
        <p:spPr>
          <a:xfrm>
            <a:off x="7368987" y="253602"/>
            <a:ext cx="1337983" cy="703030"/>
          </a:xfrm>
          <a:prstGeom prst="rect">
            <a:avLst/>
          </a:prstGeom>
        </p:spPr>
      </p:pic>
    </p:spTree>
    <p:extLst>
      <p:ext uri="{BB962C8B-B14F-4D97-AF65-F5344CB8AC3E}">
        <p14:creationId xmlns:p14="http://schemas.microsoft.com/office/powerpoint/2010/main" xmlns="" val="1086642923"/>
      </p:ext>
    </p:extLst>
  </p:cSld>
  <p:clrMapOvr>
    <a:masterClrMapping/>
  </p:clrMapOvr>
  <p:transition spd="slow">
    <p:wipe/>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Shape 1099"/>
        <p:cNvGrpSpPr/>
        <p:nvPr/>
      </p:nvGrpSpPr>
      <p:grpSpPr>
        <a:xfrm>
          <a:off x="0" y="0"/>
          <a:ext cx="0" cy="0"/>
          <a:chOff x="0" y="0"/>
          <a:chExt cx="0" cy="0"/>
        </a:xfrm>
      </p:grpSpPr>
      <p:graphicFrame>
        <p:nvGraphicFramePr>
          <p:cNvPr id="1101" name="Shape 1101"/>
          <p:cNvGraphicFramePr/>
          <p:nvPr>
            <p:extLst>
              <p:ext uri="{D42A27DB-BD31-4B8C-83A1-F6EECF244321}">
                <p14:modId xmlns:p14="http://schemas.microsoft.com/office/powerpoint/2010/main" xmlns="" val="3150335715"/>
              </p:ext>
            </p:extLst>
          </p:nvPr>
        </p:nvGraphicFramePr>
        <p:xfrm>
          <a:off x="800100" y="1257301"/>
          <a:ext cx="8254725" cy="3766196"/>
        </p:xfrm>
        <a:graphic>
          <a:graphicData uri="http://schemas.openxmlformats.org/drawingml/2006/table">
            <a:tbl>
              <a:tblPr>
                <a:tableStyleId>{0E3FDE45-AF77-4B5C-9715-49D594BDF05E}</a:tableStyleId>
              </a:tblPr>
              <a:tblGrid>
                <a:gridCol w="1516174">
                  <a:extLst>
                    <a:ext uri="{9D8B030D-6E8A-4147-A177-3AD203B41FA5}">
                      <a16:colId xmlns:a16="http://schemas.microsoft.com/office/drawing/2014/main" xmlns="" val="20000"/>
                    </a:ext>
                  </a:extLst>
                </a:gridCol>
                <a:gridCol w="6738551">
                  <a:extLst>
                    <a:ext uri="{9D8B030D-6E8A-4147-A177-3AD203B41FA5}">
                      <a16:colId xmlns:a16="http://schemas.microsoft.com/office/drawing/2014/main" xmlns="" val="20001"/>
                    </a:ext>
                  </a:extLst>
                </a:gridCol>
              </a:tblGrid>
              <a:tr h="77341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hr-HR" sz="1000" b="0" i="0" u="none" strike="noStrike" cap="none" baseline="0" noProof="0">
                          <a:latin typeface="Calibri"/>
                        </a:rPr>
                        <a:t>Učenici će:</a:t>
                      </a:r>
                    </a:p>
                    <a:p>
                      <a:pPr marL="0" marR="0" lvl="0" indent="0" algn="l">
                        <a:lnSpc>
                          <a:spcPct val="100000"/>
                        </a:lnSpc>
                        <a:spcBef>
                          <a:spcPts val="0"/>
                        </a:spcBef>
                        <a:spcAft>
                          <a:spcPts val="0"/>
                        </a:spcAft>
                        <a:buNone/>
                      </a:pPr>
                      <a:r>
                        <a:rPr lang="hr-HR" sz="1000" b="0" i="0" u="none" strike="noStrike" cap="none" baseline="0" noProof="0">
                          <a:latin typeface="Calibri"/>
                        </a:rPr>
                        <a:t>- razvijati interes za informatiku</a:t>
                      </a:r>
                      <a:endParaRPr lang="en-US" sz="1000" b="0" i="0" u="none" strike="noStrike" cap="none" baseline="0" noProof="0">
                        <a:latin typeface="Calibri"/>
                      </a:endParaRPr>
                    </a:p>
                    <a:p>
                      <a:pPr marL="0" marR="0" lvl="0" indent="0" algn="l">
                        <a:lnSpc>
                          <a:spcPct val="100000"/>
                        </a:lnSpc>
                        <a:spcBef>
                          <a:spcPts val="0"/>
                        </a:spcBef>
                        <a:spcAft>
                          <a:spcPts val="0"/>
                        </a:spcAft>
                        <a:buNone/>
                      </a:pPr>
                      <a:r>
                        <a:rPr lang="hr-HR" sz="1000" b="0" i="0" u="none" strike="noStrike" cap="none" baseline="0" noProof="0">
                          <a:latin typeface="Calibri"/>
                        </a:rPr>
                        <a:t>- razvijati natjecateljski duh</a:t>
                      </a:r>
                      <a:endParaRPr lang="en-US" sz="1000" b="0" i="0" u="none" strike="noStrike" cap="none" baseline="0" noProof="0">
                        <a:latin typeface="Calibri"/>
                      </a:endParaRPr>
                    </a:p>
                    <a:p>
                      <a:pPr marL="0" marR="0" lvl="0" indent="0" algn="l">
                        <a:lnSpc>
                          <a:spcPct val="100000"/>
                        </a:lnSpc>
                        <a:spcBef>
                          <a:spcPts val="0"/>
                        </a:spcBef>
                        <a:spcAft>
                          <a:spcPts val="0"/>
                        </a:spcAft>
                        <a:buNone/>
                      </a:pPr>
                      <a:r>
                        <a:rPr lang="hr-HR" sz="1000" b="0" i="0" u="none" strike="noStrike" cap="none" baseline="0" noProof="0">
                          <a:latin typeface="Calibri"/>
                        </a:rPr>
                        <a:t>- razvijati sposobnost računalnog razmišljanja</a:t>
                      </a:r>
                    </a:p>
                    <a:p>
                      <a:pPr marL="0" marR="0" lvl="0" indent="0" algn="l">
                        <a:lnSpc>
                          <a:spcPct val="100000"/>
                        </a:lnSpc>
                        <a:spcBef>
                          <a:spcPts val="0"/>
                        </a:spcBef>
                        <a:spcAft>
                          <a:spcPts val="0"/>
                        </a:spcAft>
                        <a:buNone/>
                      </a:pPr>
                      <a:endParaRPr lang="hr-HR" sz="1000" b="0" i="0" u="none" strike="noStrike" cap="none" baseline="0" noProof="0">
                        <a:latin typeface="Calibri"/>
                      </a:endParaRPr>
                    </a:p>
                  </a:txBody>
                  <a:tcPr marL="91425" marR="91425" marT="32325" marB="32325"/>
                </a:tc>
                <a:extLst>
                  <a:ext uri="{0D108BD9-81ED-4DB2-BD59-A6C34878D82A}">
                    <a16:rowId xmlns:a16="http://schemas.microsoft.com/office/drawing/2014/main" xmlns="" val="10000"/>
                  </a:ext>
                </a:extLst>
              </a:tr>
              <a:tr h="6308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Razvijati logičko i računalno razmišljanje. </a:t>
                      </a:r>
                    </a:p>
                    <a:p>
                      <a:pPr marL="0" marR="0" lvl="0" indent="0" algn="l">
                        <a:lnSpc>
                          <a:spcPct val="100000"/>
                        </a:lnSpc>
                        <a:spcBef>
                          <a:spcPts val="0"/>
                        </a:spcBef>
                        <a:spcAft>
                          <a:spcPts val="0"/>
                        </a:spcAft>
                        <a:buFont typeface="Calibri"/>
                        <a:buNone/>
                      </a:pPr>
                      <a:r>
                        <a:rPr lang="hr-HR" sz="1000" u="none" strike="noStrike" cap="none" baseline="0"/>
                        <a:t>Naučiti postupak rješavanja problema. </a:t>
                      </a:r>
                    </a:p>
                    <a:p>
                      <a:pPr marL="0" marR="0" lvl="0" indent="0" algn="l">
                        <a:lnSpc>
                          <a:spcPct val="100000"/>
                        </a:lnSpc>
                        <a:spcBef>
                          <a:spcPts val="0"/>
                        </a:spcBef>
                        <a:spcAft>
                          <a:spcPts val="0"/>
                        </a:spcAft>
                        <a:buFont typeface="Calibri"/>
                        <a:buNone/>
                      </a:pPr>
                      <a:r>
                        <a:rPr lang="hr-HR" sz="1000" u="none" strike="noStrike" cap="none" baseline="0"/>
                        <a:t>Poticanje natjecateljskog duha.</a:t>
                      </a:r>
                      <a:endParaRPr lang="hr-HR" sz="1000" u="none" strike="noStrike" cap="none" baseline="0">
                        <a:sym typeface="Calibri"/>
                      </a:endParaRPr>
                    </a:p>
                    <a:p>
                      <a:pPr marL="0" marR="0" lvl="0" indent="0" algn="l">
                        <a:lnSpc>
                          <a:spcPct val="100000"/>
                        </a:lnSpc>
                        <a:spcBef>
                          <a:spcPts val="0"/>
                        </a:spcBef>
                        <a:spcAft>
                          <a:spcPts val="0"/>
                        </a:spcAft>
                        <a:buFont typeface="Calibri"/>
                        <a:buNone/>
                      </a:pPr>
                      <a:endParaRPr lang="hr-HR" sz="1000" u="none" strike="noStrike" cap="none" baseline="0"/>
                    </a:p>
                  </a:txBody>
                  <a:tcPr marL="91425" marR="91425" marT="32325" marB="32325"/>
                </a:tc>
                <a:extLst>
                  <a:ext uri="{0D108BD9-81ED-4DB2-BD59-A6C34878D82A}">
                    <a16:rowId xmlns:a16="http://schemas.microsoft.com/office/drawing/2014/main" xmlns="" val="10001"/>
                  </a:ext>
                </a:extLst>
              </a:tr>
              <a:tr h="4184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hr-HR" sz="1000" u="none" strike="noStrike" cap="none" baseline="0"/>
                        <a:t>Organizirati školsko natjecanje sa zadacima na </a:t>
                      </a:r>
                      <a:r>
                        <a:rPr lang="hr-HR" sz="1000" u="none" strike="noStrike" cap="none" baseline="0" err="1"/>
                        <a:t>CARNetovom</a:t>
                      </a:r>
                      <a:r>
                        <a:rPr lang="hr-HR" sz="1000" u="none" strike="noStrike" cap="none" baseline="0"/>
                        <a:t> sustavu.</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2"/>
                  </a:ext>
                </a:extLst>
              </a:tr>
              <a:tr h="3597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Učiteljica informatike</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3"/>
                  </a:ext>
                </a:extLst>
              </a:tr>
              <a:tr h="3597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9. do 13. studenoga 2020.</a:t>
                      </a:r>
                      <a:endParaRPr lang="hr-HR" sz="1000" u="none" strike="noStrike" cap="none" baseline="0">
                        <a:sym typeface="Calibri"/>
                      </a:endParaRPr>
                    </a:p>
                  </a:txBody>
                  <a:tcPr marL="91425" marR="91425" marT="32325" marB="32325"/>
                </a:tc>
                <a:extLst>
                  <a:ext uri="{0D108BD9-81ED-4DB2-BD59-A6C34878D82A}">
                    <a16:rowId xmlns:a16="http://schemas.microsoft.com/office/drawing/2014/main" xmlns="" val="10004"/>
                  </a:ext>
                </a:extLst>
              </a:tr>
              <a:tr h="36072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t>0</a:t>
                      </a:r>
                      <a:r>
                        <a:rPr lang="en" sz="1000" u="none" strike="noStrike" cap="none" baseline="0">
                          <a:sym typeface="Calibri"/>
                        </a:rPr>
                        <a:t> kn</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xmlns="" val="10005"/>
                  </a:ext>
                </a:extLst>
              </a:tr>
              <a:tr h="76664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en" sz="1000" b="0" i="0" u="none" strike="noStrike" cap="none" baseline="0" noProof="0">
                          <a:latin typeface="Calibri"/>
                        </a:rPr>
                        <a:t>Objava na web-stranici škole.</a:t>
                      </a:r>
                    </a:p>
                  </a:txBody>
                  <a:tcPr marL="91425" marR="91425" marT="32325" marB="32325"/>
                </a:tc>
                <a:extLst>
                  <a:ext uri="{0D108BD9-81ED-4DB2-BD59-A6C34878D82A}">
                    <a16:rowId xmlns:a16="http://schemas.microsoft.com/office/drawing/2014/main" xmlns="" val="10006"/>
                  </a:ext>
                </a:extLst>
              </a:tr>
            </a:tbl>
          </a:graphicData>
        </a:graphic>
      </p:graphicFrame>
      <p:sp>
        <p:nvSpPr>
          <p:cNvPr id="1102" name="Shape 1102"/>
          <p:cNvSpPr txBox="1"/>
          <p:nvPr/>
        </p:nvSpPr>
        <p:spPr>
          <a:xfrm>
            <a:off x="63500" y="-4702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3" name="Shape 1103"/>
          <p:cNvSpPr txBox="1"/>
          <p:nvPr/>
        </p:nvSpPr>
        <p:spPr>
          <a:xfrm>
            <a:off x="215900" y="-3559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4" name="Shape 1104"/>
          <p:cNvSpPr txBox="1"/>
          <p:nvPr/>
        </p:nvSpPr>
        <p:spPr>
          <a:xfrm>
            <a:off x="368300" y="-2416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05" name="Shape 1105"/>
          <p:cNvSpPr txBox="1"/>
          <p:nvPr/>
        </p:nvSpPr>
        <p:spPr>
          <a:xfrm>
            <a:off x="520700" y="-1273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839787" y="105873"/>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cs typeface="Calibri Light"/>
              </a:rPr>
              <a:t>Dabar</a:t>
            </a:r>
          </a:p>
        </p:txBody>
      </p:sp>
      <p:pic>
        <p:nvPicPr>
          <p:cNvPr id="4" name="Picture 4" descr="Shape&#10;&#10;Description automatically generated">
            <a:extLst>
              <a:ext uri="{FF2B5EF4-FFF2-40B4-BE49-F238E27FC236}">
                <a16:creationId xmlns:a16="http://schemas.microsoft.com/office/drawing/2014/main" xmlns="" id="{2B8884EF-91B5-4B03-AE38-8FCB057BFFCA}"/>
              </a:ext>
            </a:extLst>
          </p:cNvPr>
          <p:cNvPicPr>
            <a:picLocks noChangeAspect="1"/>
          </p:cNvPicPr>
          <p:nvPr/>
        </p:nvPicPr>
        <p:blipFill>
          <a:blip r:embed="rId3"/>
          <a:stretch>
            <a:fillRect/>
          </a:stretch>
        </p:blipFill>
        <p:spPr>
          <a:xfrm>
            <a:off x="6461311" y="120855"/>
            <a:ext cx="2218766" cy="995420"/>
          </a:xfrm>
          <a:prstGeom prst="rect">
            <a:avLst/>
          </a:prstGeom>
        </p:spPr>
      </p:pic>
    </p:spTree>
    <p:extLst>
      <p:ext uri="{BB962C8B-B14F-4D97-AF65-F5344CB8AC3E}">
        <p14:creationId xmlns:p14="http://schemas.microsoft.com/office/powerpoint/2010/main" xmlns="" val="356816170"/>
      </p:ext>
    </p:extLst>
  </p:cSld>
  <p:clrMapOvr>
    <a:masterClrMapping/>
  </p:clrMapOvr>
  <p:transition spd="slow">
    <p:wipe/>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3478200348"/>
              </p:ext>
            </p:extLst>
          </p:nvPr>
        </p:nvGraphicFramePr>
        <p:xfrm>
          <a:off x="914400" y="910827"/>
          <a:ext cx="7978775" cy="3978975"/>
        </p:xfrm>
        <a:graphic>
          <a:graphicData uri="http://schemas.openxmlformats.org/drawingml/2006/table">
            <a:tbl>
              <a:tblPr>
                <a:tableStyleId>{0E3FDE45-AF77-4B5C-9715-49D594BDF05E}</a:tableStyleId>
              </a:tblPr>
              <a:tblGrid>
                <a:gridCol w="1859448">
                  <a:extLst>
                    <a:ext uri="{9D8B030D-6E8A-4147-A177-3AD203B41FA5}">
                      <a16:colId xmlns:a16="http://schemas.microsoft.com/office/drawing/2014/main" xmlns="" val="20000"/>
                    </a:ext>
                  </a:extLst>
                </a:gridCol>
                <a:gridCol w="6119327">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spcBef>
                          <a:spcPts val="0"/>
                        </a:spcBef>
                        <a:buFontTx/>
                        <a:buNone/>
                      </a:pPr>
                      <a:r>
                        <a:rPr lang="hr-HR" sz="1100" u="none" strike="noStrike" cap="none" baseline="0">
                          <a:sym typeface="Calibri"/>
                        </a:rPr>
                        <a:t>-razvijati interes za čitanje te čitalačku kulturu učenika</a:t>
                      </a:r>
                    </a:p>
                    <a:p>
                      <a:pPr marL="0" marR="0" lvl="0" indent="0" algn="l">
                        <a:spcBef>
                          <a:spcPts val="0"/>
                        </a:spcBef>
                        <a:buFontTx/>
                        <a:buNone/>
                      </a:pPr>
                      <a:r>
                        <a:rPr lang="hr-HR" sz="1100" u="none" strike="noStrike" cap="none" baseline="0">
                          <a:sym typeface="Calibri"/>
                        </a:rPr>
                        <a:t>-upoznati hrvatske pisce za djecu</a:t>
                      </a:r>
                    </a:p>
                    <a:p>
                      <a:pPr marL="0" marR="0" lvl="0" indent="0" algn="l">
                        <a:spcBef>
                          <a:spcPts val="0"/>
                        </a:spcBef>
                        <a:buFontTx/>
                        <a:buNone/>
                      </a:pPr>
                      <a:endParaRPr lang="hr-HR" sz="1100" u="none" strike="noStrike" cap="none" baseline="0">
                        <a:sym typeface="Calibri"/>
                      </a:endParaRPr>
                    </a:p>
                  </a:txBody>
                  <a:tcPr marL="91450" marR="91450" marT="34100" marB="34100"/>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 poticati naviku čitanja kod učenika</a:t>
                      </a:r>
                      <a:endParaRPr lang="hr-H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1"/>
                  </a:ext>
                </a:extLst>
              </a:tr>
              <a:tr h="7703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-posjet školskoj knjižnici, čitanje za vrijeme nastave i kod kuće</a:t>
                      </a:r>
                      <a:endParaRP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Učenici i učitelji 3. i 4. razreda</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15.10.-15.11.</a:t>
                      </a:r>
                      <a:r>
                        <a:rPr lang="en" sz="1100">
                          <a:sym typeface="Calibri"/>
                        </a:rPr>
                        <a:t> 2019</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0 kn</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err="1">
                          <a:sym typeface="Calibri"/>
                        </a:rPr>
                        <a:t>Izlustracije</a:t>
                      </a:r>
                      <a:r>
                        <a:rPr lang="hr-HR" sz="1100" u="none" strike="noStrike" cap="none" baseline="0">
                          <a:sym typeface="Calibri"/>
                        </a:rPr>
                        <a:t>, uređenje panoa, objava na web stranici škole.</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14400" y="59342"/>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Mjesec hrvatske knjige</a:t>
            </a:r>
          </a:p>
        </p:txBody>
      </p:sp>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02227" y="138112"/>
            <a:ext cx="1320960" cy="681946"/>
          </a:xfrm>
          <a:prstGeom prst="rect">
            <a:avLst/>
          </a:prstGeom>
        </p:spPr>
      </p:pic>
    </p:spTree>
    <p:extLst>
      <p:ext uri="{BB962C8B-B14F-4D97-AF65-F5344CB8AC3E}">
        <p14:creationId xmlns:p14="http://schemas.microsoft.com/office/powerpoint/2010/main" xmlns="" val="3888690857"/>
      </p:ext>
    </p:extLst>
  </p:cSld>
  <p:clrMapOvr>
    <a:masterClrMapping/>
  </p:clrMapOvr>
  <p:transition spd="slow">
    <p:wipe/>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Shape 1085"/>
        <p:cNvGrpSpPr/>
        <p:nvPr/>
      </p:nvGrpSpPr>
      <p:grpSpPr>
        <a:xfrm>
          <a:off x="0" y="0"/>
          <a:ext cx="0" cy="0"/>
          <a:chOff x="0" y="0"/>
          <a:chExt cx="0" cy="0"/>
        </a:xfrm>
      </p:grpSpPr>
      <p:graphicFrame>
        <p:nvGraphicFramePr>
          <p:cNvPr id="1087" name="Shape 1087"/>
          <p:cNvGraphicFramePr/>
          <p:nvPr>
            <p:extLst>
              <p:ext uri="{D42A27DB-BD31-4B8C-83A1-F6EECF244321}">
                <p14:modId xmlns:p14="http://schemas.microsoft.com/office/powerpoint/2010/main" xmlns="" val="2674323839"/>
              </p:ext>
            </p:extLst>
          </p:nvPr>
        </p:nvGraphicFramePr>
        <p:xfrm>
          <a:off x="900530" y="1176588"/>
          <a:ext cx="7886701" cy="3789108"/>
        </p:xfrm>
        <a:graphic>
          <a:graphicData uri="http://schemas.openxmlformats.org/drawingml/2006/table">
            <a:tbl>
              <a:tblPr>
                <a:tableStyleId>{0E3FDE45-AF77-4B5C-9715-49D594BDF05E}</a:tableStyleId>
              </a:tblPr>
              <a:tblGrid>
                <a:gridCol w="1448964">
                  <a:extLst>
                    <a:ext uri="{9D8B030D-6E8A-4147-A177-3AD203B41FA5}">
                      <a16:colId xmlns:a16="http://schemas.microsoft.com/office/drawing/2014/main" xmlns="" val="20000"/>
                    </a:ext>
                  </a:extLst>
                </a:gridCol>
                <a:gridCol w="6437737">
                  <a:extLst>
                    <a:ext uri="{9D8B030D-6E8A-4147-A177-3AD203B41FA5}">
                      <a16:colId xmlns:a16="http://schemas.microsoft.com/office/drawing/2014/main" xmlns="" val="20001"/>
                    </a:ext>
                  </a:extLst>
                </a:gridCol>
              </a:tblGrid>
              <a:tr h="79016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a:t>Učenici će:</a:t>
                      </a:r>
                    </a:p>
                    <a:p>
                      <a:pPr marL="0" marR="0" lvl="0" indent="0" algn="l">
                        <a:lnSpc>
                          <a:spcPct val="100000"/>
                        </a:lnSpc>
                        <a:spcBef>
                          <a:spcPts val="0"/>
                        </a:spcBef>
                        <a:spcAft>
                          <a:spcPts val="0"/>
                        </a:spcAft>
                        <a:buFont typeface="Calibri"/>
                        <a:buNone/>
                      </a:pPr>
                      <a:r>
                        <a:rPr lang="hr-HR" sz="1000"/>
                        <a:t>- razvijati interes za matematiku</a:t>
                      </a:r>
                    </a:p>
                    <a:p>
                      <a:pPr marL="0" marR="0" lvl="0" indent="0" algn="l">
                        <a:lnSpc>
                          <a:spcPct val="100000"/>
                        </a:lnSpc>
                        <a:spcBef>
                          <a:spcPts val="0"/>
                        </a:spcBef>
                        <a:spcAft>
                          <a:spcPts val="0"/>
                        </a:spcAft>
                        <a:buFont typeface="Calibri"/>
                        <a:buNone/>
                      </a:pPr>
                      <a:r>
                        <a:rPr lang="hr-HR" sz="1000"/>
                        <a:t>- razvijati matematičke sposobnosti i natjecateljski duh</a:t>
                      </a:r>
                    </a:p>
                    <a:p>
                      <a:pPr marL="0" marR="0" lvl="0" indent="0" algn="l">
                        <a:lnSpc>
                          <a:spcPct val="100000"/>
                        </a:lnSpc>
                        <a:spcBef>
                          <a:spcPts val="0"/>
                        </a:spcBef>
                        <a:spcAft>
                          <a:spcPts val="0"/>
                        </a:spcAft>
                        <a:buFont typeface="Calibri"/>
                        <a:buNone/>
                      </a:pPr>
                      <a:r>
                        <a:rPr lang="hr-HR" sz="1000"/>
                        <a:t>- razvijati logičko razmišljanje</a:t>
                      </a:r>
                    </a:p>
                    <a:p>
                      <a:pPr marL="0" marR="0" lvl="0" indent="0" algn="l">
                        <a:lnSpc>
                          <a:spcPct val="100000"/>
                        </a:lnSpc>
                        <a:spcBef>
                          <a:spcPts val="0"/>
                        </a:spcBef>
                        <a:spcAft>
                          <a:spcPts val="0"/>
                        </a:spcAft>
                        <a:buFont typeface="Calibri"/>
                        <a:buNone/>
                      </a:pPr>
                      <a:endParaRPr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0"/>
                  </a:ext>
                </a:extLst>
              </a:tr>
              <a:tr h="35394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a:t>Popularizacija matematike, te razvijanje i poticanje natjecateljskog duha.</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1"/>
                  </a:ext>
                </a:extLst>
              </a:tr>
              <a:tr h="49934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Organizirati školsko natjecanje po zadatcima dobivenim od HMD</a:t>
                      </a:r>
                      <a:r>
                        <a:rPr lang="hr-HR" sz="1000" u="none" strike="noStrike" cap="none" baseline="0"/>
                        <a:t> ukoliko bude povoljna epidemiološka situacija</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2"/>
                  </a:ext>
                </a:extLst>
              </a:tr>
              <a:tr h="4114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a:t>
                      </a:r>
                      <a:r>
                        <a:rPr lang="hr-HR" sz="1000" u="none" strike="noStrike" cap="none" baseline="0" err="1">
                          <a:sym typeface="Calibri"/>
                        </a:rPr>
                        <a:t>ji</a:t>
                      </a:r>
                      <a:r>
                        <a:rPr lang="hr-HR" sz="1000" u="none" strike="noStrike" cap="none" baseline="0">
                          <a:sym typeface="Calibri"/>
                        </a:rPr>
                        <a:t> matematike</a:t>
                      </a:r>
                      <a:endParaRPr lang="en" sz="1000" u="none" strike="noStrike" cap="none" baseline="0">
                        <a:sym typeface="Calibri"/>
                      </a:endParaRPr>
                    </a:p>
                  </a:txBody>
                  <a:tcPr marL="91450" marR="91450" marT="32975" marB="32975"/>
                </a:tc>
                <a:extLst>
                  <a:ext uri="{0D108BD9-81ED-4DB2-BD59-A6C34878D82A}">
                    <a16:rowId xmlns:a16="http://schemas.microsoft.com/office/drawing/2014/main" xmlns="" val="10003"/>
                  </a:ext>
                </a:extLst>
              </a:tr>
              <a:tr h="41030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en" sz="1000" u="none" strike="noStrike" cap="none" baseline="0" err="1"/>
                        <a:t>Ožujak</a:t>
                      </a:r>
                      <a:r>
                        <a:rPr lang="en" sz="1000" u="none" strike="noStrike" cap="none" baseline="0"/>
                        <a:t> 2021</a:t>
                      </a:r>
                      <a:r>
                        <a:rPr lang="en" sz="1000" u="none" strike="noStrike" cap="none" baseline="0">
                          <a:sym typeface="Calibri"/>
                        </a:rPr>
                        <a:t>.</a:t>
                      </a:r>
                      <a:r>
                        <a:rPr lang="en" sz="1000" u="none" strike="noStrike" cap="none" baseline="0"/>
                        <a:t>g</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4"/>
                  </a:ext>
                </a:extLst>
              </a:tr>
              <a:tr h="4114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15 kn po učeniku. Učenici sami snose troškove.</a:t>
                      </a:r>
                      <a:endParaRPr lang="hr-HR"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5"/>
                  </a:ext>
                </a:extLst>
              </a:tr>
              <a:tr h="87473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Evidentirati broj</a:t>
                      </a:r>
                      <a:r>
                        <a:rPr lang="hr-HR" sz="1000" u="none" strike="noStrike" cap="none" baseline="0">
                          <a:sym typeface="Calibri"/>
                        </a:rPr>
                        <a:t> </a:t>
                      </a:r>
                      <a:r>
                        <a:rPr lang="en" sz="1000" u="none" strike="noStrike" cap="none" baseline="0">
                          <a:sym typeface="Calibri"/>
                        </a:rPr>
                        <a:t>učenika </a:t>
                      </a:r>
                      <a:r>
                        <a:rPr lang="hr-HR" sz="1000" u="none" strike="noStrike" cap="none" baseline="0">
                          <a:sym typeface="Calibri"/>
                        </a:rPr>
                        <a:t>i</a:t>
                      </a:r>
                      <a:r>
                        <a:rPr lang="en" sz="1000" u="none" strike="noStrike" cap="none" baseline="0">
                          <a:sym typeface="Calibri"/>
                        </a:rPr>
                        <a:t> </a:t>
                      </a:r>
                      <a:r>
                        <a:rPr lang="hr-HR" sz="1000"/>
                        <a:t>usporedba s prošlogodišnjim rezultatima </a:t>
                      </a:r>
                      <a:endParaRPr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00530" y="0"/>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Klokan bez granica</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00572" y="215589"/>
            <a:ext cx="955382" cy="955382"/>
          </a:xfrm>
          <a:prstGeom prst="rect">
            <a:avLst/>
          </a:prstGeom>
        </p:spPr>
      </p:pic>
    </p:spTree>
    <p:extLst>
      <p:ext uri="{BB962C8B-B14F-4D97-AF65-F5344CB8AC3E}">
        <p14:creationId xmlns:p14="http://schemas.microsoft.com/office/powerpoint/2010/main" xmlns="" val="3450282269"/>
      </p:ext>
    </p:extLst>
  </p:cSld>
  <p:clrMapOvr>
    <a:masterClrMapping/>
  </p:clrMapOvr>
  <p:transition spd="slow">
    <p:wipe/>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Shape 1085"/>
        <p:cNvGrpSpPr/>
        <p:nvPr/>
      </p:nvGrpSpPr>
      <p:grpSpPr>
        <a:xfrm>
          <a:off x="0" y="0"/>
          <a:ext cx="0" cy="0"/>
          <a:chOff x="0" y="0"/>
          <a:chExt cx="0" cy="0"/>
        </a:xfrm>
      </p:grpSpPr>
      <p:graphicFrame>
        <p:nvGraphicFramePr>
          <p:cNvPr id="1087" name="Shape 1087"/>
          <p:cNvGraphicFramePr/>
          <p:nvPr>
            <p:extLst>
              <p:ext uri="{D42A27DB-BD31-4B8C-83A1-F6EECF244321}">
                <p14:modId xmlns:p14="http://schemas.microsoft.com/office/powerpoint/2010/main" xmlns="" val="1020335405"/>
              </p:ext>
            </p:extLst>
          </p:nvPr>
        </p:nvGraphicFramePr>
        <p:xfrm>
          <a:off x="1004873" y="897731"/>
          <a:ext cx="7886701" cy="3962275"/>
        </p:xfrm>
        <a:graphic>
          <a:graphicData uri="http://schemas.openxmlformats.org/drawingml/2006/table">
            <a:tbl>
              <a:tblPr>
                <a:tableStyleId>{0E3FDE45-AF77-4B5C-9715-49D594BDF05E}</a:tableStyleId>
              </a:tblPr>
              <a:tblGrid>
                <a:gridCol w="1448964">
                  <a:extLst>
                    <a:ext uri="{9D8B030D-6E8A-4147-A177-3AD203B41FA5}">
                      <a16:colId xmlns:a16="http://schemas.microsoft.com/office/drawing/2014/main" xmlns="" val="20000"/>
                    </a:ext>
                  </a:extLst>
                </a:gridCol>
                <a:gridCol w="6437737">
                  <a:extLst>
                    <a:ext uri="{9D8B030D-6E8A-4147-A177-3AD203B41FA5}">
                      <a16:colId xmlns:a16="http://schemas.microsoft.com/office/drawing/2014/main" xmlns="" val="20001"/>
                    </a:ext>
                  </a:extLst>
                </a:gridCol>
              </a:tblGrid>
              <a:tr h="8346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a:t>Učenici će:</a:t>
                      </a:r>
                    </a:p>
                    <a:p>
                      <a:pPr marL="0" marR="0" lvl="0" indent="0" algn="l">
                        <a:lnSpc>
                          <a:spcPct val="100000"/>
                        </a:lnSpc>
                        <a:spcBef>
                          <a:spcPts val="0"/>
                        </a:spcBef>
                        <a:spcAft>
                          <a:spcPts val="0"/>
                        </a:spcAft>
                        <a:buFont typeface="Calibri"/>
                        <a:buNone/>
                      </a:pPr>
                      <a:r>
                        <a:rPr lang="hr-HR" sz="1000"/>
                        <a:t>- razvijati interes za matematiku</a:t>
                      </a:r>
                    </a:p>
                    <a:p>
                      <a:pPr marL="0" marR="0" lvl="0" indent="0" algn="l">
                        <a:lnSpc>
                          <a:spcPct val="100000"/>
                        </a:lnSpc>
                        <a:spcBef>
                          <a:spcPts val="0"/>
                        </a:spcBef>
                        <a:spcAft>
                          <a:spcPts val="0"/>
                        </a:spcAft>
                        <a:buFont typeface="Calibri"/>
                        <a:buNone/>
                      </a:pPr>
                      <a:r>
                        <a:rPr lang="hr-HR" sz="1000"/>
                        <a:t>- razvijati suradničke vještine</a:t>
                      </a:r>
                    </a:p>
                    <a:p>
                      <a:pPr marL="0" marR="0" lvl="0" indent="0" algn="l">
                        <a:lnSpc>
                          <a:spcPct val="100000"/>
                        </a:lnSpc>
                        <a:spcBef>
                          <a:spcPts val="0"/>
                        </a:spcBef>
                        <a:spcAft>
                          <a:spcPts val="0"/>
                        </a:spcAft>
                        <a:buFont typeface="Calibri"/>
                        <a:buNone/>
                      </a:pPr>
                      <a:r>
                        <a:rPr lang="hr-HR" sz="1000"/>
                        <a:t>- razvijati natjecateljski duh</a:t>
                      </a:r>
                    </a:p>
                    <a:p>
                      <a:pPr marL="0" marR="0" lvl="0" indent="0" algn="l">
                        <a:lnSpc>
                          <a:spcPct val="100000"/>
                        </a:lnSpc>
                        <a:spcBef>
                          <a:spcPts val="0"/>
                        </a:spcBef>
                        <a:spcAft>
                          <a:spcPts val="0"/>
                        </a:spcAft>
                        <a:buClr>
                          <a:srgbClr val="000000"/>
                        </a:buClr>
                        <a:buSzPct val="25000"/>
                        <a:buFont typeface="Calibri"/>
                        <a:buNone/>
                      </a:pPr>
                      <a:endParaRPr lang="hr-HR" sz="1000">
                        <a:sym typeface="Calibri"/>
                      </a:endParaRPr>
                    </a:p>
                  </a:txBody>
                  <a:tcPr marL="91450" marR="91450" marT="32975" marB="32975"/>
                </a:tc>
                <a:extLst>
                  <a:ext uri="{0D108BD9-81ED-4DB2-BD59-A6C34878D82A}">
                    <a16:rowId xmlns:a16="http://schemas.microsoft.com/office/drawing/2014/main" xmlns="" val="10000"/>
                  </a:ext>
                </a:extLst>
              </a:tr>
              <a:tr h="373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lvl="0" algn="l">
                        <a:spcBef>
                          <a:spcPts val="0"/>
                        </a:spcBef>
                        <a:spcAft>
                          <a:spcPts val="0"/>
                        </a:spcAft>
                        <a:buNone/>
                      </a:pPr>
                      <a:r>
                        <a:rPr lang="en" sz="1000" u="none" strike="noStrike" noProof="0" err="1"/>
                        <a:t>Popularizacija</a:t>
                      </a:r>
                      <a:r>
                        <a:rPr lang="en" sz="1000" u="none" strike="noStrike" noProof="0"/>
                        <a:t> </a:t>
                      </a:r>
                      <a:r>
                        <a:rPr lang="en" sz="1000" u="none" strike="noStrike" noProof="0" err="1"/>
                        <a:t>matematike</a:t>
                      </a:r>
                      <a:r>
                        <a:rPr lang="en" sz="1000" u="none" strike="noStrike" noProof="0"/>
                        <a:t>, </a:t>
                      </a:r>
                      <a:r>
                        <a:rPr lang="en" sz="1000" u="none" strike="noStrike" noProof="0" err="1"/>
                        <a:t>motiviranje</a:t>
                      </a:r>
                      <a:r>
                        <a:rPr lang="en" sz="1000" u="none" strike="noStrike" noProof="0">
                          <a:sym typeface="Calibri"/>
                        </a:rPr>
                        <a:t> </a:t>
                      </a:r>
                      <a:r>
                        <a:rPr lang="en" sz="1000" u="none" strike="noStrike" noProof="0" err="1">
                          <a:sym typeface="Calibri"/>
                        </a:rPr>
                        <a:t>i</a:t>
                      </a:r>
                      <a:r>
                        <a:rPr lang="en" sz="1000" u="none" strike="noStrike" noProof="0">
                          <a:sym typeface="Calibri"/>
                        </a:rPr>
                        <a:t> </a:t>
                      </a:r>
                      <a:r>
                        <a:rPr lang="en" sz="1000" u="none" strike="noStrike" noProof="0" err="1">
                          <a:sym typeface="Calibri"/>
                        </a:rPr>
                        <a:t>uključivanje</a:t>
                      </a:r>
                      <a:r>
                        <a:rPr lang="en" sz="1000" u="none" strike="noStrike" noProof="0">
                          <a:sym typeface="Calibri"/>
                        </a:rPr>
                        <a:t> </a:t>
                      </a:r>
                      <a:r>
                        <a:rPr lang="en" sz="1000" u="none" strike="noStrike" noProof="0" err="1">
                          <a:sym typeface="Calibri"/>
                        </a:rPr>
                        <a:t>učenika</a:t>
                      </a:r>
                      <a:r>
                        <a:rPr lang="en" sz="1000" u="none" strike="noStrike" noProof="0">
                          <a:sym typeface="Calibri"/>
                        </a:rPr>
                        <a:t>,  </a:t>
                      </a:r>
                      <a:r>
                        <a:rPr lang="en" sz="1000" u="none" strike="noStrike" noProof="0" err="1">
                          <a:sym typeface="Calibri"/>
                        </a:rPr>
                        <a:t>razvoj</a:t>
                      </a:r>
                      <a:r>
                        <a:rPr lang="en" sz="1000" u="none" strike="noStrike" noProof="0">
                          <a:sym typeface="Calibri"/>
                        </a:rPr>
                        <a:t> </a:t>
                      </a:r>
                      <a:r>
                        <a:rPr lang="en" sz="1000" u="none" strike="noStrike" noProof="0" err="1">
                          <a:sym typeface="Calibri"/>
                        </a:rPr>
                        <a:t>suradničkih</a:t>
                      </a:r>
                      <a:r>
                        <a:rPr lang="en" sz="1000" u="none" strike="noStrike" noProof="0">
                          <a:sym typeface="Calibri"/>
                        </a:rPr>
                        <a:t> </a:t>
                      </a:r>
                      <a:r>
                        <a:rPr lang="en" sz="1000" u="none" strike="noStrike" noProof="0" err="1">
                          <a:sym typeface="Calibri"/>
                        </a:rPr>
                        <a:t>vještina</a:t>
                      </a:r>
                      <a:endParaRPr lang="en-US" err="1">
                        <a:sym typeface="Calibri"/>
                      </a:endParaRPr>
                    </a:p>
                  </a:txBody>
                  <a:tcPr marL="91450" marR="91450" marT="32975" marB="32975"/>
                </a:tc>
                <a:extLst>
                  <a:ext uri="{0D108BD9-81ED-4DB2-BD59-A6C34878D82A}">
                    <a16:rowId xmlns:a16="http://schemas.microsoft.com/office/drawing/2014/main" xmlns="" val="10001"/>
                  </a:ext>
                </a:extLst>
              </a:tr>
              <a:tr h="527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lvl="0" algn="l">
                        <a:spcBef>
                          <a:spcPts val="0"/>
                        </a:spcBef>
                        <a:spcAft>
                          <a:spcPts val="0"/>
                        </a:spcAft>
                        <a:buNone/>
                      </a:pPr>
                      <a:r>
                        <a:rPr lang="hr-HR" sz="1000" u="none" strike="noStrike" cap="none" baseline="0" noProof="0">
                          <a:sym typeface="Calibri"/>
                        </a:rPr>
                        <a:t>Na natjecanju mogu sudjelovati svi učenici zainteresirani za matematiku, svaka škola može prijaviti proizvoljan broj ekipa. Tim čine 4 učenika. Odlazak na festival matematike u </a:t>
                      </a:r>
                      <a:r>
                        <a:rPr lang="hr-HR" sz="1000" u="none" strike="noStrike" cap="none" baseline="0" noProof="0"/>
                        <a:t>OŠ Ivan Goran Kovačić, Staro Petrovo Selo – ukoliko bude povoljna epidemiološka situacija.</a:t>
                      </a:r>
                      <a:endParaRPr lang="hr-HR" sz="1000" u="none" strike="noStrike" cap="none" baseline="0" noProof="0">
                        <a:sym typeface="Calibri"/>
                      </a:endParaRPr>
                    </a:p>
                  </a:txBody>
                  <a:tcPr marL="91450" marR="91450" marT="32975" marB="32975"/>
                </a:tc>
                <a:extLst>
                  <a:ext uri="{0D108BD9-81ED-4DB2-BD59-A6C34878D82A}">
                    <a16:rowId xmlns:a16="http://schemas.microsoft.com/office/drawing/2014/main" xmlns="" val="10002"/>
                  </a:ext>
                </a:extLst>
              </a:tr>
              <a:tr h="43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a:t>
                      </a:r>
                      <a:r>
                        <a:rPr lang="hr-HR" sz="1000" u="none" strike="noStrike" cap="none" baseline="0" err="1">
                          <a:sym typeface="Calibri"/>
                        </a:rPr>
                        <a:t>ji</a:t>
                      </a:r>
                      <a:r>
                        <a:rPr lang="hr-HR" sz="1000" u="none" strike="noStrike" cap="none" baseline="0">
                          <a:sym typeface="Calibri"/>
                        </a:rPr>
                        <a:t> matematike</a:t>
                      </a:r>
                      <a:endParaRPr lang="en" sz="1000" u="none" strike="noStrike" cap="none" baseline="0">
                        <a:sym typeface="Calibri"/>
                      </a:endParaRPr>
                    </a:p>
                  </a:txBody>
                  <a:tcPr marL="91450" marR="91450" marT="32975" marB="32975"/>
                </a:tc>
                <a:extLst>
                  <a:ext uri="{0D108BD9-81ED-4DB2-BD59-A6C34878D82A}">
                    <a16:rowId xmlns:a16="http://schemas.microsoft.com/office/drawing/2014/main" xmlns="" val="10003"/>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t>Travanj </a:t>
                      </a:r>
                      <a:r>
                        <a:rPr lang="en" sz="1000" u="none" strike="noStrike" cap="none" baseline="0"/>
                        <a:t>202</a:t>
                      </a:r>
                      <a:r>
                        <a:rPr lang="hr-HR" sz="1000" u="none" strike="noStrike" cap="none" baseline="0"/>
                        <a:t>1</a:t>
                      </a:r>
                      <a:r>
                        <a:rPr lang="en" sz="1000" u="none" strike="noStrike" cap="none" baseline="0">
                          <a:sym typeface="Calibri"/>
                        </a:rPr>
                        <a:t>.</a:t>
                      </a:r>
                      <a:endParaRPr lang="en" sz="1000" b="0" i="0" u="none" strike="noStrike" cap="none" baseline="0">
                        <a:solidFill>
                          <a:srgbClr val="000000"/>
                        </a:solidFill>
                        <a:latin typeface="Calibri"/>
                        <a:sym typeface="Calibri"/>
                      </a:endParaRPr>
                    </a:p>
                  </a:txBody>
                  <a:tcPr marL="91450" marR="91450" marT="32975" marB="32975"/>
                </a:tc>
                <a:extLst>
                  <a:ext uri="{0D108BD9-81ED-4DB2-BD59-A6C34878D82A}">
                    <a16:rowId xmlns:a16="http://schemas.microsoft.com/office/drawing/2014/main" xmlns="" val="10004"/>
                  </a:ext>
                </a:extLst>
              </a:tr>
              <a:tr h="43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lvl="0" algn="l">
                        <a:spcBef>
                          <a:spcPts val="0"/>
                        </a:spcBef>
                        <a:spcAft>
                          <a:spcPts val="0"/>
                        </a:spcAft>
                        <a:buNone/>
                      </a:pPr>
                      <a:r>
                        <a:rPr lang="hr-HR" sz="1000" u="none" strike="noStrike" cap="none" baseline="0">
                          <a:sym typeface="Calibri"/>
                        </a:rPr>
                        <a:t>Prijevoz učenika na natjecanje, </a:t>
                      </a:r>
                      <a:r>
                        <a:rPr lang="hr-HR" sz="1000" u="none" strike="noStrike" cap="none" baseline="0" noProof="0">
                          <a:sym typeface="Calibri"/>
                        </a:rPr>
                        <a:t>materijali za pripreme, uplata kotizacije od 100 kn</a:t>
                      </a:r>
                      <a:endParaRPr lang="hr-HR" sz="1000" u="none" strike="noStrike" cap="none" baseline="0">
                        <a:sym typeface="Calibri"/>
                      </a:endParaRPr>
                    </a:p>
                  </a:txBody>
                  <a:tcPr marL="91450" marR="91450" marT="32975" marB="32975"/>
                </a:tc>
                <a:extLst>
                  <a:ext uri="{0D108BD9-81ED-4DB2-BD59-A6C34878D82A}">
                    <a16:rowId xmlns:a16="http://schemas.microsoft.com/office/drawing/2014/main" xmlns="" val="10005"/>
                  </a:ext>
                </a:extLst>
              </a:tr>
              <a:tr h="923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Evidentirati broj</a:t>
                      </a:r>
                      <a:r>
                        <a:rPr lang="hr-HR" sz="1000" u="none" strike="noStrike" cap="none" baseline="0">
                          <a:sym typeface="Calibri"/>
                        </a:rPr>
                        <a:t> </a:t>
                      </a:r>
                      <a:r>
                        <a:rPr lang="en" sz="1000" u="none" strike="noStrike" cap="none" baseline="0">
                          <a:sym typeface="Calibri"/>
                        </a:rPr>
                        <a:t>učenika </a:t>
                      </a:r>
                      <a:r>
                        <a:rPr lang="hr-HR" sz="1000" u="none" strike="noStrike" cap="none" baseline="0">
                          <a:sym typeface="Calibri"/>
                        </a:rPr>
                        <a:t>i</a:t>
                      </a:r>
                      <a:r>
                        <a:rPr lang="en" sz="1000" u="none" strike="noStrike" cap="none" baseline="0">
                          <a:sym typeface="Calibri"/>
                        </a:rPr>
                        <a:t> </a:t>
                      </a:r>
                      <a:r>
                        <a:rPr lang="hr-HR" sz="1000"/>
                        <a:t>usporedba s prošlogodišnjim rezultatima </a:t>
                      </a:r>
                      <a:endParaRPr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840372" y="0"/>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Festival matematike</a:t>
            </a:r>
            <a:endParaRPr lang="en-US">
              <a:effectLst>
                <a:outerShdw blurRad="38100" dist="38100" dir="2700000" algn="tl">
                  <a:srgbClr val="000000">
                    <a:alpha val="43137"/>
                  </a:srgbClr>
                </a:outerShdw>
              </a:effectLst>
              <a:latin typeface="+mn-lt"/>
            </a:endParaRPr>
          </a:p>
        </p:txBody>
      </p:sp>
      <p:pic>
        <p:nvPicPr>
          <p:cNvPr id="4" name="Picture 4"/>
          <p:cNvPicPr>
            <a:picLocks noChangeAspect="1"/>
          </p:cNvPicPr>
          <p:nvPr/>
        </p:nvPicPr>
        <p:blipFill>
          <a:blip r:embed="rId3"/>
          <a:stretch>
            <a:fillRect/>
          </a:stretch>
        </p:blipFill>
        <p:spPr>
          <a:xfrm>
            <a:off x="7083598" y="313965"/>
            <a:ext cx="1053927" cy="583766"/>
          </a:xfrm>
          <a:prstGeom prst="rect">
            <a:avLst/>
          </a:prstGeom>
        </p:spPr>
      </p:pic>
    </p:spTree>
    <p:extLst>
      <p:ext uri="{BB962C8B-B14F-4D97-AF65-F5344CB8AC3E}">
        <p14:creationId xmlns:p14="http://schemas.microsoft.com/office/powerpoint/2010/main" xmlns="" val="785525220"/>
      </p:ext>
    </p:extLst>
  </p:cSld>
  <p:clrMapOvr>
    <a:masterClrMapping/>
  </p:clrMapOvr>
  <p:transition spd="slow">
    <p:wipe/>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Shape 1168"/>
        <p:cNvGrpSpPr/>
        <p:nvPr/>
      </p:nvGrpSpPr>
      <p:grpSpPr>
        <a:xfrm>
          <a:off x="0" y="0"/>
          <a:ext cx="0" cy="0"/>
          <a:chOff x="0" y="0"/>
          <a:chExt cx="0" cy="0"/>
        </a:xfrm>
      </p:grpSpPr>
      <p:graphicFrame>
        <p:nvGraphicFramePr>
          <p:cNvPr id="1170" name="Shape 1170"/>
          <p:cNvGraphicFramePr/>
          <p:nvPr>
            <p:extLst>
              <p:ext uri="{D42A27DB-BD31-4B8C-83A1-F6EECF244321}">
                <p14:modId xmlns:p14="http://schemas.microsoft.com/office/powerpoint/2010/main" xmlns="" val="3365382369"/>
              </p:ext>
            </p:extLst>
          </p:nvPr>
        </p:nvGraphicFramePr>
        <p:xfrm>
          <a:off x="792246" y="1439965"/>
          <a:ext cx="8569325" cy="3509900"/>
        </p:xfrm>
        <a:graphic>
          <a:graphicData uri="http://schemas.openxmlformats.org/drawingml/2006/table">
            <a:tbl>
              <a:tblPr>
                <a:tableStyleId>{0E3FDE45-AF77-4B5C-9715-49D594BDF05E}</a:tableStyleId>
              </a:tblPr>
              <a:tblGrid>
                <a:gridCol w="1768475">
                  <a:extLst>
                    <a:ext uri="{9D8B030D-6E8A-4147-A177-3AD203B41FA5}">
                      <a16:colId xmlns:a16="http://schemas.microsoft.com/office/drawing/2014/main" xmlns="" val="20000"/>
                    </a:ext>
                  </a:extLst>
                </a:gridCol>
                <a:gridCol w="6800850">
                  <a:extLst>
                    <a:ext uri="{9D8B030D-6E8A-4147-A177-3AD203B41FA5}">
                      <a16:colId xmlns:a16="http://schemas.microsoft.com/office/drawing/2014/main" xmlns="" val="20001"/>
                    </a:ext>
                  </a:extLst>
                </a:gridCol>
              </a:tblGrid>
              <a:tr h="54172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a:lnSpc>
                          <a:spcPct val="100000"/>
                        </a:lnSpc>
                        <a:spcBef>
                          <a:spcPts val="0"/>
                        </a:spcBef>
                        <a:spcAft>
                          <a:spcPts val="0"/>
                        </a:spcAft>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a:t>
                      </a:r>
                    </a:p>
                    <a:p>
                      <a:pPr marL="0" marR="0" lvl="0" indent="0" algn="l">
                        <a:lnSpc>
                          <a:spcPct val="100000"/>
                        </a:lnSpc>
                        <a:spcBef>
                          <a:spcPts val="0"/>
                        </a:spcBef>
                        <a:spcAft>
                          <a:spcPts val="0"/>
                        </a:spcAft>
                        <a:buNone/>
                      </a:pPr>
                      <a:r>
                        <a:rPr lang="en" sz="1000" u="none" strike="noStrike" cap="none" baseline="0"/>
                        <a:t>- obilježiti blagdan svetog Nikole</a:t>
                      </a:r>
                    </a:p>
                    <a:p>
                      <a:pPr marL="0" marR="0" lvl="0" indent="0" algn="l">
                        <a:lnSpc>
                          <a:spcPct val="100000"/>
                        </a:lnSpc>
                        <a:spcBef>
                          <a:spcPts val="0"/>
                        </a:spcBef>
                        <a:spcAft>
                          <a:spcPts val="0"/>
                        </a:spcAft>
                        <a:buNone/>
                      </a:pPr>
                      <a:r>
                        <a:rPr lang="en" sz="1000" u="none" strike="noStrike" cap="none" baseline="0"/>
                        <a:t>- </a:t>
                      </a:r>
                      <a:r>
                        <a:rPr lang="en" sz="1000" u="none" strike="noStrike" cap="none" baseline="0" err="1"/>
                        <a:t>pjevati</a:t>
                      </a:r>
                      <a:r>
                        <a:rPr lang="en" sz="1000" u="none" strike="noStrike" cap="none" baseline="0"/>
                        <a:t> </a:t>
                      </a:r>
                      <a:r>
                        <a:rPr lang="en" sz="1000" u="none" strike="noStrike" cap="none" baseline="0" err="1"/>
                        <a:t>naučene</a:t>
                      </a:r>
                      <a:r>
                        <a:rPr lang="en" sz="1000" u="none" strike="noStrike" cap="none" baseline="0"/>
                        <a:t> </a:t>
                      </a:r>
                      <a:r>
                        <a:rPr lang="en" sz="1000" u="none" strike="noStrike" cap="none" baseline="0" err="1"/>
                        <a:t>pjesme</a:t>
                      </a:r>
                    </a:p>
                  </a:txBody>
                  <a:tcPr marL="91450" marR="91450" marT="32475" marB="32475"/>
                </a:tc>
                <a:extLst>
                  <a:ext uri="{0D108BD9-81ED-4DB2-BD59-A6C34878D82A}">
                    <a16:rowId xmlns:a16="http://schemas.microsoft.com/office/drawing/2014/main" xmlns="" val="10000"/>
                  </a:ext>
                </a:extLst>
              </a:tr>
              <a:tr h="452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err="1"/>
                        <a:t>Obilježavanje</a:t>
                      </a:r>
                      <a:r>
                        <a:rPr lang="en" sz="1000" u="none" strike="noStrike" cap="none" baseline="0"/>
                        <a:t> </a:t>
                      </a:r>
                      <a:r>
                        <a:rPr lang="en" sz="1000" u="none" strike="noStrike" cap="none" baseline="0" err="1"/>
                        <a:t>blagdana</a:t>
                      </a:r>
                      <a:r>
                        <a:rPr lang="en" sz="1000" u="none" strike="noStrike" cap="none" baseline="0"/>
                        <a:t> </a:t>
                      </a:r>
                      <a:r>
                        <a:rPr lang="en" sz="1000" u="none" strike="noStrike" cap="none" baseline="0" err="1"/>
                        <a:t>sv</a:t>
                      </a:r>
                      <a:r>
                        <a:rPr lang="en" sz="1000" u="none" strike="noStrike" cap="none" baseline="0"/>
                        <a:t>. Nikole </a:t>
                      </a:r>
                      <a:r>
                        <a:rPr lang="en" sz="1000" u="none" strike="noStrike" cap="none" baseline="0" err="1"/>
                        <a:t>i</a:t>
                      </a:r>
                      <a:r>
                        <a:rPr lang="en" sz="1000" u="none" strike="noStrike" cap="none" baseline="0"/>
                        <a:t> </a:t>
                      </a:r>
                      <a:r>
                        <a:rPr lang="en" sz="1000" u="none" strike="noStrike" cap="none" baseline="0" err="1"/>
                        <a:t>podjela</a:t>
                      </a:r>
                      <a:r>
                        <a:rPr lang="en" sz="1000" u="none" strike="noStrike" cap="none" baseline="0"/>
                        <a:t> </a:t>
                      </a:r>
                      <a:r>
                        <a:rPr lang="en" sz="1000" u="none" strike="noStrike" cap="none" baseline="0" err="1"/>
                        <a:t>poklona</a:t>
                      </a:r>
                      <a:r>
                        <a:rPr lang="en" sz="1000" u="none" strike="noStrike" cap="none" baseline="0"/>
                        <a:t> </a:t>
                      </a:r>
                      <a:r>
                        <a:rPr lang="en" sz="1000" u="none" strike="noStrike" cap="none" baseline="0" err="1"/>
                        <a:t>malim</a:t>
                      </a:r>
                      <a:r>
                        <a:rPr lang="en" sz="1000" u="none" strike="noStrike" cap="none" baseline="0"/>
                        <a:t> </a:t>
                      </a:r>
                      <a:r>
                        <a:rPr lang="en" sz="1000" u="none" strike="noStrike" cap="none" baseline="0" err="1"/>
                        <a:t>mještanima</a:t>
                      </a:r>
                      <a:r>
                        <a:rPr lang="en" sz="1000" u="none" strike="noStrike" cap="none" baseline="0"/>
                        <a:t> sela u skladu s epidemiološkim mjerama.</a:t>
                      </a:r>
                      <a:endParaRPr lang="en" sz="1000" u="none" strike="noStrike" cap="none" baseline="0">
                        <a:sym typeface="Calibri"/>
                      </a:endParaRPr>
                    </a:p>
                  </a:txBody>
                  <a:tcPr marL="91450" marR="91450" marT="32475" marB="32475"/>
                </a:tc>
                <a:extLst>
                  <a:ext uri="{0D108BD9-81ED-4DB2-BD59-A6C34878D82A}">
                    <a16:rowId xmlns:a16="http://schemas.microsoft.com/office/drawing/2014/main" xmlns="" val="10001"/>
                  </a:ext>
                </a:extLst>
              </a:tr>
              <a:tr h="383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a:t>Obilazak sela</a:t>
                      </a:r>
                      <a:r>
                        <a:rPr lang="en" sz="1000" u="none" strike="noStrike" cap="none" baseline="0">
                          <a:sym typeface="Calibri"/>
                        </a:rPr>
                        <a:t> </a:t>
                      </a:r>
                      <a:r>
                        <a:rPr lang="en" sz="1000" u="none" strike="noStrike" cap="none" baseline="0"/>
                        <a:t>uz podjelu poklona najmlađima u skladu s epidemiološkim mjerama. Aktivnosti će se realizirati ukoliko to trenutna epidemiološka situacija bude dozvoljavala.</a:t>
                      </a:r>
                      <a:endParaRPr lang="en" sz="1000" u="none" strike="noStrike" cap="none" baseline="0">
                        <a:sym typeface="Calibri"/>
                      </a:endParaRPr>
                    </a:p>
                  </a:txBody>
                  <a:tcPr marL="91450" marR="91450" marT="32475" marB="32475"/>
                </a:tc>
                <a:extLst>
                  <a:ext uri="{0D108BD9-81ED-4DB2-BD59-A6C34878D82A}">
                    <a16:rowId xmlns:a16="http://schemas.microsoft.com/office/drawing/2014/main" xmlns="" val="10002"/>
                  </a:ext>
                </a:extLst>
              </a:tr>
              <a:tr h="408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200"/>
                        </a:spcBef>
                        <a:spcAft>
                          <a:spcPts val="0"/>
                        </a:spcAft>
                        <a:buFont typeface="Calibri"/>
                        <a:buNone/>
                      </a:pPr>
                      <a:r>
                        <a:rPr lang="en" sz="1000" u="none" strike="noStrike" cap="none" baseline="0" err="1"/>
                        <a:t>Učenici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učiteljice</a:t>
                      </a:r>
                      <a:r>
                        <a:rPr lang="en" sz="1000" u="none" strike="noStrike" cap="none" baseline="0">
                          <a:sym typeface="Calibri"/>
                        </a:rPr>
                        <a:t> </a:t>
                      </a:r>
                      <a:r>
                        <a:rPr lang="en" sz="1000" u="none" strike="noStrike" cap="none" baseline="0"/>
                        <a:t>PŠ Laze, </a:t>
                      </a:r>
                      <a:r>
                        <a:rPr lang="en" sz="1000" u="none" strike="noStrike" cap="none" baseline="0" err="1"/>
                        <a:t>učenici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učiteljica</a:t>
                      </a:r>
                      <a:r>
                        <a:rPr lang="en" sz="1000" u="none" strike="noStrike" cap="none" baseline="0"/>
                        <a:t> PŠ </a:t>
                      </a:r>
                      <a:r>
                        <a:rPr lang="en" sz="1000" u="none" strike="noStrike" cap="none" baseline="0" err="1"/>
                        <a:t>Bodovaljci</a:t>
                      </a:r>
                      <a:endParaRPr lang="hr-HR" sz="1000" u="none" strike="noStrike" cap="none" baseline="0" err="1">
                        <a:sym typeface="Calibri"/>
                      </a:endParaRPr>
                    </a:p>
                  </a:txBody>
                  <a:tcPr marL="91450" marR="91450" marT="32475" marB="32475"/>
                </a:tc>
                <a:extLst>
                  <a:ext uri="{0D108BD9-81ED-4DB2-BD59-A6C34878D82A}">
                    <a16:rowId xmlns:a16="http://schemas.microsoft.com/office/drawing/2014/main" xmlns="" val="10003"/>
                  </a:ext>
                </a:extLst>
              </a:tr>
              <a:tr h="408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200"/>
                        </a:spcBef>
                        <a:spcAft>
                          <a:spcPts val="0"/>
                        </a:spcAft>
                        <a:buClr>
                          <a:srgbClr val="000000"/>
                        </a:buClr>
                        <a:buSzPct val="25000"/>
                        <a:buFont typeface="Calibri"/>
                        <a:buNone/>
                      </a:pPr>
                      <a:r>
                        <a:rPr lang="hr-HR" sz="1000" u="none" strike="noStrike" cap="none" baseline="0">
                          <a:sym typeface="Calibri"/>
                        </a:rPr>
                        <a:t>Prosinac </a:t>
                      </a:r>
                      <a:r>
                        <a:rPr lang="hr-HR" sz="1000" u="none" strike="noStrike" cap="none" baseline="0"/>
                        <a:t>2020</a:t>
                      </a:r>
                      <a:r>
                        <a:rPr lang="hr-HR" sz="1000" u="none" strike="noStrike" cap="none" baseline="0">
                          <a:sym typeface="Calibri"/>
                        </a:rPr>
                        <a:t>.</a:t>
                      </a:r>
                    </a:p>
                    <a:p>
                      <a:pPr marL="0" marR="0" lvl="0" indent="0" algn="l" rtl="0">
                        <a:lnSpc>
                          <a:spcPct val="100000"/>
                        </a:lnSpc>
                        <a:spcBef>
                          <a:spcPts val="200"/>
                        </a:spcBef>
                        <a:spcAft>
                          <a:spcPts val="0"/>
                        </a:spcAft>
                        <a:buClr>
                          <a:srgbClr val="000000"/>
                        </a:buClr>
                        <a:buSzPct val="25000"/>
                        <a:buFont typeface="Calibri"/>
                        <a:buNone/>
                      </a:pPr>
                      <a:endParaRPr lang="en" sz="1000" b="0" i="0" u="none" strike="noStrike" cap="none" baseline="0">
                        <a:solidFill>
                          <a:srgbClr val="000000"/>
                        </a:solidFill>
                        <a:latin typeface="Calibri"/>
                        <a:ea typeface="Calibri"/>
                        <a:cs typeface="Calibri"/>
                        <a:sym typeface="Calibri"/>
                      </a:endParaRPr>
                    </a:p>
                  </a:txBody>
                  <a:tcPr marL="91450" marR="91450" marT="32475" marB="32475"/>
                </a:tc>
                <a:extLst>
                  <a:ext uri="{0D108BD9-81ED-4DB2-BD59-A6C34878D82A}">
                    <a16:rowId xmlns:a16="http://schemas.microsoft.com/office/drawing/2014/main" xmlns="" val="10004"/>
                  </a:ext>
                </a:extLst>
              </a:tr>
              <a:tr h="3607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a:t>0 kuna</a:t>
                      </a:r>
                      <a:endParaRPr lang="en" sz="1000" u="none" strike="noStrike" cap="none" baseline="0">
                        <a:sym typeface="Calibri"/>
                      </a:endParaRPr>
                    </a:p>
                  </a:txBody>
                  <a:tcPr marL="91450" marR="91450" marT="32475" marB="32475"/>
                </a:tc>
                <a:extLst>
                  <a:ext uri="{0D108BD9-81ED-4DB2-BD59-A6C34878D82A}">
                    <a16:rowId xmlns:a16="http://schemas.microsoft.com/office/drawing/2014/main" xmlns="" val="10005"/>
                  </a:ext>
                </a:extLst>
              </a:tr>
              <a:tr h="9548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a:t>Zadovoljstvo</a:t>
                      </a:r>
                      <a:r>
                        <a:rPr lang="en" sz="1000" u="none" strike="noStrike" cap="none" baseline="0">
                          <a:sym typeface="Calibri"/>
                        </a:rPr>
                        <a:t> učenika</a:t>
                      </a:r>
                      <a:r>
                        <a:rPr lang="en" sz="1000" u="none" strike="noStrike" cap="none" baseline="0"/>
                        <a:t>.</a:t>
                      </a:r>
                      <a:endParaRPr lang="en" sz="1000" u="none" strike="noStrike" cap="none" baseline="0">
                        <a:sym typeface="Calibri"/>
                      </a:endParaRPr>
                    </a:p>
                  </a:txBody>
                  <a:tcPr marL="91450" marR="91450" marT="32475" marB="32475"/>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792246" y="230978"/>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Obilježavanje blagdana sveti Nikola</a:t>
            </a:r>
            <a:endParaRPr lang="hr-HR">
              <a:effectLst>
                <a:outerShdw blurRad="38100" dist="38100" dir="2700000" algn="tl">
                  <a:srgbClr val="000000">
                    <a:alpha val="43137"/>
                  </a:srgbClr>
                </a:outerShdw>
              </a:effectLst>
              <a:latin typeface="+mn-lt"/>
              <a:cs typeface="Calibri Light"/>
            </a:endParaRPr>
          </a:p>
        </p:txBody>
      </p:sp>
      <p:pic>
        <p:nvPicPr>
          <p:cNvPr id="3" name="Picture 3">
            <a:extLst>
              <a:ext uri="{FF2B5EF4-FFF2-40B4-BE49-F238E27FC236}">
                <a16:creationId xmlns:a16="http://schemas.microsoft.com/office/drawing/2014/main" xmlns="" id="{3D4EDECB-87D4-4AD3-B7E5-8B59457CB8D0}"/>
              </a:ext>
            </a:extLst>
          </p:cNvPr>
          <p:cNvPicPr>
            <a:picLocks noChangeAspect="1"/>
          </p:cNvPicPr>
          <p:nvPr/>
        </p:nvPicPr>
        <p:blipFill>
          <a:blip r:embed="rId3"/>
          <a:stretch>
            <a:fillRect/>
          </a:stretch>
        </p:blipFill>
        <p:spPr>
          <a:xfrm>
            <a:off x="7623255" y="310191"/>
            <a:ext cx="884017" cy="869549"/>
          </a:xfrm>
          <a:prstGeom prst="rect">
            <a:avLst/>
          </a:prstGeom>
        </p:spPr>
      </p:pic>
    </p:spTree>
  </p:cSld>
  <p:clrMapOvr>
    <a:masterClrMapping/>
  </p:clrMapOvr>
  <p:transition spd="slow">
    <p:wip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aphicFrame>
        <p:nvGraphicFramePr>
          <p:cNvPr id="1198" name="Shape 1198"/>
          <p:cNvGraphicFramePr/>
          <p:nvPr>
            <p:extLst/>
          </p:nvPr>
        </p:nvGraphicFramePr>
        <p:xfrm>
          <a:off x="926432" y="1200150"/>
          <a:ext cx="7760368" cy="3746544"/>
        </p:xfrm>
        <a:graphic>
          <a:graphicData uri="http://schemas.openxmlformats.org/drawingml/2006/table">
            <a:tbl>
              <a:tblPr>
                <a:tableStyleId>{0E3FDE45-AF77-4B5C-9715-49D594BDF05E}</a:tableStyleId>
              </a:tblPr>
              <a:tblGrid>
                <a:gridCol w="1875974">
                  <a:extLst>
                    <a:ext uri="{9D8B030D-6E8A-4147-A177-3AD203B41FA5}">
                      <a16:colId xmlns:a16="http://schemas.microsoft.com/office/drawing/2014/main" xmlns="" val="20000"/>
                    </a:ext>
                  </a:extLst>
                </a:gridCol>
                <a:gridCol w="5884394">
                  <a:extLst>
                    <a:ext uri="{9D8B030D-6E8A-4147-A177-3AD203B41FA5}">
                      <a16:colId xmlns:a16="http://schemas.microsoft.com/office/drawing/2014/main" xmlns="" val="20001"/>
                    </a:ext>
                  </a:extLst>
                </a:gridCol>
              </a:tblGrid>
              <a:tr h="569444">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Ishodi</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Potaknuti učenike na aktivno sudjelovanje u kreaciji vlastitog procesa  učenja  kroz različite teme radionica i aktivnosti . </a:t>
                      </a:r>
                      <a:endParaRPr lang="hr-HR" sz="1100" u="none" strike="noStrike" cap="none" baseline="0" dirty="0" smtClean="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smtClean="0">
                          <a:latin typeface="Calibri" panose="020F0502020204030204" pitchFamily="34" charset="0"/>
                          <a:cs typeface="Calibri" panose="020F0502020204030204" pitchFamily="34" charset="0"/>
                          <a:sym typeface="Calibri"/>
                        </a:rPr>
                        <a:t>Njegovati </a:t>
                      </a:r>
                      <a:r>
                        <a:rPr lang="en" sz="1100" u="none" strike="noStrike" cap="none" baseline="0" dirty="0">
                          <a:latin typeface="Calibri" panose="020F0502020204030204" pitchFamily="34" charset="0"/>
                          <a:cs typeface="Calibri" panose="020F0502020204030204" pitchFamily="34" charset="0"/>
                          <a:sym typeface="Calibri"/>
                        </a:rPr>
                        <a:t>i promicati tradicionalne vrijednosti</a:t>
                      </a:r>
                      <a:r>
                        <a:rPr lang="en" sz="1100" u="none" strike="noStrike" cap="none" baseline="0" dirty="0" smtClean="0">
                          <a:latin typeface="Calibri" panose="020F0502020204030204" pitchFamily="34" charset="0"/>
                          <a:cs typeface="Calibri" panose="020F0502020204030204" pitchFamily="34" charset="0"/>
                          <a:sym typeface="Calibri"/>
                        </a:rPr>
                        <a:t>.</a:t>
                      </a:r>
                      <a:endParaRPr lang="hr-HR" sz="1100" u="none" strike="noStrike" cap="none" baseline="0" dirty="0" smtClean="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smtClean="0">
                          <a:solidFill>
                            <a:srgbClr val="000000"/>
                          </a:solidFill>
                          <a:latin typeface="Calibri" panose="020F0502020204030204" pitchFamily="34" charset="0"/>
                          <a:ea typeface="Calibri"/>
                          <a:cs typeface="Calibri" panose="020F0502020204030204" pitchFamily="34" charset="0"/>
                          <a:sym typeface="Calibri"/>
                        </a:rPr>
                        <a:t>Proslava blagdana Božića i stvaranje predblagdanskog ozračja.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xmlns="" val="10000"/>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Motiviranje i uključivanje učenika,  razvoj suradničkih vještina,  jačanje samopouzdanje i samopoštovanja.</a:t>
                      </a:r>
                      <a:endParaRPr lang="hr-H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xmlns="" val="10001"/>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smtClean="0">
                          <a:solidFill>
                            <a:schemeClr val="tx1"/>
                          </a:solidFill>
                          <a:latin typeface="Calibri" panose="020F0502020204030204" pitchFamily="34" charset="0"/>
                          <a:ea typeface="+mn-ea"/>
                          <a:cs typeface="Calibri" panose="020F0502020204030204" pitchFamily="34" charset="0"/>
                          <a:sym typeface="Calibri"/>
                        </a:rPr>
                        <a:t>Integrirani dan će se realizirati na razini razrednih odjela i predmeta koji su taj dan po rasporedu rada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xmlns="" val="10002"/>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Nositelji</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smtClean="0">
                          <a:solidFill>
                            <a:schemeClr val="tx1"/>
                          </a:solidFill>
                          <a:latin typeface="Calibri" panose="020F0502020204030204" pitchFamily="34" charset="0"/>
                          <a:ea typeface="+mn-ea"/>
                          <a:cs typeface="Calibri" panose="020F0502020204030204" pitchFamily="34" charset="0"/>
                          <a:sym typeface="Calibri"/>
                        </a:rPr>
                        <a:t>Razrednici, predmetni učitelji, pedagog, ravnatelj</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xmlns="" val="10003"/>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latin typeface="Calibri" panose="020F0502020204030204" pitchFamily="34" charset="0"/>
                          <a:cs typeface="Calibri" panose="020F0502020204030204" pitchFamily="34" charset="0"/>
                          <a:sym typeface="Calibri"/>
                        </a:rPr>
                        <a:t> </a:t>
                      </a:r>
                      <a:r>
                        <a:rPr lang="hr-HR" sz="1100" u="none" strike="noStrike" cap="none" baseline="0" dirty="0" smtClean="0">
                          <a:latin typeface="Calibri" panose="020F0502020204030204" pitchFamily="34" charset="0"/>
                          <a:cs typeface="Calibri" panose="020F0502020204030204" pitchFamily="34" charset="0"/>
                          <a:sym typeface="Calibri"/>
                        </a:rPr>
                        <a:t>23.12.2020.</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xmlns="" val="10004"/>
                  </a:ext>
                </a:extLst>
              </a:tr>
              <a:tr h="296495">
                <a:tc>
                  <a:txBody>
                    <a:bodyPr/>
                    <a:lstStyle/>
                    <a:p>
                      <a:pPr marL="0" marR="0" lvl="0" indent="0" algn="l" rtl="0">
                        <a:lnSpc>
                          <a:spcPct val="100000"/>
                        </a:lnSpc>
                        <a:spcBef>
                          <a:spcPts val="0"/>
                        </a:spcBef>
                        <a:spcAft>
                          <a:spcPts val="0"/>
                        </a:spcAft>
                        <a:buFont typeface="Calibri"/>
                        <a:buNone/>
                      </a:pPr>
                      <a:r>
                        <a:rPr lang="en" sz="1100" u="none" strike="noStrike" cap="none" baseline="0" dirty="0" err="1">
                          <a:sym typeface="Calibri"/>
                        </a:rPr>
                        <a:t>Troškovnik</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smtClean="0">
                          <a:solidFill>
                            <a:schemeClr val="tx1"/>
                          </a:solidFill>
                          <a:latin typeface="Calibri" panose="020F0502020204030204" pitchFamily="34" charset="0"/>
                          <a:ea typeface="+mn-ea"/>
                          <a:cs typeface="Calibri" panose="020F0502020204030204" pitchFamily="34" charset="0"/>
                          <a:sym typeface="Calibri"/>
                        </a:rPr>
                        <a:t>Troškovi potrošnih materijala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xmlns="" val="10005"/>
                  </a:ext>
                </a:extLst>
              </a:tr>
              <a:tr h="953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korištenja</a:t>
                      </a:r>
                      <a:r>
                        <a:rPr lang="en" sz="1100" u="none" strike="noStrike" cap="none" baseline="0" dirty="0">
                          <a:sym typeface="Calibri"/>
                        </a:rPr>
                        <a:t> </a:t>
                      </a:r>
                      <a:r>
                        <a:rPr lang="en" sz="1100" u="none" strike="noStrike" cap="none" baseline="0" err="1">
                          <a:sym typeface="Calibri"/>
                        </a:rPr>
                        <a:t>rezultata</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chemeClr val="dk1"/>
                        </a:buClr>
                        <a:buFont typeface="Calibri"/>
                        <a:buNone/>
                      </a:pPr>
                      <a:endParaRP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Prezentacija na web stranici škole.</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a:xfrm>
            <a:off x="807564" y="242416"/>
            <a:ext cx="8229600" cy="857250"/>
          </a:xfrm>
        </p:spPr>
        <p:txBody>
          <a:bodyPr>
            <a:scene3d>
              <a:camera prst="orthographicFront"/>
              <a:lightRig rig="soft" dir="t">
                <a:rot lat="0" lon="0" rev="15600000"/>
              </a:lightRig>
            </a:scene3d>
            <a:sp3d extrusionH="57150" prstMaterial="softEdge">
              <a:bevelT w="25400" h="38100"/>
            </a:sp3d>
          </a:bodyPr>
          <a:lstStyle/>
          <a:p>
            <a:r>
              <a:rPr lang="hr-HR" dirty="0" smtClean="0">
                <a:effectLst>
                  <a:outerShdw blurRad="38100" dist="38100" dir="2700000" algn="tl">
                    <a:srgbClr val="000000">
                      <a:alpha val="43137"/>
                    </a:srgbClr>
                  </a:outerShdw>
                </a:effectLst>
                <a:latin typeface="+mn-lt"/>
              </a:rPr>
              <a:t>Integrirani dan - Božić</a:t>
            </a:r>
            <a:endParaRPr lang="hr-HR" dirty="0">
              <a:effectLst>
                <a:outerShdw blurRad="38100" dist="38100" dir="2700000" algn="tl">
                  <a:srgbClr val="000000">
                    <a:alpha val="43137"/>
                  </a:srgbClr>
                </a:outerShdw>
              </a:effectLst>
              <a:latin typeface="+mn-lt"/>
            </a:endParaRPr>
          </a:p>
        </p:txBody>
      </p:sp>
      <p:pic>
        <p:nvPicPr>
          <p:cNvPr id="4" name="Slika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95465" y="0"/>
            <a:ext cx="1848535" cy="1185760"/>
          </a:xfrm>
          <a:prstGeom prst="rect">
            <a:avLst/>
          </a:prstGeom>
        </p:spPr>
      </p:pic>
    </p:spTree>
    <p:extLst>
      <p:ext uri="{BB962C8B-B14F-4D97-AF65-F5344CB8AC3E}">
        <p14:creationId xmlns:p14="http://schemas.microsoft.com/office/powerpoint/2010/main" xmlns="" val="4124036045"/>
      </p:ext>
    </p:extLst>
  </p:cSld>
  <p:clrMapOvr>
    <a:masterClrMapping/>
  </p:clrMapOvr>
  <p:transition spd="slow">
    <p:wipe/>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Shape 1175"/>
        <p:cNvGrpSpPr/>
        <p:nvPr/>
      </p:nvGrpSpPr>
      <p:grpSpPr>
        <a:xfrm>
          <a:off x="0" y="0"/>
          <a:ext cx="0" cy="0"/>
          <a:chOff x="0" y="0"/>
          <a:chExt cx="0" cy="0"/>
        </a:xfrm>
      </p:grpSpPr>
      <p:graphicFrame>
        <p:nvGraphicFramePr>
          <p:cNvPr id="1177" name="Shape 1177"/>
          <p:cNvGraphicFramePr/>
          <p:nvPr>
            <p:extLst>
              <p:ext uri="{D42A27DB-BD31-4B8C-83A1-F6EECF244321}">
                <p14:modId xmlns:p14="http://schemas.microsoft.com/office/powerpoint/2010/main" xmlns="" val="2492355539"/>
              </p:ext>
            </p:extLst>
          </p:nvPr>
        </p:nvGraphicFramePr>
        <p:xfrm>
          <a:off x="999241" y="1487799"/>
          <a:ext cx="7774859" cy="3560291"/>
        </p:xfrm>
        <a:graphic>
          <a:graphicData uri="http://schemas.openxmlformats.org/drawingml/2006/table">
            <a:tbl>
              <a:tblPr>
                <a:tableStyleId>{0E3FDE45-AF77-4B5C-9715-49D594BDF05E}</a:tableStyleId>
              </a:tblPr>
              <a:tblGrid>
                <a:gridCol w="1882535">
                  <a:extLst>
                    <a:ext uri="{9D8B030D-6E8A-4147-A177-3AD203B41FA5}">
                      <a16:colId xmlns:a16="http://schemas.microsoft.com/office/drawing/2014/main" xmlns="" val="20000"/>
                    </a:ext>
                  </a:extLst>
                </a:gridCol>
                <a:gridCol w="5892324">
                  <a:extLst>
                    <a:ext uri="{9D8B030D-6E8A-4147-A177-3AD203B41FA5}">
                      <a16:colId xmlns:a16="http://schemas.microsoft.com/office/drawing/2014/main" xmlns="" val="20001"/>
                    </a:ext>
                  </a:extLst>
                </a:gridCol>
              </a:tblGrid>
              <a:tr h="826696">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Tx/>
                        <a:buNone/>
                      </a:pPr>
                      <a:r>
                        <a:rPr lang="hr-HR" sz="1100" u="none" strike="noStrike" cap="none" baseline="0"/>
                        <a:t>Učenici će: </a:t>
                      </a:r>
                      <a:endParaRPr lang="en-US"/>
                    </a:p>
                    <a:p>
                      <a:pPr marL="0" marR="0" lvl="0" indent="0" algn="l">
                        <a:lnSpc>
                          <a:spcPct val="100000"/>
                        </a:lnSpc>
                        <a:spcBef>
                          <a:spcPts val="0"/>
                        </a:spcBef>
                        <a:spcAft>
                          <a:spcPts val="0"/>
                        </a:spcAft>
                        <a:buFontTx/>
                        <a:buNone/>
                      </a:pPr>
                      <a:r>
                        <a:rPr lang="hr-HR" sz="1100" u="none" strike="noStrike" cap="none" baseline="0"/>
                        <a:t>- prihvatiti</a:t>
                      </a:r>
                      <a:r>
                        <a:rPr lang="hr-HR" sz="1100" u="none" strike="noStrike" cap="none" baseline="0">
                          <a:sym typeface="Calibri"/>
                        </a:rPr>
                        <a:t> </a:t>
                      </a:r>
                      <a:r>
                        <a:rPr lang="hr-HR" sz="1100" u="none" strike="noStrike" cap="none" baseline="0"/>
                        <a:t>narodne</a:t>
                      </a:r>
                      <a:r>
                        <a:rPr lang="hr-HR" sz="1100" u="none" strike="noStrike" cap="none" baseline="0">
                          <a:sym typeface="Calibri"/>
                        </a:rPr>
                        <a:t> </a:t>
                      </a:r>
                      <a:r>
                        <a:rPr lang="hr-HR" sz="1100" u="none" strike="noStrike" cap="none" baseline="0"/>
                        <a:t>običaje</a:t>
                      </a:r>
                      <a:r>
                        <a:rPr lang="hr-HR" sz="1100" u="none" strike="noStrike" cap="none" baseline="0">
                          <a:sym typeface="Calibri"/>
                        </a:rPr>
                        <a:t> i </a:t>
                      </a:r>
                      <a:r>
                        <a:rPr lang="hr-HR" sz="1100" u="none" strike="noStrike" cap="none" baseline="0"/>
                        <a:t>tradiciju</a:t>
                      </a:r>
                      <a:r>
                        <a:rPr lang="hr-HR" sz="1100" u="none" strike="noStrike" cap="none" baseline="0">
                          <a:sym typeface="Calibri"/>
                        </a:rPr>
                        <a:t> u zavičaju</a:t>
                      </a:r>
                      <a:r>
                        <a:rPr lang="hr-HR" sz="1100" u="none" strike="noStrike" cap="none" baseline="0"/>
                        <a:t>, </a:t>
                      </a:r>
                    </a:p>
                    <a:p>
                      <a:pPr marL="0" marR="0" lvl="0" indent="0" algn="l">
                        <a:lnSpc>
                          <a:spcPct val="100000"/>
                        </a:lnSpc>
                        <a:spcBef>
                          <a:spcPts val="0"/>
                        </a:spcBef>
                        <a:spcAft>
                          <a:spcPts val="0"/>
                        </a:spcAft>
                        <a:buFontTx/>
                        <a:buNone/>
                      </a:pPr>
                      <a:r>
                        <a:rPr lang="hr-HR" sz="1100" u="none" strike="noStrike" cap="none" baseline="0"/>
                        <a:t>- s voljom sudjelovati u pripremanju i realizaciji plesa pod maskama,</a:t>
                      </a:r>
                      <a:endParaRPr lang="hr-HR"/>
                    </a:p>
                    <a:p>
                      <a:pPr marL="0" marR="0" lvl="0" indent="0" algn="l">
                        <a:lnSpc>
                          <a:spcPct val="100000"/>
                        </a:lnSpc>
                        <a:spcBef>
                          <a:spcPts val="0"/>
                        </a:spcBef>
                        <a:spcAft>
                          <a:spcPts val="0"/>
                        </a:spcAft>
                        <a:buFontTx/>
                        <a:buNone/>
                      </a:pPr>
                      <a:r>
                        <a:rPr lang="hr-HR" sz="1100" u="none" strike="noStrike" cap="none" baseline="0"/>
                        <a:t>- pozvati </a:t>
                      </a:r>
                      <a:r>
                        <a:rPr lang="hr-HR" sz="1100" u="none" strike="noStrike" cap="none" baseline="0">
                          <a:sym typeface="Calibri"/>
                        </a:rPr>
                        <a:t>manju djecu</a:t>
                      </a:r>
                      <a:r>
                        <a:rPr lang="hr-HR" sz="1100" u="none" strike="noStrike" cap="none" baseline="0"/>
                        <a:t> iz sela</a:t>
                      </a:r>
                      <a:r>
                        <a:rPr lang="hr-HR" sz="1100" u="none" strike="noStrike" cap="none" baseline="0">
                          <a:sym typeface="Calibri"/>
                        </a:rPr>
                        <a:t> koja još ne pohađaju školu</a:t>
                      </a:r>
                      <a:r>
                        <a:rPr lang="hr-HR" sz="1100" u="none" strike="noStrike" cap="none" baseline="0"/>
                        <a:t> na ples pod maskama.</a:t>
                      </a:r>
                      <a:endParaRPr lang="hr-HR" sz="1100" u="none" strike="noStrike" cap="none" baseline="0">
                        <a:sym typeface="Calibri"/>
                      </a:endParaRPr>
                    </a:p>
                    <a:p>
                      <a:pPr marL="0" marR="0" lvl="0" indent="0" algn="l" rtl="0">
                        <a:lnSpc>
                          <a:spcPct val="100000"/>
                        </a:lnSpc>
                        <a:spcBef>
                          <a:spcPts val="0"/>
                        </a:spcBef>
                        <a:spcAft>
                          <a:spcPts val="0"/>
                        </a:spcAft>
                        <a:buClr>
                          <a:srgbClr val="000000"/>
                        </a:buClr>
                        <a:buSzPct val="25000"/>
                        <a:buFontTx/>
                        <a:buNone/>
                      </a:pPr>
                      <a:endParaRPr lang="en" sz="1100" b="0" i="0" u="none" strike="noStrike" cap="none" baseline="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xmlns="" val="10000"/>
                  </a:ext>
                </a:extLst>
              </a:tr>
              <a:tr h="3989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Obilježiti maskenbal kroz pjesmu i veselje, ples i zabavu.</a:t>
                      </a:r>
                      <a:endParaRPr lang="en" sz="1100" b="0" i="0" u="none" strike="noStrike" cap="none" baseline="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xmlns="" val="10001"/>
                  </a:ext>
                </a:extLst>
              </a:tr>
              <a:tr h="38153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 typeface="Calibri"/>
                        <a:buNone/>
                      </a:pPr>
                      <a:r>
                        <a:rPr lang="hr-HR" sz="1100" u="none" strike="noStrike" cap="none" baseline="0">
                          <a:sym typeface="Calibri"/>
                        </a:rPr>
                        <a:t>Maskiranje učenika u školi u svom razredu, ples pod maskama</a:t>
                      </a:r>
                      <a:r>
                        <a:rPr lang="hr-HR" sz="1100" u="none" strike="noStrike" cap="none" baseline="0"/>
                        <a:t> u skladu s epidemiološkim mjerama i trenutnom epidemiološkom situacijom.</a:t>
                      </a:r>
                      <a:endParaRPr lang="hr-HR" sz="1100" u="none" strike="noStrike" cap="none" baseline="0">
                        <a:sym typeface="Calibri"/>
                      </a:endParaRPr>
                    </a:p>
                  </a:txBody>
                  <a:tcPr marL="91425" marR="91425" marT="33650" marB="33650"/>
                </a:tc>
                <a:extLst>
                  <a:ext uri="{0D108BD9-81ED-4DB2-BD59-A6C34878D82A}">
                    <a16:rowId xmlns:a16="http://schemas.microsoft.com/office/drawing/2014/main" xmlns="" val="10002"/>
                  </a:ext>
                </a:extLst>
              </a:tr>
              <a:tr h="31739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 typeface="Calibri"/>
                        <a:buNone/>
                      </a:pPr>
                      <a:r>
                        <a:rPr lang="en" sz="1100" u="none" strike="noStrike" cap="none" baseline="0">
                          <a:sym typeface="Calibri"/>
                        </a:rPr>
                        <a:t> </a:t>
                      </a:r>
                      <a:r>
                        <a:rPr lang="en" sz="1100" u="none" strike="noStrike" cap="none" baseline="0" err="1">
                          <a:sym typeface="Calibri"/>
                        </a:rPr>
                        <a:t>učenici</a:t>
                      </a:r>
                      <a:r>
                        <a:rPr lang="en" sz="1100" u="none" strike="noStrike" cap="none" baseline="0">
                          <a:sym typeface="Calibri"/>
                        </a:rPr>
                        <a:t>, </a:t>
                      </a:r>
                      <a:r>
                        <a:rPr lang="hr-HR" sz="1100" u="none" strike="noStrike" cap="none" baseline="0">
                          <a:sym typeface="Calibri"/>
                        </a:rPr>
                        <a:t>učiteljice PŠ Laze</a:t>
                      </a:r>
                      <a:r>
                        <a:rPr lang="hr-HR" sz="1100" u="none" strike="noStrike" cap="none" baseline="0"/>
                        <a:t> , PŠ </a:t>
                      </a:r>
                      <a:r>
                        <a:rPr lang="hr-HR" sz="1100" u="none" strike="noStrike" cap="none" baseline="0" err="1"/>
                        <a:t>Drežnik</a:t>
                      </a:r>
                      <a:r>
                        <a:rPr lang="hr-HR" sz="1100" u="none" strike="noStrike" cap="none" baseline="0"/>
                        <a:t> i PŠ </a:t>
                      </a:r>
                      <a:r>
                        <a:rPr lang="hr-HR" sz="1100" u="none" strike="noStrike" cap="none" baseline="0" err="1"/>
                        <a:t>Bodovaljci</a:t>
                      </a:r>
                      <a:endParaRPr lang="en" sz="1100" b="0" i="0" u="none" strike="noStrike" cap="none" baseline="0" err="1">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xmlns="" val="10003"/>
                  </a:ext>
                </a:extLst>
              </a:tr>
              <a:tr h="3184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veljača </a:t>
                      </a:r>
                      <a:r>
                        <a:rPr lang="hr-HR" sz="1100" u="none" strike="noStrike" cap="none" baseline="0"/>
                        <a:t>2021</a:t>
                      </a:r>
                      <a:r>
                        <a:rPr lang="hr-HR"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xmlns="" val="10004"/>
                  </a:ext>
                </a:extLst>
              </a:tr>
              <a:tr h="37609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xmlns="" val="10005"/>
                  </a:ext>
                </a:extLst>
              </a:tr>
              <a:tr h="84132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Zadovoljstvo učenika.</a:t>
                      </a:r>
                      <a:endParaRPr lang="en" sz="1100" b="0" i="0" u="none" strike="noStrike" cap="none" baseline="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xmlns="" val="10006"/>
                  </a:ext>
                </a:extLst>
              </a:tr>
            </a:tbl>
          </a:graphicData>
        </a:graphic>
      </p:graphicFrame>
      <p:pic>
        <p:nvPicPr>
          <p:cNvPr id="1178" name="Shape 1178"/>
          <p:cNvPicPr preferRelativeResize="0"/>
          <p:nvPr/>
        </p:nvPicPr>
        <p:blipFill rotWithShape="1">
          <a:blip r:embed="rId3">
            <a:alphaModFix/>
          </a:blip>
          <a:srcRect/>
          <a:stretch/>
        </p:blipFill>
        <p:spPr>
          <a:xfrm>
            <a:off x="6214241" y="195263"/>
            <a:ext cx="1323975" cy="813196"/>
          </a:xfrm>
          <a:prstGeom prst="rect">
            <a:avLst/>
          </a:prstGeom>
          <a:noFill/>
          <a:ln>
            <a:noFill/>
          </a:ln>
        </p:spPr>
      </p:pic>
      <p:sp>
        <p:nvSpPr>
          <p:cNvPr id="2" name="Title 1"/>
          <p:cNvSpPr>
            <a:spLocks noGrp="1"/>
          </p:cNvSpPr>
          <p:nvPr>
            <p:ph type="title"/>
          </p:nvPr>
        </p:nvSpPr>
        <p:spPr>
          <a:xfrm>
            <a:off x="999241" y="390879"/>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Ples pod maskama</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hr-HR">
                <a:ln/>
                <a:latin typeface="+mn-lt"/>
              </a:rPr>
              <a:t>Izborna nastava</a:t>
            </a:r>
          </a:p>
        </p:txBody>
      </p:sp>
      <p:sp>
        <p:nvSpPr>
          <p:cNvPr id="4" name="Text Placeholder 3"/>
          <p:cNvSpPr>
            <a:spLocks noGrp="1"/>
          </p:cNvSpPr>
          <p:nvPr>
            <p:ph type="body" idx="1"/>
          </p:nvPr>
        </p:nvSpPr>
        <p:spPr/>
        <p:txBody>
          <a:bodyPr/>
          <a:lstStyle/>
          <a:p>
            <a:pPr algn="ctr">
              <a:spcBef>
                <a:spcPct val="0"/>
              </a:spcBef>
            </a:pPr>
            <a:r>
              <a:rPr lang="hr-HR">
                <a:solidFill>
                  <a:schemeClr val="accent2">
                    <a:lumMod val="75000"/>
                  </a:schemeClr>
                </a:solidFill>
                <a:effectLst>
                  <a:outerShdw blurRad="38100" dist="38100" dir="2700000" algn="tl">
                    <a:srgbClr val="000000">
                      <a:alpha val="43137"/>
                    </a:srgbClr>
                  </a:outerShdw>
                </a:effectLst>
              </a:rPr>
              <a:t>Vjeronauk</a:t>
            </a:r>
          </a:p>
          <a:p>
            <a:pPr algn="ctr">
              <a:spcBef>
                <a:spcPct val="0"/>
              </a:spcBef>
            </a:pPr>
            <a:r>
              <a:rPr lang="hr-HR">
                <a:solidFill>
                  <a:schemeClr val="accent2">
                    <a:lumMod val="75000"/>
                  </a:schemeClr>
                </a:solidFill>
                <a:effectLst>
                  <a:outerShdw blurRad="38100" dist="38100" dir="2700000" algn="tl">
                    <a:srgbClr val="000000">
                      <a:alpha val="43137"/>
                    </a:srgbClr>
                  </a:outerShdw>
                </a:effectLst>
              </a:rPr>
              <a:t>Informatika</a:t>
            </a:r>
          </a:p>
          <a:p>
            <a:pPr algn="ctr">
              <a:spcBef>
                <a:spcPct val="0"/>
              </a:spcBef>
            </a:pPr>
            <a:r>
              <a:rPr lang="hr-HR">
                <a:solidFill>
                  <a:schemeClr val="accent2">
                    <a:lumMod val="75000"/>
                  </a:schemeClr>
                </a:solidFill>
                <a:effectLst>
                  <a:outerShdw blurRad="38100" dist="38100" dir="2700000" algn="tl">
                    <a:srgbClr val="000000">
                      <a:alpha val="43137"/>
                    </a:srgbClr>
                  </a:outerShdw>
                </a:effectLst>
              </a:rPr>
              <a:t>Njemački jezik</a:t>
            </a:r>
            <a:endParaRPr lang="hr-HR">
              <a:ln/>
              <a:solidFill>
                <a:schemeClr val="accent2">
                  <a:lumMod val="75000"/>
                </a:schemeClr>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xmlns="" val="3208427285"/>
      </p:ext>
    </p:extLst>
  </p:cSld>
  <p:clrMapOvr>
    <a:masterClrMapping/>
  </p:clrMapOvr>
  <p:transition spd="slow">
    <p:wipe/>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Shape 1182"/>
        <p:cNvGrpSpPr/>
        <p:nvPr/>
      </p:nvGrpSpPr>
      <p:grpSpPr>
        <a:xfrm>
          <a:off x="0" y="0"/>
          <a:ext cx="0" cy="0"/>
          <a:chOff x="0" y="0"/>
          <a:chExt cx="0" cy="0"/>
        </a:xfrm>
      </p:grpSpPr>
      <p:graphicFrame>
        <p:nvGraphicFramePr>
          <p:cNvPr id="1184" name="Shape 1184"/>
          <p:cNvGraphicFramePr/>
          <p:nvPr>
            <p:extLst>
              <p:ext uri="{D42A27DB-BD31-4B8C-83A1-F6EECF244321}">
                <p14:modId xmlns:p14="http://schemas.microsoft.com/office/powerpoint/2010/main" xmlns="" val="1713149160"/>
              </p:ext>
            </p:extLst>
          </p:nvPr>
        </p:nvGraphicFramePr>
        <p:xfrm>
          <a:off x="764713" y="905784"/>
          <a:ext cx="7904986" cy="3904700"/>
        </p:xfrm>
        <a:graphic>
          <a:graphicData uri="http://schemas.openxmlformats.org/drawingml/2006/table">
            <a:tbl>
              <a:tblPr>
                <a:tableStyleId>{0E3FDE45-AF77-4B5C-9715-49D594BDF05E}</a:tableStyleId>
              </a:tblPr>
              <a:tblGrid>
                <a:gridCol w="1702123">
                  <a:extLst>
                    <a:ext uri="{9D8B030D-6E8A-4147-A177-3AD203B41FA5}">
                      <a16:colId xmlns:a16="http://schemas.microsoft.com/office/drawing/2014/main" xmlns="" val="20000"/>
                    </a:ext>
                  </a:extLst>
                </a:gridCol>
                <a:gridCol w="6202863">
                  <a:extLst>
                    <a:ext uri="{9D8B030D-6E8A-4147-A177-3AD203B41FA5}">
                      <a16:colId xmlns:a16="http://schemas.microsoft.com/office/drawing/2014/main" xmlns="" val="20001"/>
                    </a:ext>
                  </a:extLst>
                </a:gridCol>
              </a:tblGrid>
              <a:tr h="64172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t>Učenici</a:t>
                      </a:r>
                      <a:r>
                        <a:rPr lang="en" sz="1100" u="none" strike="noStrike" cap="none" baseline="0"/>
                        <a:t> </a:t>
                      </a:r>
                      <a:r>
                        <a:rPr lang="en" sz="1100" u="none" strike="noStrike" cap="none" baseline="0" err="1"/>
                        <a:t>će</a:t>
                      </a:r>
                      <a:r>
                        <a:rPr lang="en" sz="1100" u="none" strike="noStrike" cap="none" baseline="0"/>
                        <a:t>: </a:t>
                      </a:r>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t>obilježiti</a:t>
                      </a:r>
                      <a:r>
                        <a:rPr lang="en" sz="1100" u="none" strike="noStrike" cap="none" baseline="0"/>
                        <a:t> </a:t>
                      </a:r>
                      <a:r>
                        <a:rPr lang="en" sz="1100" u="none" strike="noStrike" cap="none" baseline="0" err="1"/>
                        <a:t>blagdan</a:t>
                      </a:r>
                      <a:r>
                        <a:rPr lang="en" sz="1100" u="none" strike="noStrike" cap="none" baseline="0"/>
                        <a:t> </a:t>
                      </a:r>
                      <a:r>
                        <a:rPr lang="en" sz="1100" u="none" strike="noStrike" cap="none" baseline="0" err="1"/>
                        <a:t>Valentinovo</a:t>
                      </a: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t>upoznati</a:t>
                      </a:r>
                      <a:r>
                        <a:rPr lang="en" sz="1100" u="none" strike="noStrike" cap="none" baseline="0"/>
                        <a:t> </a:t>
                      </a:r>
                      <a:r>
                        <a:rPr lang="en" sz="1100" u="none" strike="noStrike" cap="none" baseline="0" err="1"/>
                        <a:t>povijest</a:t>
                      </a:r>
                      <a:r>
                        <a:rPr lang="en" sz="1100" u="none" strike="noStrike" cap="none" baseline="0"/>
                        <a:t> </a:t>
                      </a:r>
                      <a:r>
                        <a:rPr lang="en" sz="1100" u="none" strike="noStrike" cap="none" baseline="0" err="1"/>
                        <a:t>blagdana</a:t>
                      </a:r>
                      <a:r>
                        <a:rPr lang="en" sz="1100" u="none" strike="noStrike" cap="none" baseline="0"/>
                        <a:t> </a:t>
                      </a:r>
                      <a:r>
                        <a:rPr lang="en" sz="1100" u="none" strike="noStrike" cap="none" baseline="0" err="1"/>
                        <a:t>sv</a:t>
                      </a:r>
                      <a:r>
                        <a:rPr lang="en" sz="1100" u="none" strike="noStrike" cap="none" baseline="0"/>
                        <a:t>. Valentina</a:t>
                      </a:r>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t>razvijati</a:t>
                      </a:r>
                      <a:r>
                        <a:rPr lang="en" sz="1100" u="none" strike="noStrike" cap="none" baseline="0"/>
                        <a:t> </a:t>
                      </a:r>
                      <a:r>
                        <a:rPr lang="en" sz="1100" u="none" strike="noStrike" cap="none" baseline="0" err="1"/>
                        <a:t>pozitivne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prijateljske</a:t>
                      </a:r>
                      <a:r>
                        <a:rPr lang="en" sz="1100" u="none" strike="noStrike" cap="none" baseline="0"/>
                        <a:t> </a:t>
                      </a:r>
                      <a:r>
                        <a:rPr lang="en" sz="1100" u="none" strike="noStrike" cap="none" baseline="0" err="1"/>
                        <a:t>odnose</a:t>
                      </a:r>
                    </a:p>
                    <a:p>
                      <a:pPr marL="0" marR="0" lvl="0" indent="0" algn="l">
                        <a:lnSpc>
                          <a:spcPct val="100000"/>
                        </a:lnSpc>
                        <a:spcBef>
                          <a:spcPts val="0"/>
                        </a:spcBef>
                        <a:spcAft>
                          <a:spcPts val="0"/>
                        </a:spcAft>
                        <a:buFont typeface="Calibri"/>
                        <a:buNone/>
                      </a:pPr>
                      <a:endParaRPr lang="en" sz="1100" u="none" strike="noStrike" cap="none" baseline="0"/>
                    </a:p>
                  </a:txBody>
                  <a:tcPr marL="91450" marR="91450" marT="34300" marB="34300"/>
                </a:tc>
                <a:extLst>
                  <a:ext uri="{0D108BD9-81ED-4DB2-BD59-A6C34878D82A}">
                    <a16:rowId xmlns:a16="http://schemas.microsoft.com/office/drawing/2014/main" xmlns="" val="10000"/>
                  </a:ext>
                </a:extLst>
              </a:tr>
              <a:tr h="44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Pot</a:t>
                      </a:r>
                      <a:r>
                        <a:rPr lang="hr-HR" sz="1100" u="none" strike="noStrike" cap="none" baseline="0" err="1">
                          <a:sym typeface="Calibri"/>
                        </a:rPr>
                        <a:t>icanje</a:t>
                      </a:r>
                      <a:r>
                        <a:rPr lang="en" sz="1100" u="none" strike="noStrike" cap="none" baseline="0">
                          <a:sym typeface="Calibri"/>
                        </a:rPr>
                        <a:t> </a:t>
                      </a:r>
                      <a:r>
                        <a:rPr lang="en" sz="1100" u="none" strike="noStrike" cap="none" baseline="0" err="1"/>
                        <a:t>svjesti</a:t>
                      </a:r>
                      <a:r>
                        <a:rPr lang="en" sz="1100" u="none" strike="noStrike" cap="none" baseline="0">
                          <a:sym typeface="Calibri"/>
                        </a:rPr>
                        <a:t> o </a:t>
                      </a:r>
                      <a:r>
                        <a:rPr lang="hr-HR" sz="1100" u="none" strike="noStrike" cap="none" baseline="0">
                          <a:sym typeface="Calibri"/>
                        </a:rPr>
                        <a:t> važnosti </a:t>
                      </a:r>
                      <a:r>
                        <a:rPr lang="en" sz="1100" u="none" strike="noStrike" cap="none" baseline="0" err="1">
                          <a:sym typeface="Calibri"/>
                        </a:rPr>
                        <a:t>humani</a:t>
                      </a:r>
                      <a:r>
                        <a:rPr lang="hr-HR" sz="1100" u="none" strike="noStrike" cap="none" baseline="0">
                          <a:sym typeface="Calibri"/>
                        </a:rPr>
                        <a:t>h</a:t>
                      </a:r>
                      <a:r>
                        <a:rPr lang="en" sz="1100" u="none" strike="noStrike" cap="none" baseline="0">
                          <a:sym typeface="Calibri"/>
                        </a:rPr>
                        <a:t> </a:t>
                      </a:r>
                      <a:r>
                        <a:rPr lang="en" sz="1100" u="none" strike="noStrike" cap="none" baseline="0" err="1">
                          <a:sym typeface="Calibri"/>
                        </a:rPr>
                        <a:t>odnos</a:t>
                      </a:r>
                      <a:r>
                        <a:rPr lang="hr-HR" sz="1100" u="none" strike="noStrike" cap="none" baseline="0">
                          <a:sym typeface="Calibri"/>
                        </a:rPr>
                        <a:t>a</a:t>
                      </a:r>
                      <a:r>
                        <a:rPr lang="en" sz="1100" u="none" strike="noStrike" cap="none" baseline="0">
                          <a:sym typeface="Calibri"/>
                        </a:rPr>
                        <a:t> </a:t>
                      </a:r>
                      <a:r>
                        <a:rPr lang="en" sz="1100" u="none" strike="noStrike" cap="none" baseline="0" err="1">
                          <a:sym typeface="Calibri"/>
                        </a:rPr>
                        <a:t>među</a:t>
                      </a:r>
                      <a:r>
                        <a:rPr lang="en" sz="1100" u="none" strike="noStrike" cap="none" baseline="0">
                          <a:sym typeface="Calibri"/>
                        </a:rPr>
                        <a:t> </a:t>
                      </a:r>
                      <a:r>
                        <a:rPr lang="en" sz="1100" u="none" strike="noStrike" cap="none" baseline="0" err="1">
                          <a:sym typeface="Calibri"/>
                        </a:rPr>
                        <a:t>učenicima</a:t>
                      </a:r>
                      <a:r>
                        <a:rPr lang="hr-HR" sz="1100" u="none" strike="noStrike" cap="none" baseline="0">
                          <a:sym typeface="Calibri"/>
                        </a:rPr>
                        <a:t> i prema svim članovima zajednice. Ukazivanje na važnost izricanja osjećaja za solidarnost prema drugačijem i nepoznatom u drugim ljudima.</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1"/>
                  </a:ext>
                </a:extLst>
              </a:tr>
              <a:tr h="4262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hr-HR" sz="1100" u="none" strike="noStrike" cap="none" baseline="0"/>
                        <a:t>Organizacija " Ljubavne pošte" za učenike</a:t>
                      </a:r>
                      <a:endParaRPr lang="hr-HR" sz="1100" u="none" strike="noStrike" cap="none" baseline="0">
                        <a:sym typeface="Calibri"/>
                      </a:endParaRPr>
                    </a:p>
                  </a:txBody>
                  <a:tcPr marL="91450" marR="91450" marT="34300" marB="34300"/>
                </a:tc>
                <a:extLst>
                  <a:ext uri="{0D108BD9-81ED-4DB2-BD59-A6C34878D82A}">
                    <a16:rowId xmlns:a16="http://schemas.microsoft.com/office/drawing/2014/main" xmlns="" val="10002"/>
                  </a:ext>
                </a:extLst>
              </a:tr>
              <a:tr h="4619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US" sz="1100" u="none" strike="noStrike" cap="none" baseline="0" err="1"/>
                        <a:t>Knjižničarka</a:t>
                      </a:r>
                      <a:r>
                        <a:rPr lang="en-US" sz="1100" u="none" strike="noStrike" cap="none" baseline="0"/>
                        <a:t> Kristina Marjanović, </a:t>
                      </a:r>
                      <a:r>
                        <a:rPr lang="en-US" sz="1100" u="none" strike="noStrike" cap="none" baseline="0" err="1"/>
                        <a:t>razrednici</a:t>
                      </a:r>
                      <a:endParaRPr lang="en-US" sz="1100" u="none" strike="noStrike" cap="none" baseline="0" err="1">
                        <a:sym typeface="Calibri"/>
                      </a:endParaRPr>
                    </a:p>
                    <a:p>
                      <a:pPr marL="0" marR="0" lvl="0" indent="0" algn="l" rtl="0">
                        <a:spcBef>
                          <a:spcPts val="0"/>
                        </a:spcBef>
                        <a:buNone/>
                      </a:pPr>
                      <a:endParaRPr lang="en-US"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3"/>
                  </a:ext>
                </a:extLst>
              </a:tr>
              <a:tr h="3583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1</a:t>
                      </a:r>
                      <a:r>
                        <a:rPr lang="hr-HR" sz="1100" u="none" strike="noStrike" cap="none" baseline="0">
                          <a:sym typeface="Calibri"/>
                        </a:rPr>
                        <a:t>4</a:t>
                      </a:r>
                      <a:r>
                        <a:rPr lang="en" sz="1100" u="none" strike="noStrike" cap="none" baseline="0">
                          <a:sym typeface="Calibri"/>
                        </a:rPr>
                        <a:t>. 2. </a:t>
                      </a:r>
                      <a:r>
                        <a:rPr lang="en" sz="1100" u="none" strike="noStrike" cap="none" baseline="0"/>
                        <a:t>2021</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4"/>
                  </a:ext>
                </a:extLst>
              </a:tr>
              <a:tr h="3571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Materijal</a:t>
                      </a:r>
                      <a:r>
                        <a:rPr lang="en" sz="1100" u="none" strike="noStrike" cap="none" baseline="0">
                          <a:sym typeface="Calibri"/>
                        </a:rPr>
                        <a:t> </a:t>
                      </a:r>
                      <a:r>
                        <a:rPr lang="en" sz="1100" u="none" strike="noStrike" cap="none" baseline="0" err="1">
                          <a:sym typeface="Calibri"/>
                        </a:rPr>
                        <a:t>potreban</a:t>
                      </a:r>
                      <a:r>
                        <a:rPr lang="en" sz="1100" u="none" strike="noStrike" cap="none" baseline="0">
                          <a:sym typeface="Calibri"/>
                        </a:rPr>
                        <a:t> za </a:t>
                      </a:r>
                      <a:r>
                        <a:rPr lang="en" sz="1100" u="none" strike="noStrike" cap="none" baseline="0" err="1">
                          <a:sym typeface="Calibri"/>
                        </a:rPr>
                        <a:t>koreografiju</a:t>
                      </a:r>
                    </a:p>
                  </a:txBody>
                  <a:tcPr marL="91450" marR="91450" marT="34300" marB="34300"/>
                </a:tc>
                <a:extLst>
                  <a:ext uri="{0D108BD9-81ED-4DB2-BD59-A6C34878D82A}">
                    <a16:rowId xmlns:a16="http://schemas.microsoft.com/office/drawing/2014/main" xmlns="" val="10005"/>
                  </a:ext>
                </a:extLst>
              </a:tr>
              <a:tr h="9465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Zadovoljstvo</a:t>
                      </a:r>
                      <a:r>
                        <a:rPr lang="en" sz="1100" u="none" strike="noStrike" cap="none" baseline="0">
                          <a:sym typeface="Calibri"/>
                        </a:rPr>
                        <a:t> </a:t>
                      </a:r>
                      <a:r>
                        <a:rPr lang="en" sz="1100" u="none" strike="noStrike" cap="none" baseline="0" err="1">
                          <a:sym typeface="Calibri"/>
                        </a:rPr>
                        <a:t>učenika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djelatnika</a:t>
                      </a:r>
                      <a:r>
                        <a:rPr lang="en" sz="1100" u="none" strike="noStrike" cap="none" baseline="0">
                          <a:sym typeface="Calibri"/>
                        </a:rPr>
                        <a:t> </a:t>
                      </a:r>
                      <a:r>
                        <a:rPr lang="en" sz="1100" u="none" strike="noStrike" cap="none" baseline="0" err="1">
                          <a:sym typeface="Calibri"/>
                        </a:rPr>
                        <a:t>škole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6"/>
                  </a:ext>
                </a:extLst>
              </a:tr>
            </a:tbl>
          </a:graphicData>
        </a:graphic>
      </p:graphicFrame>
      <p:pic>
        <p:nvPicPr>
          <p:cNvPr id="1185" name="Shape 1185"/>
          <p:cNvPicPr preferRelativeResize="0"/>
          <p:nvPr/>
        </p:nvPicPr>
        <p:blipFill rotWithShape="1">
          <a:blip r:embed="rId3">
            <a:alphaModFix/>
          </a:blip>
          <a:srcRect/>
          <a:stretch/>
        </p:blipFill>
        <p:spPr>
          <a:xfrm>
            <a:off x="6641958" y="86916"/>
            <a:ext cx="756046" cy="756046"/>
          </a:xfrm>
          <a:prstGeom prst="rect">
            <a:avLst/>
          </a:prstGeom>
          <a:noFill/>
          <a:ln>
            <a:noFill/>
          </a:ln>
        </p:spPr>
      </p:pic>
      <p:sp>
        <p:nvSpPr>
          <p:cNvPr id="2" name="Title 1"/>
          <p:cNvSpPr>
            <a:spLocks noGrp="1"/>
          </p:cNvSpPr>
          <p:nvPr>
            <p:ph type="title"/>
          </p:nvPr>
        </p:nvSpPr>
        <p:spPr>
          <a:xfrm>
            <a:off x="828341" y="249583"/>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Valentinovo</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Shape 1146"/>
        <p:cNvGrpSpPr/>
        <p:nvPr/>
      </p:nvGrpSpPr>
      <p:grpSpPr>
        <a:xfrm>
          <a:off x="0" y="0"/>
          <a:ext cx="0" cy="0"/>
          <a:chOff x="0" y="0"/>
          <a:chExt cx="0" cy="0"/>
        </a:xfrm>
      </p:grpSpPr>
      <p:graphicFrame>
        <p:nvGraphicFramePr>
          <p:cNvPr id="1148" name="Shape 1148"/>
          <p:cNvGraphicFramePr/>
          <p:nvPr>
            <p:extLst>
              <p:ext uri="{D42A27DB-BD31-4B8C-83A1-F6EECF244321}">
                <p14:modId xmlns:p14="http://schemas.microsoft.com/office/powerpoint/2010/main" xmlns="" val="1550979949"/>
              </p:ext>
            </p:extLst>
          </p:nvPr>
        </p:nvGraphicFramePr>
        <p:xfrm>
          <a:off x="1010653" y="1113233"/>
          <a:ext cx="8001572" cy="3671800"/>
        </p:xfrm>
        <a:graphic>
          <a:graphicData uri="http://schemas.openxmlformats.org/drawingml/2006/table">
            <a:tbl>
              <a:tblPr>
                <a:tableStyleId>{0E3FDE45-AF77-4B5C-9715-49D594BDF05E}</a:tableStyleId>
              </a:tblPr>
              <a:tblGrid>
                <a:gridCol w="1793422">
                  <a:extLst>
                    <a:ext uri="{9D8B030D-6E8A-4147-A177-3AD203B41FA5}">
                      <a16:colId xmlns:a16="http://schemas.microsoft.com/office/drawing/2014/main" xmlns="" val="20000"/>
                    </a:ext>
                  </a:extLst>
                </a:gridCol>
                <a:gridCol w="6208150">
                  <a:extLst>
                    <a:ext uri="{9D8B030D-6E8A-4147-A177-3AD203B41FA5}">
                      <a16:colId xmlns:a16="http://schemas.microsoft.com/office/drawing/2014/main" xmlns="" val="20001"/>
                    </a:ext>
                  </a:extLst>
                </a:gridCol>
              </a:tblGrid>
              <a:tr h="7036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spoznati</a:t>
                      </a:r>
                      <a:r>
                        <a:rPr lang="en" sz="1000" u="none" strike="noStrike" cap="none" baseline="0"/>
                        <a:t> </a:t>
                      </a:r>
                      <a:r>
                        <a:rPr lang="en" sz="1000" u="none" strike="noStrike" cap="none" baseline="0" err="1"/>
                        <a:t>važnost</a:t>
                      </a:r>
                      <a:r>
                        <a:rPr lang="en" sz="1000" u="none" strike="noStrike" cap="none" baseline="0"/>
                        <a:t> </a:t>
                      </a:r>
                      <a:r>
                        <a:rPr lang="en" sz="1000" u="none" strike="noStrike" cap="none" baseline="0">
                          <a:sym typeface="Calibri"/>
                        </a:rPr>
                        <a:t> </a:t>
                      </a:r>
                      <a:r>
                        <a:rPr lang="en" sz="1000" u="none" strike="noStrike" cap="none" baseline="0" err="1"/>
                        <a:t>kretanja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redovitog</a:t>
                      </a:r>
                      <a:r>
                        <a:rPr lang="en" sz="1000" u="none" strike="noStrike" cap="none" baseline="0">
                          <a:sym typeface="Calibri"/>
                        </a:rPr>
                        <a:t> </a:t>
                      </a:r>
                      <a:r>
                        <a:rPr lang="en" sz="1000" u="none" strike="noStrike" cap="none" baseline="0" err="1">
                          <a:sym typeface="Calibri"/>
                        </a:rPr>
                        <a:t>bavljenje</a:t>
                      </a:r>
                      <a:r>
                        <a:rPr lang="en" sz="1000" u="none" strike="noStrike" cap="none" baseline="0">
                          <a:sym typeface="Calibri"/>
                        </a:rPr>
                        <a:t> </a:t>
                      </a:r>
                      <a:r>
                        <a:rPr lang="en" sz="1000" u="none" strike="noStrike" cap="none" baseline="0" err="1">
                          <a:sym typeface="Calibri"/>
                        </a:rPr>
                        <a:t>sportom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sportskim</a:t>
                      </a:r>
                      <a:r>
                        <a:rPr lang="en" sz="1000" u="none" strike="noStrike" cap="none" baseline="0">
                          <a:sym typeface="Calibri"/>
                        </a:rPr>
                        <a:t> </a:t>
                      </a:r>
                      <a:r>
                        <a:rPr lang="en" sz="1000" u="none" strike="noStrike" cap="none" baseline="0" err="1">
                          <a:sym typeface="Calibri"/>
                        </a:rPr>
                        <a:t>aktivnostima</a:t>
                      </a:r>
                      <a:r>
                        <a:rPr lang="en" sz="1000" u="none" strike="noStrike" cap="none" baseline="0"/>
                        <a:t> u </a:t>
                      </a:r>
                      <a:r>
                        <a:rPr lang="en" sz="1000" u="none" strike="noStrike" cap="none" baseline="0" err="1"/>
                        <a:t>smislu</a:t>
                      </a:r>
                      <a:r>
                        <a:rPr lang="en" sz="1000" u="none" strike="noStrike" cap="none" baseline="0"/>
                        <a:t> </a:t>
                      </a:r>
                      <a:r>
                        <a:rPr lang="en" sz="1000" u="none" strike="noStrike" cap="none" baseline="0" err="1"/>
                        <a:t>razvijanja</a:t>
                      </a:r>
                      <a:r>
                        <a:rPr lang="en" sz="1000" u="none" strike="noStrike" cap="none" baseline="0">
                          <a:sym typeface="Calibri"/>
                        </a:rPr>
                        <a:t> </a:t>
                      </a:r>
                      <a:r>
                        <a:rPr lang="en" sz="1000" u="none" strike="noStrike" cap="none" baseline="0" err="1">
                          <a:sym typeface="Calibri"/>
                        </a:rPr>
                        <a:t>zdravih</a:t>
                      </a:r>
                      <a:r>
                        <a:rPr lang="en" sz="1000" u="none" strike="noStrike" cap="none" baseline="0">
                          <a:sym typeface="Calibri"/>
                        </a:rPr>
                        <a:t> </a:t>
                      </a:r>
                      <a:r>
                        <a:rPr lang="en" sz="1000" u="none" strike="noStrike" cap="none" baseline="0" err="1">
                          <a:sym typeface="Calibri"/>
                        </a:rPr>
                        <a:t>stilova</a:t>
                      </a:r>
                      <a:r>
                        <a:rPr lang="en" sz="1000" u="none" strike="noStrike" cap="none" baseline="0"/>
                        <a:t> </a:t>
                      </a:r>
                      <a:r>
                        <a:rPr lang="en" sz="1000" u="none" strike="noStrike" cap="none" baseline="0">
                          <a:sym typeface="Calibri"/>
                        </a:rPr>
                        <a:t> </a:t>
                      </a:r>
                      <a:r>
                        <a:rPr lang="en" sz="1000" u="none" strike="noStrike" cap="none" baseline="0" err="1">
                          <a:sym typeface="Calibri"/>
                        </a:rPr>
                        <a:t>života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ljubavi</a:t>
                      </a:r>
                      <a:r>
                        <a:rPr lang="en" sz="1000" u="none" strike="noStrike" cap="none" baseline="0">
                          <a:sym typeface="Calibri"/>
                        </a:rPr>
                        <a:t>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sportu</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0"/>
                  </a:ext>
                </a:extLst>
              </a:tr>
              <a:tr h="5250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Rekreacija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a:t>
                      </a:r>
                      <a:r>
                        <a:rPr lang="en" sz="1000" u="none" strike="noStrike" cap="none" baseline="0"/>
                        <a:t> </a:t>
                      </a:r>
                      <a:r>
                        <a:rPr lang="en" sz="1000" u="none" strike="noStrike" cap="none" baseline="0">
                          <a:sym typeface="Calibri"/>
                        </a:rPr>
                        <a:t> </a:t>
                      </a:r>
                      <a:r>
                        <a:rPr lang="en" sz="1000" u="none" strike="noStrike" cap="none" baseline="0" err="1">
                          <a:sym typeface="Calibri"/>
                        </a:rPr>
                        <a:t>preventivno</a:t>
                      </a:r>
                      <a:r>
                        <a:rPr lang="en" sz="1000" u="none" strike="noStrike" cap="none" baseline="0">
                          <a:sym typeface="Calibri"/>
                        </a:rPr>
                        <a:t> </a:t>
                      </a:r>
                      <a:r>
                        <a:rPr lang="en" sz="1000" u="none" strike="noStrike" cap="none" baseline="0" err="1">
                          <a:sym typeface="Calibri"/>
                        </a:rPr>
                        <a:t>djelovanje</a:t>
                      </a:r>
                      <a:r>
                        <a:rPr lang="en" sz="1000" u="none" strike="noStrike" cap="none" baseline="0">
                          <a:sym typeface="Calibri"/>
                        </a:rPr>
                        <a:t>, </a:t>
                      </a:r>
                      <a:r>
                        <a:rPr lang="en" sz="1000" u="none" strike="noStrike" cap="none" baseline="0" err="1">
                          <a:sym typeface="Calibri"/>
                        </a:rPr>
                        <a:t>razvijanje</a:t>
                      </a:r>
                      <a:r>
                        <a:rPr lang="en" sz="1000" u="none" strike="noStrike" cap="none" baseline="0">
                          <a:sym typeface="Calibri"/>
                        </a:rPr>
                        <a:t> </a:t>
                      </a:r>
                      <a:r>
                        <a:rPr lang="en" sz="1000" u="none" strike="noStrike" cap="none" baseline="0" err="1">
                          <a:sym typeface="Calibri"/>
                        </a:rPr>
                        <a:t>pozitivnog</a:t>
                      </a:r>
                      <a:r>
                        <a:rPr lang="en" sz="1000" u="none" strike="noStrike" cap="none" baseline="0">
                          <a:sym typeface="Calibri"/>
                        </a:rPr>
                        <a:t> </a:t>
                      </a:r>
                      <a:r>
                        <a:rPr lang="en" sz="1000" u="none" strike="noStrike" cap="none" baseline="0" err="1">
                          <a:sym typeface="Calibri"/>
                        </a:rPr>
                        <a:t>natjecateljskog</a:t>
                      </a:r>
                      <a:r>
                        <a:rPr lang="en" sz="1000" u="none" strike="noStrike" cap="none" baseline="0">
                          <a:sym typeface="Calibri"/>
                        </a:rPr>
                        <a:t> </a:t>
                      </a:r>
                      <a:r>
                        <a:rPr lang="en" sz="1000" u="none" strike="noStrike" cap="none" baseline="0" err="1">
                          <a:sym typeface="Calibri"/>
                        </a:rPr>
                        <a:t>duha</a:t>
                      </a:r>
                      <a:r>
                        <a:rPr lang="en" sz="1000" u="none" strike="noStrike" cap="none" baseline="0">
                          <a:sym typeface="Calibri"/>
                        </a:rPr>
                        <a:t>, </a:t>
                      </a:r>
                      <a:r>
                        <a:rPr lang="en" sz="1000" u="none" strike="noStrike" cap="none" baseline="0" err="1">
                          <a:sym typeface="Calibri"/>
                        </a:rPr>
                        <a:t>upoznati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s</a:t>
                      </a:r>
                      <a:r>
                        <a:rPr lang="en" sz="1000" u="none" strike="noStrike" cap="none" baseline="0"/>
                        <a:t> </a:t>
                      </a:r>
                      <a:r>
                        <a:rPr lang="en" sz="1000" u="none" strike="noStrike" cap="none" baseline="0">
                          <a:sym typeface="Calibri"/>
                        </a:rPr>
                        <a:t> </a:t>
                      </a:r>
                      <a:r>
                        <a:rPr lang="en" sz="1000" u="none" strike="noStrike" cap="none" baseline="0" err="1">
                          <a:sym typeface="Calibri"/>
                        </a:rPr>
                        <a:t>poznatim</a:t>
                      </a:r>
                      <a:r>
                        <a:rPr lang="en" sz="1000" u="none" strike="noStrike" cap="none" baseline="0">
                          <a:sym typeface="Calibri"/>
                        </a:rPr>
                        <a:t> </a:t>
                      </a:r>
                      <a:r>
                        <a:rPr lang="en" sz="1000" u="none" strike="noStrike" cap="none" baseline="0" err="1">
                          <a:sym typeface="Calibri"/>
                        </a:rPr>
                        <a:t>hrvatskim</a:t>
                      </a:r>
                      <a:r>
                        <a:rPr lang="en" sz="1000" u="none" strike="noStrike" cap="none" baseline="0">
                          <a:sym typeface="Calibri"/>
                        </a:rPr>
                        <a:t> </a:t>
                      </a:r>
                      <a:r>
                        <a:rPr lang="en" sz="1000" u="none" strike="noStrike" cap="none" baseline="0" err="1">
                          <a:sym typeface="Calibri"/>
                        </a:rPr>
                        <a:t>sportašima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1"/>
                  </a:ext>
                </a:extLst>
              </a:tr>
              <a:tr h="588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Sportske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druženje</a:t>
                      </a:r>
                      <a:r>
                        <a:rPr lang="en" sz="1000" u="none" strike="noStrike" cap="none" baseline="0">
                          <a:sym typeface="Calibri"/>
                        </a:rPr>
                        <a:t> s </a:t>
                      </a:r>
                      <a:r>
                        <a:rPr lang="en" sz="1000" u="none" strike="noStrike" cap="none" baseline="0" err="1">
                          <a:sym typeface="Calibri"/>
                        </a:rPr>
                        <a:t>poznatim</a:t>
                      </a:r>
                      <a:r>
                        <a:rPr lang="en" sz="1000" u="none" strike="noStrike" cap="none" baseline="0">
                          <a:sym typeface="Calibri"/>
                        </a:rPr>
                        <a:t> </a:t>
                      </a:r>
                      <a:r>
                        <a:rPr lang="en" sz="1000" u="none" strike="noStrike" cap="none" baseline="0" err="1">
                          <a:sym typeface="Calibri"/>
                        </a:rPr>
                        <a:t>sportašima</a:t>
                      </a:r>
                      <a:r>
                        <a:rPr lang="en" sz="1000" u="none" strike="noStrike" cap="none" baseline="0">
                          <a:sym typeface="Calibri"/>
                        </a:rPr>
                        <a:t>, </a:t>
                      </a:r>
                      <a:r>
                        <a:rPr lang="en" sz="1000" u="none" strike="noStrike" cap="none" baseline="0" err="1">
                          <a:sym typeface="Calibri"/>
                        </a:rPr>
                        <a:t>natjecanja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sportskom</a:t>
                      </a:r>
                      <a:r>
                        <a:rPr lang="en" sz="1000" u="none" strike="noStrike" cap="none" baseline="0">
                          <a:sym typeface="Calibri"/>
                        </a:rPr>
                        <a:t> </a:t>
                      </a:r>
                      <a:r>
                        <a:rPr lang="en" sz="1000" u="none" strike="noStrike" cap="none" baseline="0" err="1">
                          <a:sym typeface="Calibri"/>
                        </a:rPr>
                        <a:t>terenu</a:t>
                      </a:r>
                      <a:r>
                        <a:rPr lang="en" sz="1000" u="none" strike="noStrike" cap="none" baseline="0">
                          <a:sym typeface="Calibri"/>
                        </a:rPr>
                        <a:t>, </a:t>
                      </a:r>
                      <a:r>
                        <a:rPr lang="en" sz="1000" u="none" strike="noStrike" cap="none" baseline="0" err="1">
                          <a:sym typeface="Calibri"/>
                        </a:rPr>
                        <a:t>kros</a:t>
                      </a:r>
                      <a:endParaRPr lang="en" sz="1000" b="0" i="0" u="none" strike="noStrike" cap="none" baseline="0" err="1">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2"/>
                  </a:ext>
                </a:extLst>
              </a:tr>
              <a:tr h="392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 od </a:t>
                      </a:r>
                      <a:r>
                        <a:rPr lang="hr-HR" sz="1000" u="none" strike="noStrike" cap="none" baseline="0">
                          <a:sym typeface="Calibri"/>
                        </a:rPr>
                        <a:t>1</a:t>
                      </a:r>
                      <a:r>
                        <a:rPr lang="en" sz="1000" u="none" strike="noStrike" cap="none" baseline="0">
                          <a:sym typeface="Calibri"/>
                        </a:rPr>
                        <a:t>. – 8. </a:t>
                      </a:r>
                      <a:r>
                        <a:rPr lang="en" sz="1000" u="none" strike="noStrike" cap="none" baseline="0" err="1">
                          <a:sym typeface="Calibri"/>
                        </a:rPr>
                        <a:t>razreda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razredna</a:t>
                      </a:r>
                      <a:r>
                        <a:rPr lang="en" sz="1000" u="none" strike="noStrike" cap="none" baseline="0">
                          <a:sym typeface="Calibri"/>
                        </a:rPr>
                        <a:t> </a:t>
                      </a:r>
                      <a:r>
                        <a:rPr lang="en" sz="1000" u="none" strike="noStrike" cap="none" baseline="0" err="1">
                          <a:sym typeface="Calibri"/>
                        </a:rPr>
                        <a:t>nastava</a:t>
                      </a:r>
                      <a:r>
                        <a:rPr lang="en" sz="1000" u="none" strike="noStrike" cap="none" baseline="0">
                          <a:sym typeface="Calibri"/>
                        </a:rPr>
                        <a:t> MŠ</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3"/>
                  </a:ext>
                </a:extLst>
              </a:tr>
              <a:tr h="3917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Lipanj</a:t>
                      </a:r>
                      <a:r>
                        <a:rPr lang="en" sz="1000" u="none" strike="noStrike" cap="none" baseline="0"/>
                        <a:t> 2021</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4"/>
                  </a:ext>
                </a:extLst>
              </a:tr>
              <a:tr h="3917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kn</a:t>
                      </a:r>
                      <a:endParaRPr lang="en" sz="1000" b="0" i="0" u="none" strike="noStrike" cap="none" baseline="0" err="1">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5"/>
                  </a:ext>
                </a:extLst>
              </a:tr>
              <a:tr h="678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Povratna</a:t>
                      </a:r>
                      <a:r>
                        <a:rPr lang="en" sz="1000" u="none" strike="noStrike" cap="none" baseline="0">
                          <a:sym typeface="Calibri"/>
                        </a:rPr>
                        <a:t> </a:t>
                      </a:r>
                      <a:r>
                        <a:rPr lang="en" sz="1000" u="none" strike="noStrike" cap="none" baseline="0" err="1">
                          <a:sym typeface="Calibri"/>
                        </a:rPr>
                        <a:t>informacija</a:t>
                      </a:r>
                      <a:r>
                        <a:rPr lang="en" sz="1000" u="none" strike="noStrike" cap="none" baseline="0">
                          <a:sym typeface="Calibri"/>
                        </a:rPr>
                        <a:t> </a:t>
                      </a:r>
                      <a:r>
                        <a:rPr lang="en" sz="1000" u="none" strike="noStrike" cap="none" baseline="0" err="1">
                          <a:sym typeface="Calibri"/>
                        </a:rPr>
                        <a:t>putem</a:t>
                      </a:r>
                      <a:r>
                        <a:rPr lang="en" sz="1000" u="none" strike="noStrike" cap="none" baseline="0">
                          <a:sym typeface="Calibri"/>
                        </a:rPr>
                        <a:t> </a:t>
                      </a:r>
                      <a:r>
                        <a:rPr lang="en" sz="1000" u="none" strike="noStrike" cap="none" baseline="0" err="1">
                          <a:sym typeface="Calibri"/>
                        </a:rPr>
                        <a:t>evaluacijskih</a:t>
                      </a:r>
                      <a:r>
                        <a:rPr lang="en" sz="1000" u="none" strike="noStrike" cap="none" baseline="0">
                          <a:sym typeface="Calibri"/>
                        </a:rPr>
                        <a:t> </a:t>
                      </a:r>
                      <a:r>
                        <a:rPr lang="en" sz="1000" u="none" strike="noStrike" cap="none" baseline="0" err="1">
                          <a:sym typeface="Calibri"/>
                        </a:rPr>
                        <a:t>listića</a:t>
                      </a:r>
                      <a:r>
                        <a:rPr lang="en" sz="1000" u="none" strike="noStrike" cap="none" baseline="0">
                          <a:sym typeface="Calibri"/>
                        </a:rPr>
                        <a:t>; </a:t>
                      </a:r>
                      <a:r>
                        <a:rPr lang="en" sz="1000" u="none" strike="noStrike" cap="none" baseline="0" err="1">
                          <a:sym typeface="Calibri"/>
                        </a:rPr>
                        <a:t>motivirati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redovito</a:t>
                      </a:r>
                      <a:r>
                        <a:rPr lang="en" sz="1000" u="none" strike="noStrike" cap="none" baseline="0">
                          <a:sym typeface="Calibri"/>
                        </a:rPr>
                        <a:t> </a:t>
                      </a:r>
                      <a:r>
                        <a:rPr lang="en" sz="1000" u="none" strike="noStrike" cap="none" baseline="0" err="1">
                          <a:sym typeface="Calibri"/>
                        </a:rPr>
                        <a:t>bavljanje</a:t>
                      </a:r>
                      <a:r>
                        <a:rPr lang="en" sz="1000" u="none" strike="noStrike" cap="none" baseline="0">
                          <a:sym typeface="Calibri"/>
                        </a:rPr>
                        <a:t> </a:t>
                      </a:r>
                      <a:r>
                        <a:rPr lang="en" sz="1000" u="none" strike="noStrike" cap="none" baseline="0" err="1">
                          <a:sym typeface="Calibri"/>
                        </a:rPr>
                        <a:t>sportom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sportskim</a:t>
                      </a:r>
                      <a:r>
                        <a:rPr lang="en" sz="1000" u="none" strike="noStrike" cap="none" baseline="0">
                          <a:sym typeface="Calibri"/>
                        </a:rPr>
                        <a:t> </a:t>
                      </a:r>
                      <a:r>
                        <a:rPr lang="en" sz="1000" u="none" strike="noStrike" cap="none" baseline="0" err="1">
                          <a:sym typeface="Calibri"/>
                        </a:rPr>
                        <a:t>aktivnostima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6"/>
                  </a:ext>
                </a:extLst>
              </a:tr>
            </a:tbl>
          </a:graphicData>
        </a:graphic>
      </p:graphicFrame>
      <p:pic>
        <p:nvPicPr>
          <p:cNvPr id="1149" name="Shape 1149"/>
          <p:cNvPicPr preferRelativeResize="0"/>
          <p:nvPr/>
        </p:nvPicPr>
        <p:blipFill rotWithShape="1">
          <a:blip r:embed="rId3">
            <a:alphaModFix/>
          </a:blip>
          <a:srcRect/>
          <a:stretch/>
        </p:blipFill>
        <p:spPr>
          <a:xfrm>
            <a:off x="7091736" y="88195"/>
            <a:ext cx="1270000" cy="540543"/>
          </a:xfrm>
          <a:prstGeom prst="rect">
            <a:avLst/>
          </a:prstGeom>
          <a:noFill/>
          <a:ln>
            <a:noFill/>
          </a:ln>
        </p:spPr>
      </p:pic>
      <p:sp>
        <p:nvSpPr>
          <p:cNvPr id="2" name="Title 1"/>
          <p:cNvSpPr>
            <a:spLocks noGrp="1"/>
          </p:cNvSpPr>
          <p:nvPr>
            <p:ph type="title"/>
          </p:nvPr>
        </p:nvSpPr>
        <p:spPr>
          <a:xfrm>
            <a:off x="782264" y="277239"/>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Sportsko prijepodne</a:t>
            </a:r>
          </a:p>
        </p:txBody>
      </p:sp>
    </p:spTree>
  </p:cSld>
  <p:clrMapOvr>
    <a:masterClrMapping/>
  </p:clrMapOvr>
  <p:transition spd="slow">
    <p:wipe/>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Shape 1146"/>
        <p:cNvGrpSpPr/>
        <p:nvPr/>
      </p:nvGrpSpPr>
      <p:grpSpPr>
        <a:xfrm>
          <a:off x="0" y="0"/>
          <a:ext cx="0" cy="0"/>
          <a:chOff x="0" y="0"/>
          <a:chExt cx="0" cy="0"/>
        </a:xfrm>
      </p:grpSpPr>
      <p:graphicFrame>
        <p:nvGraphicFramePr>
          <p:cNvPr id="1148" name="Shape 1148"/>
          <p:cNvGraphicFramePr/>
          <p:nvPr>
            <p:extLst>
              <p:ext uri="{D42A27DB-BD31-4B8C-83A1-F6EECF244321}">
                <p14:modId xmlns:p14="http://schemas.microsoft.com/office/powerpoint/2010/main" xmlns="" val="577183227"/>
              </p:ext>
            </p:extLst>
          </p:nvPr>
        </p:nvGraphicFramePr>
        <p:xfrm>
          <a:off x="1010653" y="1113233"/>
          <a:ext cx="8001572" cy="3801750"/>
        </p:xfrm>
        <a:graphic>
          <a:graphicData uri="http://schemas.openxmlformats.org/drawingml/2006/table">
            <a:tbl>
              <a:tblPr>
                <a:tableStyleId>{0E3FDE45-AF77-4B5C-9715-49D594BDF05E}</a:tableStyleId>
              </a:tblPr>
              <a:tblGrid>
                <a:gridCol w="1793422">
                  <a:extLst>
                    <a:ext uri="{9D8B030D-6E8A-4147-A177-3AD203B41FA5}">
                      <a16:colId xmlns:a16="http://schemas.microsoft.com/office/drawing/2014/main" xmlns="" val="20000"/>
                    </a:ext>
                  </a:extLst>
                </a:gridCol>
                <a:gridCol w="6208150">
                  <a:extLst>
                    <a:ext uri="{9D8B030D-6E8A-4147-A177-3AD203B41FA5}">
                      <a16:colId xmlns:a16="http://schemas.microsoft.com/office/drawing/2014/main" xmlns="" val="20001"/>
                    </a:ext>
                  </a:extLst>
                </a:gridCol>
              </a:tblGrid>
              <a:tr h="7036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spoznati</a:t>
                      </a:r>
                      <a:r>
                        <a:rPr lang="en" sz="1000" u="none" strike="noStrike" cap="none" baseline="0"/>
                        <a:t> </a:t>
                      </a:r>
                      <a:r>
                        <a:rPr lang="en" sz="1000" u="none" strike="noStrike" cap="none" baseline="0" err="1"/>
                        <a:t>važnost</a:t>
                      </a:r>
                      <a:r>
                        <a:rPr lang="en" sz="1000" u="none" strike="noStrike" cap="none" baseline="0"/>
                        <a:t> </a:t>
                      </a:r>
                      <a:r>
                        <a:rPr lang="en" sz="1000" u="none" strike="noStrike" cap="none" baseline="0">
                          <a:sym typeface="Calibri"/>
                        </a:rPr>
                        <a:t> </a:t>
                      </a:r>
                      <a:r>
                        <a:rPr lang="en" sz="1000" u="none" strike="noStrike" cap="none" baseline="0" err="1"/>
                        <a:t>kretanja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redovitog</a:t>
                      </a:r>
                      <a:r>
                        <a:rPr lang="en" sz="1000" u="none" strike="noStrike" cap="none" baseline="0">
                          <a:sym typeface="Calibri"/>
                        </a:rPr>
                        <a:t> </a:t>
                      </a:r>
                      <a:r>
                        <a:rPr lang="en" sz="1000" u="none" strike="noStrike" cap="none" baseline="0" err="1">
                          <a:sym typeface="Calibri"/>
                        </a:rPr>
                        <a:t>bavljenje</a:t>
                      </a:r>
                      <a:r>
                        <a:rPr lang="en" sz="1000" u="none" strike="noStrike" cap="none" baseline="0">
                          <a:sym typeface="Calibri"/>
                        </a:rPr>
                        <a:t> </a:t>
                      </a:r>
                      <a:r>
                        <a:rPr lang="en" sz="1000" u="none" strike="noStrike" cap="none" baseline="0" err="1">
                          <a:sym typeface="Calibri"/>
                        </a:rPr>
                        <a:t>sportom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sportskim</a:t>
                      </a:r>
                      <a:r>
                        <a:rPr lang="en" sz="1000" u="none" strike="noStrike" cap="none" baseline="0">
                          <a:sym typeface="Calibri"/>
                        </a:rPr>
                        <a:t> </a:t>
                      </a:r>
                      <a:r>
                        <a:rPr lang="en" sz="1000" u="none" strike="noStrike" cap="none" baseline="0" err="1">
                          <a:sym typeface="Calibri"/>
                        </a:rPr>
                        <a:t>aktivnostima</a:t>
                      </a:r>
                      <a:r>
                        <a:rPr lang="en" sz="1000" u="none" strike="noStrike" cap="none" baseline="0"/>
                        <a:t> u </a:t>
                      </a:r>
                      <a:r>
                        <a:rPr lang="en" sz="1000" u="none" strike="noStrike" cap="none" baseline="0" err="1"/>
                        <a:t>smislu</a:t>
                      </a:r>
                      <a:r>
                        <a:rPr lang="en" sz="1000" u="none" strike="noStrike" cap="none" baseline="0"/>
                        <a:t> </a:t>
                      </a:r>
                      <a:r>
                        <a:rPr lang="en" sz="1000" u="none" strike="noStrike" cap="none" baseline="0" err="1"/>
                        <a:t>razvijanja</a:t>
                      </a:r>
                      <a:r>
                        <a:rPr lang="en" sz="1000" u="none" strike="noStrike" cap="none" baseline="0">
                          <a:sym typeface="Calibri"/>
                        </a:rPr>
                        <a:t> </a:t>
                      </a:r>
                      <a:r>
                        <a:rPr lang="en" sz="1000" u="none" strike="noStrike" cap="none" baseline="0" err="1">
                          <a:sym typeface="Calibri"/>
                        </a:rPr>
                        <a:t>zdravih</a:t>
                      </a:r>
                      <a:r>
                        <a:rPr lang="en" sz="1000" u="none" strike="noStrike" cap="none" baseline="0">
                          <a:sym typeface="Calibri"/>
                        </a:rPr>
                        <a:t> </a:t>
                      </a:r>
                      <a:r>
                        <a:rPr lang="en" sz="1000" u="none" strike="noStrike" cap="none" baseline="0" err="1">
                          <a:sym typeface="Calibri"/>
                        </a:rPr>
                        <a:t>stilova</a:t>
                      </a:r>
                      <a:r>
                        <a:rPr lang="en" sz="1000" u="none" strike="noStrike" cap="none" baseline="0"/>
                        <a:t> </a:t>
                      </a:r>
                      <a:r>
                        <a:rPr lang="en" sz="1000" u="none" strike="noStrike" cap="none" baseline="0">
                          <a:sym typeface="Calibri"/>
                        </a:rPr>
                        <a:t> </a:t>
                      </a:r>
                      <a:r>
                        <a:rPr lang="en" sz="1000" u="none" strike="noStrike" cap="none" baseline="0" err="1">
                          <a:sym typeface="Calibri"/>
                        </a:rPr>
                        <a:t>života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ljubavi</a:t>
                      </a:r>
                      <a:r>
                        <a:rPr lang="en" sz="1000" u="none" strike="noStrike" cap="none" baseline="0">
                          <a:sym typeface="Calibri"/>
                        </a:rPr>
                        <a:t>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sportu</a:t>
                      </a:r>
                    </a:p>
                    <a:p>
                      <a:pPr marL="0" marR="0" lvl="0" indent="0" algn="l">
                        <a:lnSpc>
                          <a:spcPct val="100000"/>
                        </a:lnSpc>
                        <a:spcBef>
                          <a:spcPts val="0"/>
                        </a:spcBef>
                        <a:spcAft>
                          <a:spcPts val="0"/>
                        </a:spcAft>
                        <a:buFont typeface="Calibri"/>
                        <a:buNone/>
                      </a:pPr>
                      <a:r>
                        <a:rPr lang="en" sz="1000" u="none" strike="noStrike" cap="none" baseline="0"/>
                        <a:t>- </a:t>
                      </a:r>
                      <a:r>
                        <a:rPr lang="en-US" sz="1000" b="0" i="0" u="none" strike="noStrike" cap="none" baseline="0" noProof="0" err="1">
                          <a:latin typeface="Calibri"/>
                        </a:rPr>
                        <a:t>izražavati</a:t>
                      </a:r>
                      <a:r>
                        <a:rPr lang="en-US" sz="1000" b="0" i="0" u="none" strike="noStrike" cap="none" baseline="0" noProof="0">
                          <a:latin typeface="Calibri"/>
                        </a:rPr>
                        <a:t>  </a:t>
                      </a:r>
                      <a:r>
                        <a:rPr lang="en-US" sz="1000" b="0" i="0" u="none" strike="noStrike" cap="none" baseline="0" noProof="0" err="1">
                          <a:latin typeface="Calibri"/>
                        </a:rPr>
                        <a:t>svoja</a:t>
                      </a:r>
                      <a:r>
                        <a:rPr lang="en-US" sz="1000" b="0" i="0" u="none" strike="noStrike" cap="none" baseline="0" noProof="0">
                          <a:latin typeface="Calibri"/>
                        </a:rPr>
                        <a:t> </a:t>
                      </a:r>
                      <a:r>
                        <a:rPr lang="en-US" sz="1000" b="0" i="0" u="none" strike="noStrike" cap="none" baseline="0" noProof="0" err="1">
                          <a:latin typeface="Calibri"/>
                        </a:rPr>
                        <a:t>zapažanja</a:t>
                      </a:r>
                      <a:r>
                        <a:rPr lang="en-US" sz="1000" b="0" i="0" u="none" strike="noStrike" cap="none" baseline="0" noProof="0">
                          <a:latin typeface="Calibri"/>
                        </a:rPr>
                        <a:t>, </a:t>
                      </a:r>
                      <a:r>
                        <a:rPr lang="en-US" sz="1000" b="0" i="0" u="none" strike="noStrike" cap="none" baseline="0" noProof="0" err="1">
                          <a:latin typeface="Calibri"/>
                        </a:rPr>
                        <a:t>misli</a:t>
                      </a:r>
                      <a:r>
                        <a:rPr lang="en-US" sz="1000" b="0" i="0" u="none" strike="noStrike" cap="none" baseline="0" noProof="0">
                          <a:latin typeface="Calibri"/>
                        </a:rPr>
                        <a:t> </a:t>
                      </a:r>
                      <a:r>
                        <a:rPr lang="en-US" sz="1000" b="0" i="0" u="none" strike="noStrike" cap="none" baseline="0" noProof="0" err="1">
                          <a:latin typeface="Calibri"/>
                        </a:rPr>
                        <a:t>i</a:t>
                      </a:r>
                      <a:r>
                        <a:rPr lang="en-US" sz="1000" b="0" i="0" u="none" strike="noStrike" cap="none" baseline="0" noProof="0">
                          <a:latin typeface="Calibri"/>
                        </a:rPr>
                        <a:t> </a:t>
                      </a:r>
                      <a:r>
                        <a:rPr lang="en-US" sz="1000" b="0" i="0" u="none" strike="noStrike" cap="none" baseline="0" noProof="0" err="1">
                          <a:latin typeface="Calibri"/>
                        </a:rPr>
                        <a:t>osjećaje</a:t>
                      </a:r>
                      <a:r>
                        <a:rPr lang="en-US" sz="1000" b="0" i="0" u="none" strike="noStrike" cap="none" baseline="0" noProof="0">
                          <a:latin typeface="Calibri"/>
                        </a:rPr>
                        <a:t>  </a:t>
                      </a:r>
                      <a:r>
                        <a:rPr lang="en-US" sz="1000" b="0" i="0" u="none" strike="noStrike" cap="none" baseline="0" noProof="0" err="1">
                          <a:latin typeface="Calibri"/>
                        </a:rPr>
                        <a:t>i</a:t>
                      </a:r>
                      <a:r>
                        <a:rPr lang="en-US" sz="1000" b="0" i="0" u="none" strike="noStrike" cap="none" baseline="0" noProof="0">
                          <a:latin typeface="Calibri"/>
                        </a:rPr>
                        <a:t> </a:t>
                      </a:r>
                      <a:r>
                        <a:rPr lang="en-US" sz="1000" b="0" i="0" u="none" strike="noStrike" cap="none" baseline="0" noProof="0" err="1">
                          <a:latin typeface="Calibri"/>
                        </a:rPr>
                        <a:t>povezivati</a:t>
                      </a:r>
                      <a:r>
                        <a:rPr lang="en-US" sz="1000" b="0" i="0" u="none" strike="noStrike" cap="none" baseline="0" noProof="0">
                          <a:latin typeface="Calibri"/>
                        </a:rPr>
                        <a:t>  </a:t>
                      </a:r>
                      <a:r>
                        <a:rPr lang="en-US" sz="1000" b="0" i="0" u="none" strike="noStrike" cap="none" baseline="0" noProof="0" err="1">
                          <a:latin typeface="Calibri"/>
                        </a:rPr>
                        <a:t>ih</a:t>
                      </a:r>
                      <a:r>
                        <a:rPr lang="en-US" sz="1000" b="0" i="0" u="none" strike="noStrike" cap="none" baseline="0" noProof="0">
                          <a:latin typeface="Calibri"/>
                        </a:rPr>
                        <a:t> s </a:t>
                      </a:r>
                      <a:r>
                        <a:rPr lang="en-US" sz="1000" b="0" i="0" u="none" strike="noStrike" cap="none" baseline="0" noProof="0" err="1">
                          <a:latin typeface="Calibri"/>
                        </a:rPr>
                        <a:t>vlastitim</a:t>
                      </a:r>
                      <a:r>
                        <a:rPr lang="en-US" sz="1000" b="0" i="0" u="none" strike="noStrike" cap="none" baseline="0" noProof="0">
                          <a:latin typeface="Calibri"/>
                        </a:rPr>
                        <a:t> </a:t>
                      </a:r>
                      <a:r>
                        <a:rPr lang="en-US" sz="1000" b="0" i="0" u="none" strike="noStrike" cap="none" baseline="0" noProof="0" err="1">
                          <a:latin typeface="Calibri"/>
                        </a:rPr>
                        <a:t>iskustvom</a:t>
                      </a:r>
                      <a:r>
                        <a:rPr lang="en-US" sz="1000" b="0" i="0" u="none" strike="noStrike" cap="none" baseline="0" noProof="0">
                          <a:latin typeface="Calibri"/>
                        </a:rPr>
                        <a:t>.</a:t>
                      </a:r>
                      <a:endParaRPr lang="en" sz="1000" b="0" i="0" u="none" strike="noStrike" cap="none" baseline="0" noProof="0">
                        <a:latin typeface="Calibri"/>
                      </a:endParaRPr>
                    </a:p>
                  </a:txBody>
                  <a:tcPr marL="91450" marR="91450" marT="32825" marB="32825"/>
                </a:tc>
                <a:extLst>
                  <a:ext uri="{0D108BD9-81ED-4DB2-BD59-A6C34878D82A}">
                    <a16:rowId xmlns:a16="http://schemas.microsoft.com/office/drawing/2014/main" xmlns="" val="10000"/>
                  </a:ext>
                </a:extLst>
              </a:tr>
              <a:tr h="5250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Rekreacija</a:t>
                      </a:r>
                      <a:r>
                        <a:rPr lang="en" sz="1000" u="none" strike="noStrike" cap="none" baseline="0">
                          <a:sym typeface="Calibri"/>
                        </a:rPr>
                        <a:t> </a:t>
                      </a:r>
                      <a:r>
                        <a:rPr lang="en" sz="1000" u="none" strike="noStrike" cap="none" baseline="0" err="1"/>
                        <a:t>učenika</a:t>
                      </a:r>
                      <a:r>
                        <a:rPr lang="en" sz="1000" u="none" strike="noStrike" cap="none" baseline="0">
                          <a:sym typeface="Calibri"/>
                        </a:rPr>
                        <a:t>,</a:t>
                      </a:r>
                      <a:r>
                        <a:rPr lang="en" sz="1000" u="none" strike="noStrike" cap="none" baseline="0"/>
                        <a:t> </a:t>
                      </a:r>
                      <a:r>
                        <a:rPr lang="en" sz="1000" u="none" strike="noStrike" cap="none" baseline="0">
                          <a:sym typeface="Calibri"/>
                        </a:rPr>
                        <a:t> </a:t>
                      </a:r>
                      <a:r>
                        <a:rPr lang="en" sz="1000" u="none" strike="noStrike" cap="none" baseline="0" err="1">
                          <a:sym typeface="Calibri"/>
                        </a:rPr>
                        <a:t>preventivno</a:t>
                      </a:r>
                      <a:r>
                        <a:rPr lang="en" sz="1000" u="none" strike="noStrike" cap="none" baseline="0">
                          <a:sym typeface="Calibri"/>
                        </a:rPr>
                        <a:t> </a:t>
                      </a:r>
                      <a:r>
                        <a:rPr lang="en" sz="1000" u="none" strike="noStrike" cap="none" baseline="0" err="1">
                          <a:sym typeface="Calibri"/>
                        </a:rPr>
                        <a:t>djelovanje</a:t>
                      </a:r>
                      <a:r>
                        <a:rPr lang="en" sz="1000" u="none" strike="noStrike" cap="none" baseline="0">
                          <a:sym typeface="Calibri"/>
                        </a:rPr>
                        <a:t>, </a:t>
                      </a:r>
                      <a:r>
                        <a:rPr lang="en" sz="1000" u="none" strike="noStrike" cap="none" baseline="0" err="1"/>
                        <a:t>integracija</a:t>
                      </a:r>
                      <a:r>
                        <a:rPr lang="en" sz="1000" u="none" strike="noStrike" cap="none" baseline="0"/>
                        <a:t> </a:t>
                      </a:r>
                      <a:r>
                        <a:rPr lang="en" sz="1000" u="none" strike="noStrike" cap="none" baseline="0" err="1"/>
                        <a:t>nastavnih</a:t>
                      </a:r>
                      <a:r>
                        <a:rPr lang="en" sz="1000" u="none" strike="noStrike" cap="none" baseline="0"/>
                        <a:t> </a:t>
                      </a:r>
                      <a:r>
                        <a:rPr lang="en" sz="1000" u="none" strike="noStrike" cap="none" baseline="0" err="1"/>
                        <a:t>sadržaja</a:t>
                      </a:r>
                      <a:endParaRPr lang="en" sz="1000" u="none" strike="noStrike" cap="none" baseline="0" err="1">
                        <a:sym typeface="Calibri"/>
                      </a:endParaRPr>
                    </a:p>
                  </a:txBody>
                  <a:tcPr marL="91450" marR="91450" marT="32825" marB="32825"/>
                </a:tc>
                <a:extLst>
                  <a:ext uri="{0D108BD9-81ED-4DB2-BD59-A6C34878D82A}">
                    <a16:rowId xmlns:a16="http://schemas.microsoft.com/office/drawing/2014/main" xmlns="" val="10001"/>
                  </a:ext>
                </a:extLst>
              </a:tr>
              <a:tr h="588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Šetnja</a:t>
                      </a:r>
                      <a:r>
                        <a:rPr lang="en" sz="1000" u="none" strike="noStrike" cap="none" baseline="0"/>
                        <a:t> do </a:t>
                      </a:r>
                      <a:r>
                        <a:rPr lang="en" sz="1000" u="none" strike="noStrike" cap="none" baseline="0" err="1"/>
                        <a:t>voćnjaka</a:t>
                      </a:r>
                      <a:r>
                        <a:rPr lang="en" sz="1000" u="none" strike="noStrike" cap="none" baseline="0"/>
                        <a:t> u </a:t>
                      </a:r>
                      <a:r>
                        <a:rPr lang="en" sz="1000" u="none" strike="noStrike" cap="none" baseline="0" err="1"/>
                        <a:t>Brđanima</a:t>
                      </a:r>
                      <a:r>
                        <a:rPr lang="en" sz="1000" u="none" strike="noStrike" cap="none" baseline="0"/>
                        <a:t>, </a:t>
                      </a:r>
                      <a:r>
                        <a:rPr lang="en" sz="1000" u="none" strike="noStrike" cap="none" baseline="0" err="1"/>
                        <a:t>integrirani</a:t>
                      </a:r>
                      <a:r>
                        <a:rPr lang="en" sz="1000" u="none" strike="noStrike" cap="none" baseline="0"/>
                        <a:t> </a:t>
                      </a:r>
                      <a:r>
                        <a:rPr lang="en" sz="1000" u="none" strike="noStrike" cap="none" baseline="0" err="1"/>
                        <a:t>nastavni</a:t>
                      </a:r>
                      <a:r>
                        <a:rPr lang="en" sz="1000" u="none" strike="noStrike" cap="none" baseline="0"/>
                        <a:t> dan</a:t>
                      </a:r>
                    </a:p>
                    <a:p>
                      <a:pPr marL="0" marR="0" lvl="0" indent="0" algn="l">
                        <a:lnSpc>
                          <a:spcPct val="100000"/>
                        </a:lnSpc>
                        <a:spcBef>
                          <a:spcPts val="0"/>
                        </a:spcBef>
                        <a:spcAft>
                          <a:spcPts val="0"/>
                        </a:spcAft>
                        <a:buFont typeface="Calibri"/>
                        <a:buNone/>
                      </a:pPr>
                      <a:r>
                        <a:rPr lang="en" sz="1000" u="none" strike="noStrike" cap="none" baseline="0" err="1"/>
                        <a:t>Šetnja</a:t>
                      </a:r>
                      <a:r>
                        <a:rPr lang="en" sz="1000" u="none" strike="noStrike" cap="none" baseline="0"/>
                        <a:t> </a:t>
                      </a:r>
                      <a:r>
                        <a:rPr lang="en" sz="1000" u="none" strike="noStrike" cap="none" baseline="0" err="1"/>
                        <a:t>kroz</a:t>
                      </a:r>
                      <a:r>
                        <a:rPr lang="en" sz="1000" u="none" strike="noStrike" cap="none" baseline="0"/>
                        <a:t> </a:t>
                      </a:r>
                      <a:r>
                        <a:rPr lang="en" sz="1000" u="none" strike="noStrike" cap="none" baseline="0" err="1"/>
                        <a:t>selo</a:t>
                      </a:r>
                      <a:r>
                        <a:rPr lang="en" sz="1000" u="none" strike="noStrike" cap="none" baseline="0"/>
                        <a:t> do obližnje  šume</a:t>
                      </a:r>
                    </a:p>
                  </a:txBody>
                  <a:tcPr marL="91450" marR="91450" marT="32825" marB="32825"/>
                </a:tc>
                <a:extLst>
                  <a:ext uri="{0D108BD9-81ED-4DB2-BD59-A6C34878D82A}">
                    <a16:rowId xmlns:a16="http://schemas.microsoft.com/office/drawing/2014/main" xmlns="" val="10002"/>
                  </a:ext>
                </a:extLst>
              </a:tr>
              <a:tr h="392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a:t>1. </a:t>
                      </a:r>
                      <a:r>
                        <a:rPr lang="en" sz="1000" u="none" strike="noStrike" cap="none" baseline="0" err="1"/>
                        <a:t>razred</a:t>
                      </a:r>
                      <a:r>
                        <a:rPr lang="en" sz="1000" u="none" strike="noStrike" cap="none" baseline="0"/>
                        <a:t> </a:t>
                      </a:r>
                      <a:r>
                        <a:rPr lang="en" sz="1000" u="none" strike="noStrike" cap="none" baseline="0">
                          <a:sym typeface="Calibri"/>
                        </a:rPr>
                        <a:t>MŠ</a:t>
                      </a:r>
                      <a:r>
                        <a:rPr lang="en" sz="1000" u="none" strike="noStrike" cap="none" baseline="0"/>
                        <a:t> s </a:t>
                      </a:r>
                      <a:r>
                        <a:rPr lang="en" sz="1000" u="none" strike="noStrike" cap="none" baseline="0" err="1"/>
                        <a:t>učiteljicom</a:t>
                      </a:r>
                      <a:r>
                        <a:rPr lang="en" sz="1000" u="none" strike="noStrike" cap="none" baseline="0"/>
                        <a:t> </a:t>
                      </a:r>
                      <a:r>
                        <a:rPr lang="en" sz="1000" u="none" strike="noStrike" cap="none" baseline="0" err="1"/>
                        <a:t>Tonkom</a:t>
                      </a:r>
                      <a:r>
                        <a:rPr lang="en" sz="1000" u="none" strike="noStrike" cap="none" baseline="0"/>
                        <a:t> </a:t>
                      </a:r>
                      <a:r>
                        <a:rPr lang="en" sz="1000" u="none" strike="noStrike" cap="none" baseline="0" err="1"/>
                        <a:t>Došlić</a:t>
                      </a:r>
                      <a:r>
                        <a:rPr lang="en" sz="1000" u="none" strike="noStrike" cap="none" baseline="0"/>
                        <a:t>, </a:t>
                      </a:r>
                      <a:endParaRPr lang="en" sz="1000" b="0" i="0" u="none" strike="noStrike" cap="none" baseline="0" err="1">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1. </a:t>
                      </a:r>
                      <a:r>
                        <a:rPr lang="en" sz="1000" u="none" strike="noStrike" cap="none" baseline="0" err="1"/>
                        <a:t>i</a:t>
                      </a:r>
                      <a:r>
                        <a:rPr lang="en" sz="1000" u="none" strike="noStrike" cap="none" baseline="0"/>
                        <a:t> 2. </a:t>
                      </a:r>
                      <a:r>
                        <a:rPr lang="en" sz="1000" u="none" strike="noStrike" cap="none" baseline="0" err="1"/>
                        <a:t>razred</a:t>
                      </a:r>
                      <a:r>
                        <a:rPr lang="en" sz="1000" u="none" strike="noStrike" cap="none" baseline="0"/>
                        <a:t> PŠ </a:t>
                      </a:r>
                      <a:r>
                        <a:rPr lang="en" sz="1000" u="none" strike="noStrike" cap="none" baseline="0" err="1"/>
                        <a:t>Drešnik</a:t>
                      </a:r>
                      <a:r>
                        <a:rPr lang="en" sz="1000" u="none" strike="noStrike" cap="none" baseline="0"/>
                        <a:t> , PŠ </a:t>
                      </a:r>
                      <a:r>
                        <a:rPr lang="en" sz="1000" u="none" strike="noStrike" cap="none" baseline="0" err="1"/>
                        <a:t>Bodovaljci</a:t>
                      </a:r>
                    </a:p>
                    <a:p>
                      <a:pPr marL="0" marR="0" lvl="0" indent="0" algn="l">
                        <a:lnSpc>
                          <a:spcPct val="100000"/>
                        </a:lnSpc>
                        <a:spcBef>
                          <a:spcPts val="0"/>
                        </a:spcBef>
                        <a:spcAft>
                          <a:spcPts val="0"/>
                        </a:spcAft>
                        <a:buFont typeface="Calibri"/>
                        <a:buNone/>
                      </a:pPr>
                      <a:endParaRPr lang="en" sz="1000" u="none" strike="noStrike" cap="none" baseline="0"/>
                    </a:p>
                  </a:txBody>
                  <a:tcPr marL="91450" marR="91450" marT="32825" marB="32825"/>
                </a:tc>
                <a:extLst>
                  <a:ext uri="{0D108BD9-81ED-4DB2-BD59-A6C34878D82A}">
                    <a16:rowId xmlns:a16="http://schemas.microsoft.com/office/drawing/2014/main" xmlns="" val="10003"/>
                  </a:ext>
                </a:extLst>
              </a:tr>
              <a:tr h="3917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a:t>15. 10. </a:t>
                      </a:r>
                      <a:r>
                        <a:rPr lang="en" sz="1000" u="none" strike="noStrike" cap="none" baseline="0">
                          <a:sym typeface="Calibri"/>
                        </a:rPr>
                        <a:t>2020.</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4"/>
                  </a:ext>
                </a:extLst>
              </a:tr>
              <a:tr h="3917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kn</a:t>
                      </a:r>
                      <a:endParaRPr lang="en" sz="1000" b="0" i="0" u="none" strike="noStrike" cap="none" baseline="0" err="1">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5"/>
                  </a:ext>
                </a:extLst>
              </a:tr>
              <a:tr h="678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Povratna</a:t>
                      </a:r>
                      <a:r>
                        <a:rPr lang="en" sz="1000" u="none" strike="noStrike" cap="none" baseline="0">
                          <a:sym typeface="Calibri"/>
                        </a:rPr>
                        <a:t> </a:t>
                      </a:r>
                      <a:r>
                        <a:rPr lang="en" sz="1000" u="none" strike="noStrike" cap="none" baseline="0" err="1">
                          <a:sym typeface="Calibri"/>
                        </a:rPr>
                        <a:t>informacija</a:t>
                      </a:r>
                      <a:r>
                        <a:rPr lang="en" sz="1000" u="none" strike="noStrike" cap="none" baseline="0">
                          <a:sym typeface="Calibri"/>
                        </a:rPr>
                        <a:t> </a:t>
                      </a:r>
                      <a:r>
                        <a:rPr lang="en" sz="1000" u="none" strike="noStrike" cap="none" baseline="0" err="1">
                          <a:sym typeface="Calibri"/>
                        </a:rPr>
                        <a:t>putem</a:t>
                      </a:r>
                      <a:r>
                        <a:rPr lang="en" sz="1000" u="none" strike="noStrike" cap="none" baseline="0">
                          <a:sym typeface="Calibri"/>
                        </a:rPr>
                        <a:t> </a:t>
                      </a:r>
                      <a:r>
                        <a:rPr lang="en" sz="1000" u="none" strike="noStrike" cap="none" baseline="0" err="1">
                          <a:sym typeface="Calibri"/>
                        </a:rPr>
                        <a:t>evaluacijskih</a:t>
                      </a:r>
                      <a:r>
                        <a:rPr lang="en" sz="1000" u="none" strike="noStrike" cap="none" baseline="0">
                          <a:sym typeface="Calibri"/>
                        </a:rPr>
                        <a:t> </a:t>
                      </a:r>
                      <a:r>
                        <a:rPr lang="en" sz="1000" u="none" strike="noStrike" cap="none" baseline="0" err="1">
                          <a:sym typeface="Calibri"/>
                        </a:rPr>
                        <a:t>listića</a:t>
                      </a:r>
                    </a:p>
                  </a:txBody>
                  <a:tcPr marL="91450" marR="91450" marT="32825" marB="32825"/>
                </a:tc>
                <a:extLst>
                  <a:ext uri="{0D108BD9-81ED-4DB2-BD59-A6C34878D82A}">
                    <a16:rowId xmlns:a16="http://schemas.microsoft.com/office/drawing/2014/main" xmlns="" val="10006"/>
                  </a:ext>
                </a:extLst>
              </a:tr>
            </a:tbl>
          </a:graphicData>
        </a:graphic>
      </p:graphicFrame>
      <p:pic>
        <p:nvPicPr>
          <p:cNvPr id="1149" name="Shape 1149"/>
          <p:cNvPicPr preferRelativeResize="0"/>
          <p:nvPr/>
        </p:nvPicPr>
        <p:blipFill rotWithShape="1">
          <a:blip r:embed="rId3">
            <a:alphaModFix/>
          </a:blip>
          <a:srcRect/>
          <a:stretch/>
        </p:blipFill>
        <p:spPr>
          <a:xfrm>
            <a:off x="7091736" y="88195"/>
            <a:ext cx="1270000" cy="540543"/>
          </a:xfrm>
          <a:prstGeom prst="rect">
            <a:avLst/>
          </a:prstGeom>
          <a:noFill/>
          <a:ln>
            <a:noFill/>
          </a:ln>
        </p:spPr>
      </p:pic>
      <p:sp>
        <p:nvSpPr>
          <p:cNvPr id="2" name="Title 1"/>
          <p:cNvSpPr>
            <a:spLocks noGrp="1"/>
          </p:cNvSpPr>
          <p:nvPr>
            <p:ph type="title"/>
          </p:nvPr>
        </p:nvSpPr>
        <p:spPr>
          <a:xfrm>
            <a:off x="1010290" y="277239"/>
            <a:ext cx="8001573"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15.10. Svjetski dan šetnje</a:t>
            </a:r>
            <a:endParaRPr lang="en-US">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2580076648"/>
      </p:ext>
    </p:extLst>
  </p:cSld>
  <p:clrMapOvr>
    <a:masterClrMapping/>
  </p:clrMapOvr>
  <p:transition spd="slow">
    <p:wipe/>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Shape 1196"/>
        <p:cNvGrpSpPr/>
        <p:nvPr/>
      </p:nvGrpSpPr>
      <p:grpSpPr>
        <a:xfrm>
          <a:off x="0" y="0"/>
          <a:ext cx="0" cy="0"/>
          <a:chOff x="0" y="0"/>
          <a:chExt cx="0" cy="0"/>
        </a:xfrm>
      </p:grpSpPr>
      <p:graphicFrame>
        <p:nvGraphicFramePr>
          <p:cNvPr id="1198" name="Shape 1198"/>
          <p:cNvGraphicFramePr/>
          <p:nvPr>
            <p:extLst>
              <p:ext uri="{D42A27DB-BD31-4B8C-83A1-F6EECF244321}">
                <p14:modId xmlns:p14="http://schemas.microsoft.com/office/powerpoint/2010/main" xmlns="" val="1594819597"/>
              </p:ext>
            </p:extLst>
          </p:nvPr>
        </p:nvGraphicFramePr>
        <p:xfrm>
          <a:off x="926432" y="1200150"/>
          <a:ext cx="7760368" cy="3603850"/>
        </p:xfrm>
        <a:graphic>
          <a:graphicData uri="http://schemas.openxmlformats.org/drawingml/2006/table">
            <a:tbl>
              <a:tblPr>
                <a:tableStyleId>{0E3FDE45-AF77-4B5C-9715-49D594BDF05E}</a:tableStyleId>
              </a:tblPr>
              <a:tblGrid>
                <a:gridCol w="1979014">
                  <a:extLst>
                    <a:ext uri="{9D8B030D-6E8A-4147-A177-3AD203B41FA5}">
                      <a16:colId xmlns:a16="http://schemas.microsoft.com/office/drawing/2014/main" xmlns="" val="20000"/>
                    </a:ext>
                  </a:extLst>
                </a:gridCol>
                <a:gridCol w="5781354">
                  <a:extLst>
                    <a:ext uri="{9D8B030D-6E8A-4147-A177-3AD203B41FA5}">
                      <a16:colId xmlns:a16="http://schemas.microsoft.com/office/drawing/2014/main" xmlns="" val="20001"/>
                    </a:ext>
                  </a:extLst>
                </a:gridCol>
              </a:tblGrid>
              <a:tr h="733008">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Ishodi</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err="1"/>
                        <a:t>Učenici</a:t>
                      </a:r>
                      <a:r>
                        <a:rPr lang="en" sz="1100" u="none" strike="noStrike" cap="none" baseline="0" dirty="0"/>
                        <a:t> </a:t>
                      </a:r>
                      <a:r>
                        <a:rPr lang="en" sz="1100" u="none" strike="noStrike" cap="none" baseline="0" dirty="0" err="1"/>
                        <a:t>će</a:t>
                      </a:r>
                      <a:r>
                        <a:rPr lang="en" sz="1100" u="none" strike="noStrike" cap="none" baseline="0" dirty="0"/>
                        <a:t>:</a:t>
                      </a:r>
                      <a:endParaRPr lang="en" sz="1100" b="0" i="0" u="none" strike="noStrike" cap="none" baseline="0" dirty="0" err="1">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100" u="none" strike="noStrike" cap="none" baseline="0" err="1"/>
                        <a:t>njegovati</a:t>
                      </a:r>
                      <a:r>
                        <a:rPr lang="en" sz="1100" u="none" strike="noStrike" cap="none" baseline="0" dirty="0">
                          <a:sym typeface="Calibri"/>
                        </a:rPr>
                        <a:t> </a:t>
                      </a:r>
                      <a:r>
                        <a:rPr lang="en" sz="1100" u="none" strike="noStrike" cap="none" baseline="0" err="1">
                          <a:sym typeface="Calibri"/>
                        </a:rPr>
                        <a:t>prijateljske</a:t>
                      </a:r>
                      <a:r>
                        <a:rPr lang="en" sz="1100" u="none" strike="noStrike" cap="none" baseline="0" dirty="0">
                          <a:sym typeface="Calibri"/>
                        </a:rPr>
                        <a:t> </a:t>
                      </a:r>
                      <a:r>
                        <a:rPr lang="en" sz="1100" u="none" strike="noStrike" cap="none" baseline="0" err="1">
                          <a:sym typeface="Calibri"/>
                        </a:rPr>
                        <a:t>odnose</a:t>
                      </a:r>
                      <a:r>
                        <a:rPr lang="en" sz="1100" u="none" strike="noStrike" cap="none" baseline="0">
                          <a:sym typeface="Calibri"/>
                        </a:rPr>
                        <a:t> sa </a:t>
                      </a:r>
                      <a:r>
                        <a:rPr lang="en" sz="1100" u="none" strike="noStrike" cap="none" baseline="0" err="1">
                          <a:sym typeface="Calibri"/>
                        </a:rPr>
                        <a:t>susjednom</a:t>
                      </a:r>
                      <a:r>
                        <a:rPr lang="en" sz="1100" u="none" strike="noStrike" cap="none" baseline="0">
                          <a:sym typeface="Calibri"/>
                        </a:rPr>
                        <a:t> PŠ </a:t>
                      </a:r>
                      <a:r>
                        <a:rPr lang="en" sz="1100" u="none" strike="noStrike" cap="none" baseline="0" err="1">
                          <a:sym typeface="Calibri"/>
                        </a:rPr>
                        <a:t>iz</a:t>
                      </a:r>
                      <a:r>
                        <a:rPr lang="en" sz="1100" u="none" strike="noStrike" cap="none" baseline="0" dirty="0">
                          <a:sym typeface="Calibri"/>
                        </a:rPr>
                        <a:t> </a:t>
                      </a:r>
                      <a:r>
                        <a:rPr lang="en" sz="1100" u="none" strike="noStrike" cap="none" baseline="0" err="1">
                          <a:sym typeface="Calibri"/>
                        </a:rPr>
                        <a:t>Orubice</a:t>
                      </a:r>
                      <a:r>
                        <a:rPr lang="en" sz="1100" u="none" strike="noStrike" cap="none" baseline="0">
                          <a:sym typeface="Calibri"/>
                        </a:rPr>
                        <a:t>, </a:t>
                      </a:r>
                      <a:r>
                        <a:rPr lang="en" sz="1100" u="none" strike="noStrike" cap="none" baseline="0" err="1">
                          <a:sym typeface="Calibri"/>
                        </a:rPr>
                        <a:t>razvijati</a:t>
                      </a:r>
                      <a:r>
                        <a:rPr lang="en" sz="1100" u="none" strike="noStrike" cap="none" baseline="0" dirty="0">
                          <a:sym typeface="Calibri"/>
                        </a:rPr>
                        <a:t> </a:t>
                      </a:r>
                      <a:r>
                        <a:rPr lang="en" sz="1100" u="none" strike="noStrike" cap="none" baseline="0" err="1">
                          <a:sym typeface="Calibri"/>
                        </a:rPr>
                        <a:t>međusobno</a:t>
                      </a:r>
                      <a:r>
                        <a:rPr lang="en" sz="1100" u="none" strike="noStrike" cap="none" baseline="0" dirty="0">
                          <a:sym typeface="Calibri"/>
                        </a:rPr>
                        <a:t> </a:t>
                      </a:r>
                      <a:r>
                        <a:rPr lang="en" sz="1100" u="none" strike="noStrike" cap="none" baseline="0" err="1">
                          <a:sym typeface="Calibri"/>
                        </a:rPr>
                        <a:t>poštovanje</a:t>
                      </a:r>
                      <a:r>
                        <a:rPr lang="en" sz="1100" u="none" strike="noStrike" cap="none" baseline="0" dirty="0">
                          <a:sym typeface="Calibri"/>
                        </a:rPr>
                        <a:t> </a:t>
                      </a:r>
                      <a:r>
                        <a:rPr lang="en" sz="1100" u="none" strike="noStrike" cap="none" baseline="0" err="1">
                          <a:sym typeface="Calibri"/>
                        </a:rPr>
                        <a:t>učenika</a:t>
                      </a:r>
                      <a:r>
                        <a:rPr lang="en" sz="1100" u="none" strike="noStrike" cap="none" baseline="0">
                          <a:sym typeface="Calibri"/>
                        </a:rPr>
                        <a:t>, </a:t>
                      </a:r>
                      <a:r>
                        <a:rPr lang="en" sz="1100" u="none" strike="noStrike" cap="none" baseline="0" err="1">
                          <a:sym typeface="Calibri"/>
                        </a:rPr>
                        <a:t>razvijati</a:t>
                      </a:r>
                      <a:r>
                        <a:rPr lang="en" sz="1100" u="none" strike="noStrike" cap="none" baseline="0" dirty="0">
                          <a:sym typeface="Calibri"/>
                        </a:rPr>
                        <a:t> </a:t>
                      </a:r>
                      <a:r>
                        <a:rPr lang="en" sz="1100" u="none" strike="noStrike" cap="none" baseline="0" err="1">
                          <a:sym typeface="Calibri"/>
                        </a:rPr>
                        <a:t>sportski</a:t>
                      </a:r>
                      <a:r>
                        <a:rPr lang="en" sz="1100" u="none" strike="noStrike" cap="none" baseline="0">
                          <a:sym typeface="Calibri"/>
                        </a:rPr>
                        <a:t> duh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poticati</a:t>
                      </a:r>
                      <a:r>
                        <a:rPr lang="en" sz="1100" u="none" strike="noStrike" cap="none" baseline="0" dirty="0">
                          <a:sym typeface="Calibri"/>
                        </a:rPr>
                        <a:t> </a:t>
                      </a:r>
                      <a:r>
                        <a:rPr lang="en" sz="1100" u="none" strike="noStrike" cap="none" baseline="0" err="1">
                          <a:sym typeface="Calibri"/>
                        </a:rPr>
                        <a:t>na</a:t>
                      </a:r>
                      <a:r>
                        <a:rPr lang="en" sz="1100" u="none" strike="noStrike" cap="none" baseline="0" dirty="0">
                          <a:sym typeface="Calibri"/>
                        </a:rPr>
                        <a:t> </a:t>
                      </a:r>
                      <a:r>
                        <a:rPr lang="en" sz="1100" u="none" strike="noStrike" cap="none" baseline="0" err="1">
                          <a:sym typeface="Calibri"/>
                        </a:rPr>
                        <a:t>poštivanje</a:t>
                      </a:r>
                      <a:r>
                        <a:rPr lang="en" sz="1100" u="none" strike="noStrike" cap="none" baseline="0" dirty="0">
                          <a:sym typeface="Calibri"/>
                        </a:rPr>
                        <a:t> </a:t>
                      </a:r>
                      <a:r>
                        <a:rPr lang="en" sz="1100" u="none" strike="noStrike" cap="none" baseline="0" err="1">
                          <a:sym typeface="Calibri"/>
                        </a:rPr>
                        <a:t>pravila</a:t>
                      </a:r>
                      <a:r>
                        <a:rPr lang="en" sz="1100" u="none" strike="noStrike" cap="none" baseline="0" dirty="0">
                          <a:sym typeface="Calibri"/>
                        </a:rPr>
                        <a:t> </a:t>
                      </a:r>
                      <a:r>
                        <a:rPr lang="en" sz="1100" u="none" strike="noStrike" cap="none" baseline="0" err="1">
                          <a:sym typeface="Calibri"/>
                        </a:rPr>
                        <a:t>igre</a:t>
                      </a:r>
                      <a:endParaRPr lang="en" sz="1100" b="0" i="0" u="none" strike="noStrike" cap="none" baseline="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0"/>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Nastaviti</a:t>
                      </a:r>
                      <a:r>
                        <a:rPr lang="en" sz="1100" u="none" strike="noStrike" cap="none" baseline="0" dirty="0">
                          <a:sym typeface="Calibri"/>
                        </a:rPr>
                        <a:t> </a:t>
                      </a:r>
                      <a:r>
                        <a:rPr lang="en" sz="1100" u="none" strike="noStrike" cap="none" baseline="0" err="1">
                          <a:sym typeface="Calibri"/>
                        </a:rPr>
                        <a:t>tradiciju</a:t>
                      </a:r>
                      <a:r>
                        <a:rPr lang="en" sz="1100" u="none" strike="noStrike" cap="none" baseline="0" dirty="0">
                          <a:sym typeface="Calibri"/>
                        </a:rPr>
                        <a:t> </a:t>
                      </a:r>
                      <a:r>
                        <a:rPr lang="en" sz="1100" u="none" strike="noStrike" cap="none" baseline="0" err="1">
                          <a:sym typeface="Calibri"/>
                        </a:rPr>
                        <a:t>dugu</a:t>
                      </a:r>
                      <a:r>
                        <a:rPr lang="en" sz="1100" u="none" strike="noStrike" cap="none" baseline="0"/>
                        <a:t> 50</a:t>
                      </a:r>
                      <a:r>
                        <a:rPr lang="en" sz="1100" u="none" strike="noStrike" cap="none" baseline="0">
                          <a:sym typeface="Calibri"/>
                        </a:rPr>
                        <a:t> g.</a:t>
                      </a:r>
                      <a:endParaRPr lang="en" sz="1100" b="0" i="0" u="none" strike="noStrike" cap="none" baseline="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1"/>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a:t>Sportske igre ( aktivnosti će biti ostvarene ukoliko epidemiološka situacija bude povoljna.)</a:t>
                      </a:r>
                      <a:endParaRPr lang="en" sz="1100" u="none" strike="noStrike" cap="none" baseline="0" dirty="0">
                        <a:sym typeface="Calibri"/>
                      </a:endParaRPr>
                    </a:p>
                  </a:txBody>
                  <a:tcPr marL="0" marR="0" marT="34300" marB="34300"/>
                </a:tc>
                <a:extLst>
                  <a:ext uri="{0D108BD9-81ED-4DB2-BD59-A6C34878D82A}">
                    <a16:rowId xmlns:a16="http://schemas.microsoft.com/office/drawing/2014/main" xmlns="" val="10002"/>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Nositelji</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a:sym typeface="Calibri"/>
                        </a:rPr>
                        <a:t>Anita </a:t>
                      </a:r>
                      <a:r>
                        <a:rPr lang="en" sz="1100" u="none" strike="noStrike" cap="none" baseline="0" err="1">
                          <a:sym typeface="Calibri"/>
                        </a:rPr>
                        <a:t>Rostohar</a:t>
                      </a:r>
                      <a:r>
                        <a:rPr lang="en" sz="1100" u="none" strike="noStrike" cap="none" baseline="0" dirty="0"/>
                        <a:t> </a:t>
                      </a:r>
                      <a:r>
                        <a:rPr lang="en" sz="1100" u="none" strike="noStrike" cap="none" baseline="0" dirty="0">
                          <a:sym typeface="Calibri"/>
                        </a:rPr>
                        <a:t> </a:t>
                      </a:r>
                      <a:r>
                        <a:rPr lang="en" sz="1100" u="none" strike="noStrike" cap="none" baseline="0" err="1">
                          <a:sym typeface="Calibri"/>
                        </a:rPr>
                        <a:t>te</a:t>
                      </a:r>
                      <a:r>
                        <a:rPr lang="en" sz="1100" u="none" strike="noStrike" cap="none" baseline="0" dirty="0">
                          <a:sym typeface="Calibri"/>
                        </a:rPr>
                        <a:t> </a:t>
                      </a:r>
                      <a:r>
                        <a:rPr lang="en" sz="1100" u="none" strike="noStrike" cap="none" baseline="0" err="1">
                          <a:sym typeface="Calibri"/>
                        </a:rPr>
                        <a:t>roditelji</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učenici</a:t>
                      </a:r>
                      <a:r>
                        <a:rPr lang="en" sz="1100" u="none" strike="noStrike" cap="none" baseline="0">
                          <a:sym typeface="Calibri"/>
                        </a:rPr>
                        <a:t> PRO </a:t>
                      </a:r>
                      <a:r>
                        <a:rPr lang="en" sz="1100" u="none" strike="noStrike" cap="none" baseline="0" err="1">
                          <a:sym typeface="Calibri"/>
                        </a:rPr>
                        <a:t>Bodovaljci</a:t>
                      </a:r>
                      <a:endParaRPr lang="en" sz="1100" b="0" i="0" u="none" strike="noStrike" cap="none" baseline="0" err="1">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3"/>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lipanj</a:t>
                      </a:r>
                      <a:r>
                        <a:rPr lang="en" sz="1100" u="none" strike="noStrike" cap="none" baseline="0" dirty="0">
                          <a:sym typeface="Calibri"/>
                        </a:rPr>
                        <a:t> </a:t>
                      </a:r>
                      <a:r>
                        <a:rPr lang="en" sz="1100" u="none" strike="noStrike" cap="none" baseline="0" dirty="0"/>
                        <a:t>2021</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4"/>
                  </a:ext>
                </a:extLst>
              </a:tr>
              <a:tr h="296495">
                <a:tc>
                  <a:txBody>
                    <a:bodyPr/>
                    <a:lstStyle/>
                    <a:p>
                      <a:pPr marL="0" marR="0" lvl="0" indent="0" algn="l" rtl="0">
                        <a:lnSpc>
                          <a:spcPct val="100000"/>
                        </a:lnSpc>
                        <a:spcBef>
                          <a:spcPts val="0"/>
                        </a:spcBef>
                        <a:spcAft>
                          <a:spcPts val="0"/>
                        </a:spcAft>
                        <a:buFont typeface="Calibri"/>
                        <a:buNone/>
                      </a:pPr>
                      <a:r>
                        <a:rPr lang="en" sz="1100" u="none" strike="noStrike" cap="none" baseline="0" dirty="0" err="1">
                          <a:sym typeface="Calibri"/>
                        </a:rPr>
                        <a:t>Troškovnik</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Troškovi</a:t>
                      </a:r>
                      <a:r>
                        <a:rPr lang="en" sz="1100" u="none" strike="noStrike" cap="none" baseline="0" dirty="0">
                          <a:sym typeface="Calibri"/>
                        </a:rPr>
                        <a:t> </a:t>
                      </a:r>
                      <a:r>
                        <a:rPr lang="en" sz="1100" u="none" strike="noStrike" cap="none" baseline="0" err="1">
                          <a:sym typeface="Calibri"/>
                        </a:rPr>
                        <a:t>sendviča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sokova</a:t>
                      </a:r>
                      <a:r>
                        <a:rPr lang="en" sz="1100" u="none" strike="noStrike" cap="none" baseline="0">
                          <a:sym typeface="Calibri"/>
                        </a:rPr>
                        <a:t> za </a:t>
                      </a:r>
                      <a:r>
                        <a:rPr lang="en" sz="1100" u="none" strike="noStrike" cap="none" baseline="0" err="1">
                          <a:sym typeface="Calibri"/>
                        </a:rPr>
                        <a:t>učenike</a:t>
                      </a:r>
                      <a:endParaRPr lang="en" sz="1100" b="0" i="0" u="none" strike="noStrike" cap="none" baseline="0" err="1">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5"/>
                  </a:ext>
                </a:extLst>
              </a:tr>
              <a:tr h="953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korištenja</a:t>
                      </a:r>
                      <a:r>
                        <a:rPr lang="en" sz="1100" u="none" strike="noStrike" cap="none" baseline="0" dirty="0">
                          <a:sym typeface="Calibri"/>
                        </a:rPr>
                        <a:t> </a:t>
                      </a:r>
                      <a:r>
                        <a:rPr lang="en" sz="1100" u="none" strike="noStrike" cap="none" baseline="0" err="1">
                          <a:sym typeface="Calibri"/>
                        </a:rPr>
                        <a:t>rezultata</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Objavljivanje </a:t>
                      </a:r>
                      <a:r>
                        <a:rPr lang="en" sz="1100" u="none" strike="noStrike" cap="none" baseline="0" err="1">
                          <a:sym typeface="Calibri"/>
                        </a:rPr>
                        <a:t>na</a:t>
                      </a:r>
                      <a:r>
                        <a:rPr lang="en" sz="1100" u="none" strike="noStrike" cap="none" baseline="0">
                          <a:sym typeface="Calibri"/>
                        </a:rPr>
                        <a:t> web </a:t>
                      </a:r>
                      <a:r>
                        <a:rPr lang="en" sz="1100" u="none" strike="noStrike" cap="none" baseline="0" err="1">
                          <a:sym typeface="Calibri"/>
                        </a:rPr>
                        <a:t>stranici</a:t>
                      </a:r>
                      <a:r>
                        <a:rPr lang="en" sz="1100" u="none" strike="noStrike" cap="none" baseline="0">
                          <a:sym typeface="Calibri"/>
                        </a:rPr>
                        <a:t> </a:t>
                      </a:r>
                      <a:r>
                        <a:rPr lang="en" sz="1100" u="none" strike="noStrike" cap="none" baseline="0" err="1">
                          <a:sym typeface="Calibri"/>
                        </a:rPr>
                        <a:t>škole</a:t>
                      </a:r>
                      <a:endParaRPr lang="en" sz="1100" b="0" i="0" u="none" strike="noStrike" cap="none" baseline="0" err="1">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a:xfrm>
            <a:off x="807564" y="242416"/>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Tradicionalni susret s PŠ </a:t>
            </a:r>
            <a:r>
              <a:rPr lang="hr-HR" err="1">
                <a:effectLst>
                  <a:outerShdw blurRad="38100" dist="38100" dir="2700000" algn="tl">
                    <a:srgbClr val="000000">
                      <a:alpha val="43137"/>
                    </a:srgbClr>
                  </a:outerShdw>
                </a:effectLst>
                <a:latin typeface="+mn-lt"/>
              </a:rPr>
              <a:t>Orubica</a:t>
            </a:r>
            <a:endParaRPr lang="hr-HR">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a:stretch>
            <a:fillRect/>
          </a:stretch>
        </p:blipFill>
        <p:spPr>
          <a:xfrm>
            <a:off x="6782153" y="323378"/>
            <a:ext cx="575692" cy="795810"/>
          </a:xfrm>
          <a:prstGeom prst="rect">
            <a:avLst/>
          </a:prstGeom>
        </p:spPr>
      </p:pic>
    </p:spTree>
  </p:cSld>
  <p:clrMapOvr>
    <a:masterClrMapping/>
  </p:clrMapOvr>
  <p:transition spd="slow">
    <p:wip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aphicFrame>
        <p:nvGraphicFramePr>
          <p:cNvPr id="1198" name="Shape 1198"/>
          <p:cNvGraphicFramePr/>
          <p:nvPr>
            <p:extLst>
              <p:ext uri="{D42A27DB-BD31-4B8C-83A1-F6EECF244321}">
                <p14:modId xmlns:p14="http://schemas.microsoft.com/office/powerpoint/2010/main" xmlns="" val="761132209"/>
              </p:ext>
            </p:extLst>
          </p:nvPr>
        </p:nvGraphicFramePr>
        <p:xfrm>
          <a:off x="926432" y="1200150"/>
          <a:ext cx="7760368" cy="3545988"/>
        </p:xfrm>
        <a:graphic>
          <a:graphicData uri="http://schemas.openxmlformats.org/drawingml/2006/table">
            <a:tbl>
              <a:tblPr>
                <a:tableStyleId>{0E3FDE45-AF77-4B5C-9715-49D594BDF05E}</a:tableStyleId>
              </a:tblPr>
              <a:tblGrid>
                <a:gridCol w="1875974">
                  <a:extLst>
                    <a:ext uri="{9D8B030D-6E8A-4147-A177-3AD203B41FA5}">
                      <a16:colId xmlns:a16="http://schemas.microsoft.com/office/drawing/2014/main" xmlns="" val="20000"/>
                    </a:ext>
                  </a:extLst>
                </a:gridCol>
                <a:gridCol w="5884394">
                  <a:extLst>
                    <a:ext uri="{9D8B030D-6E8A-4147-A177-3AD203B41FA5}">
                      <a16:colId xmlns:a16="http://schemas.microsoft.com/office/drawing/2014/main" xmlns="" val="20001"/>
                    </a:ext>
                  </a:extLst>
                </a:gridCol>
              </a:tblGrid>
              <a:tr h="569444">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Ishodi</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smtClean="0">
                          <a:sym typeface="Calibri"/>
                        </a:rPr>
                        <a:t>Obilježiti Dan škole i 190 godina postojanja škole </a:t>
                      </a:r>
                      <a:r>
                        <a:rPr lang="hr-HR" sz="1100" u="none" strike="noStrike" cap="none" baseline="0" dirty="0" err="1" smtClean="0">
                          <a:sym typeface="Calibri"/>
                        </a:rPr>
                        <a:t>Adžamovci</a:t>
                      </a:r>
                      <a:endParaRPr lang="hr-HR" sz="1100" u="none" strike="noStrike" cap="none" baseline="0" dirty="0" smtClean="0">
                        <a:sym typeface="Calibri"/>
                      </a:endParaRPr>
                    </a:p>
                  </a:txBody>
                  <a:tcPr marL="91450" marR="91450" marT="34100" marB="34100"/>
                </a:tc>
                <a:extLst>
                  <a:ext uri="{0D108BD9-81ED-4DB2-BD59-A6C34878D82A}">
                    <a16:rowId xmlns:a16="http://schemas.microsoft.com/office/drawing/2014/main" xmlns="" val="10000"/>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1100" u="none" strike="noStrike" cap="none" baseline="0" dirty="0" smtClean="0">
                          <a:sym typeface="Calibri"/>
                        </a:rPr>
                        <a:t>Upoznati se s razvojem i djelovanjem školstva u </a:t>
                      </a:r>
                      <a:r>
                        <a:rPr lang="hr-HR" sz="1100" u="none" strike="noStrike" cap="none" baseline="0" dirty="0" err="1" smtClean="0">
                          <a:sym typeface="Calibri"/>
                        </a:rPr>
                        <a:t>Adžamovcima</a:t>
                      </a:r>
                      <a:r>
                        <a:rPr lang="hr-HR" sz="1100" u="none" strike="noStrike" cap="none" baseline="0" dirty="0" smtClean="0">
                          <a:sym typeface="Calibri"/>
                        </a:rPr>
                        <a:t> kroz povijest</a:t>
                      </a:r>
                      <a:endParaRPr lang="en" sz="1100" u="none" strike="noStrike" cap="none" baseline="0" dirty="0" smtClean="0">
                        <a:sym typeface="Calibri"/>
                      </a:endParaRPr>
                    </a:p>
                    <a:p>
                      <a:pPr marL="0" marR="0" lvl="0" indent="0" algn="l" rtl="0">
                        <a:spcBef>
                          <a:spcPts val="0"/>
                        </a:spcBef>
                        <a:buNone/>
                      </a:pPr>
                      <a:endParaRPr lang="hr-HR" sz="1100" b="0" i="0" u="none" strike="noStrike" cap="none" baseline="0" dirty="0">
                        <a:solidFill>
                          <a:srgbClr val="000000"/>
                        </a:solidFill>
                        <a:latin typeface="+mn-lt"/>
                        <a:ea typeface="Calibri"/>
                        <a:cs typeface="Calibri"/>
                        <a:sym typeface="Calibri"/>
                      </a:endParaRPr>
                    </a:p>
                  </a:txBody>
                  <a:tcPr marL="91450" marR="91450" marT="34100" marB="34100"/>
                </a:tc>
                <a:extLst>
                  <a:ext uri="{0D108BD9-81ED-4DB2-BD59-A6C34878D82A}">
                    <a16:rowId xmlns:a16="http://schemas.microsoft.com/office/drawing/2014/main" xmlns="" val="10001"/>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spcBef>
                          <a:spcPts val="0"/>
                        </a:spcBef>
                        <a:buNone/>
                      </a:pPr>
                      <a:r>
                        <a:rPr lang="hr-HR" sz="1100" b="0" i="0" u="none" strike="noStrike" cap="none" baseline="0" dirty="0" smtClean="0">
                          <a:solidFill>
                            <a:srgbClr val="000000"/>
                          </a:solidFill>
                          <a:latin typeface="Calibri"/>
                          <a:ea typeface="Calibri"/>
                          <a:cs typeface="Calibri"/>
                          <a:sym typeface="Calibri"/>
                        </a:rPr>
                        <a:t>Integrirani dan. Zadnji sat mala proslava na razini razrednih odjeljenja</a:t>
                      </a:r>
                      <a:endParaRPr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2"/>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Nositelji</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svi učenici i djelatnici škole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3"/>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lipanj</a:t>
                      </a:r>
                      <a:r>
                        <a:rPr lang="en" sz="1100" u="none" strike="noStrike" cap="none" baseline="0" dirty="0">
                          <a:sym typeface="Calibri"/>
                        </a:rPr>
                        <a:t> </a:t>
                      </a:r>
                      <a:r>
                        <a:rPr lang="en" sz="1100" u="none" strike="noStrike" cap="none" baseline="0" dirty="0"/>
                        <a:t>2021</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4"/>
                  </a:ext>
                </a:extLst>
              </a:tr>
              <a:tr h="296495">
                <a:tc>
                  <a:txBody>
                    <a:bodyPr/>
                    <a:lstStyle/>
                    <a:p>
                      <a:pPr marL="0" marR="0" lvl="0" indent="0" algn="l" rtl="0">
                        <a:lnSpc>
                          <a:spcPct val="100000"/>
                        </a:lnSpc>
                        <a:spcBef>
                          <a:spcPts val="0"/>
                        </a:spcBef>
                        <a:spcAft>
                          <a:spcPts val="0"/>
                        </a:spcAft>
                        <a:buFont typeface="Calibri"/>
                        <a:buNone/>
                      </a:pPr>
                      <a:r>
                        <a:rPr lang="en" sz="1100" u="none" strike="noStrike" cap="none" baseline="0" dirty="0" err="1">
                          <a:sym typeface="Calibri"/>
                        </a:rPr>
                        <a:t>Troškovnik</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smtClean="0">
                          <a:solidFill>
                            <a:schemeClr val="tx1"/>
                          </a:solidFill>
                          <a:latin typeface="+mn-lt"/>
                          <a:ea typeface="+mn-ea"/>
                          <a:cs typeface="+mn-cs"/>
                          <a:sym typeface="Calibri"/>
                        </a:rPr>
                        <a:t>15.000,00kn</a:t>
                      </a:r>
                      <a:endParaRPr lang="en" sz="1100" b="0" i="0" u="none" strike="noStrike" cap="none" baseline="0" dirty="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5"/>
                  </a:ext>
                </a:extLst>
              </a:tr>
              <a:tr h="953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korištenja</a:t>
                      </a:r>
                      <a:r>
                        <a:rPr lang="en" sz="1100" u="none" strike="noStrike" cap="none" baseline="0" dirty="0">
                          <a:sym typeface="Calibri"/>
                        </a:rPr>
                        <a:t> </a:t>
                      </a:r>
                      <a:r>
                        <a:rPr lang="en" sz="1100" u="none" strike="noStrike" cap="none" baseline="0" err="1">
                          <a:sym typeface="Calibri"/>
                        </a:rPr>
                        <a:t>rezultata</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Objavljivanje na web stranici škole</a:t>
                      </a:r>
                      <a:endParaRPr lang="en" sz="1100" b="0" i="0" u="none" strike="noStrike" cap="none" baseline="0" dirty="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a:xfrm>
            <a:off x="807564" y="242416"/>
            <a:ext cx="8229600" cy="857250"/>
          </a:xfrm>
        </p:spPr>
        <p:txBody>
          <a:bodyPr>
            <a:scene3d>
              <a:camera prst="orthographicFront"/>
              <a:lightRig rig="soft" dir="t">
                <a:rot lat="0" lon="0" rev="15600000"/>
              </a:lightRig>
            </a:scene3d>
            <a:sp3d extrusionH="57150" prstMaterial="softEdge">
              <a:bevelT w="25400" h="38100"/>
            </a:sp3d>
          </a:bodyPr>
          <a:lstStyle/>
          <a:p>
            <a:r>
              <a:rPr lang="hr-HR" smtClean="0">
                <a:effectLst>
                  <a:outerShdw blurRad="38100" dist="38100" dir="2700000" algn="tl">
                    <a:srgbClr val="000000">
                      <a:alpha val="43137"/>
                    </a:srgbClr>
                  </a:outerShdw>
                </a:effectLst>
                <a:latin typeface="+mn-lt"/>
              </a:rPr>
              <a:t>Integrirani dan - Dan </a:t>
            </a:r>
            <a:r>
              <a:rPr lang="hr-HR" dirty="0" smtClean="0">
                <a:effectLst>
                  <a:outerShdw blurRad="38100" dist="38100" dir="2700000" algn="tl">
                    <a:srgbClr val="000000">
                      <a:alpha val="43137"/>
                    </a:srgbClr>
                  </a:outerShdw>
                </a:effectLst>
                <a:latin typeface="+mn-lt"/>
              </a:rPr>
              <a:t>škole</a:t>
            </a:r>
            <a:endParaRPr lang="hr-HR" dirty="0">
              <a:effectLst>
                <a:outerShdw blurRad="38100" dist="38100" dir="2700000" algn="tl">
                  <a:srgbClr val="000000">
                    <a:alpha val="43137"/>
                  </a:srgbClr>
                </a:outerShdw>
              </a:effectLst>
              <a:latin typeface="+mn-lt"/>
            </a:endParaRPr>
          </a:p>
        </p:txBody>
      </p:sp>
      <p:pic>
        <p:nvPicPr>
          <p:cNvPr id="2" name="Slika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43510" y="13157"/>
            <a:ext cx="3100490" cy="1125178"/>
          </a:xfrm>
          <a:prstGeom prst="rect">
            <a:avLst/>
          </a:prstGeom>
        </p:spPr>
      </p:pic>
    </p:spTree>
    <p:extLst>
      <p:ext uri="{BB962C8B-B14F-4D97-AF65-F5344CB8AC3E}">
        <p14:creationId xmlns:p14="http://schemas.microsoft.com/office/powerpoint/2010/main" xmlns="" val="3794235987"/>
      </p:ext>
    </p:extLst>
  </p:cSld>
  <p:clrMapOvr>
    <a:masterClrMapping/>
  </p:clrMapOvr>
  <p:transition spd="slow">
    <p:wipe/>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Shape 1203"/>
        <p:cNvGrpSpPr/>
        <p:nvPr/>
      </p:nvGrpSpPr>
      <p:grpSpPr>
        <a:xfrm>
          <a:off x="0" y="0"/>
          <a:ext cx="0" cy="0"/>
          <a:chOff x="0" y="0"/>
          <a:chExt cx="0" cy="0"/>
        </a:xfrm>
      </p:grpSpPr>
      <p:graphicFrame>
        <p:nvGraphicFramePr>
          <p:cNvPr id="1205" name="Shape 1205"/>
          <p:cNvGraphicFramePr/>
          <p:nvPr>
            <p:extLst>
              <p:ext uri="{D42A27DB-BD31-4B8C-83A1-F6EECF244321}">
                <p14:modId xmlns:p14="http://schemas.microsoft.com/office/powerpoint/2010/main" xmlns="" val="4163488220"/>
              </p:ext>
            </p:extLst>
          </p:nvPr>
        </p:nvGraphicFramePr>
        <p:xfrm>
          <a:off x="1082842" y="1329927"/>
          <a:ext cx="7530908" cy="3496525"/>
        </p:xfrm>
        <a:graphic>
          <a:graphicData uri="http://schemas.openxmlformats.org/drawingml/2006/table">
            <a:tbl>
              <a:tblPr>
                <a:tableStyleId>{0E3FDE45-AF77-4B5C-9715-49D594BDF05E}</a:tableStyleId>
              </a:tblPr>
              <a:tblGrid>
                <a:gridCol w="1822680">
                  <a:extLst>
                    <a:ext uri="{9D8B030D-6E8A-4147-A177-3AD203B41FA5}">
                      <a16:colId xmlns:a16="http://schemas.microsoft.com/office/drawing/2014/main" xmlns="" val="20000"/>
                    </a:ext>
                  </a:extLst>
                </a:gridCol>
                <a:gridCol w="5708228">
                  <a:extLst>
                    <a:ext uri="{9D8B030D-6E8A-4147-A177-3AD203B41FA5}">
                      <a16:colId xmlns:a16="http://schemas.microsoft.com/office/drawing/2014/main" xmlns="" val="20001"/>
                    </a:ext>
                  </a:extLst>
                </a:gridCol>
              </a:tblGrid>
              <a:tr h="6905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obilježiti</a:t>
                      </a:r>
                      <a:r>
                        <a:rPr lang="en" sz="1000" u="none" strike="noStrike" cap="none" baseline="0">
                          <a:sym typeface="Calibri"/>
                        </a:rPr>
                        <a:t> Dan očeva kroz sportski program,</a:t>
                      </a:r>
                      <a:r>
                        <a:rPr lang="en" sz="1000" u="none" strike="noStrike" cap="none" baseline="0"/>
                        <a:t> izradu prigodnih poklona očeva, razvijati</a:t>
                      </a:r>
                      <a:r>
                        <a:rPr lang="en" sz="1000" u="none" strike="noStrike" cap="none" baseline="0">
                          <a:sym typeface="Calibri"/>
                        </a:rPr>
                        <a:t> osjećaje pripadnosti i međusobnog poštovanja između roditelja i djece, razvijati sportski duh i </a:t>
                      </a:r>
                      <a:r>
                        <a:rPr lang="en" sz="1000" u="none" strike="noStrike" cap="none" baseline="0"/>
                        <a:t>poštivati</a:t>
                      </a:r>
                      <a:r>
                        <a:rPr lang="en" sz="1000" u="none" strike="noStrike" cap="none" baseline="0">
                          <a:sym typeface="Calibri"/>
                        </a:rPr>
                        <a:t> pravila igre.</a:t>
                      </a:r>
                      <a:r>
                        <a:rPr lang="en" sz="1000" u="none" strike="noStrike" cap="none" baseline="0"/>
                        <a:t> </a:t>
                      </a:r>
                      <a:endParaRPr lang="en" sz="1000" b="0" i="0" u="none" strike="noStrike" cap="none" baseline="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0"/>
                  </a:ext>
                </a:extLst>
              </a:tr>
              <a:tr h="482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pozitivne</a:t>
                      </a:r>
                      <a:r>
                        <a:rPr lang="en" sz="1000" u="none" strike="noStrike" cap="none" baseline="0">
                          <a:sym typeface="Calibri"/>
                        </a:rPr>
                        <a:t> </a:t>
                      </a:r>
                      <a:r>
                        <a:rPr lang="en" sz="1000" u="none" strike="noStrike" cap="none" baseline="0" err="1">
                          <a:sym typeface="Calibri"/>
                        </a:rPr>
                        <a:t>obiteljske</a:t>
                      </a:r>
                      <a:r>
                        <a:rPr lang="en" sz="1000" u="none" strike="noStrike" cap="none" baseline="0">
                          <a:sym typeface="Calibri"/>
                        </a:rPr>
                        <a:t> </a:t>
                      </a:r>
                      <a:r>
                        <a:rPr lang="en" sz="1000" u="none" strike="noStrike" cap="none" baseline="0" err="1">
                          <a:sym typeface="Calibri"/>
                        </a:rPr>
                        <a:t>odnose</a:t>
                      </a:r>
                      <a:r>
                        <a:rPr lang="en" sz="1000" u="none" strike="noStrike" cap="none" baseline="0">
                          <a:sym typeface="Calibri"/>
                        </a:rPr>
                        <a:t>, </a:t>
                      </a:r>
                      <a:r>
                        <a:rPr lang="en" sz="1000" u="none" strike="noStrike" cap="none" baseline="0" err="1">
                          <a:sym typeface="Calibri"/>
                        </a:rPr>
                        <a:t>stvarati</a:t>
                      </a:r>
                      <a:r>
                        <a:rPr lang="en" sz="1000" u="none" strike="noStrike" cap="none" baseline="0">
                          <a:sym typeface="Calibri"/>
                        </a:rPr>
                        <a:t> </a:t>
                      </a:r>
                      <a:r>
                        <a:rPr lang="en" sz="1000" u="none" strike="noStrike" cap="none" baseline="0" err="1">
                          <a:sym typeface="Calibri"/>
                        </a:rPr>
                        <a:t>pozitivnu</a:t>
                      </a:r>
                      <a:r>
                        <a:rPr lang="en" sz="1000" u="none" strike="noStrike" cap="none" baseline="0">
                          <a:sym typeface="Calibri"/>
                        </a:rPr>
                        <a:t> </a:t>
                      </a:r>
                      <a:r>
                        <a:rPr lang="en" sz="1000" u="none" strike="noStrike" cap="none" baseline="0" err="1">
                          <a:sym typeface="Calibri"/>
                        </a:rPr>
                        <a:t>atmosferu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suradnički</a:t>
                      </a:r>
                      <a:r>
                        <a:rPr lang="en" sz="1000" u="none" strike="noStrike" cap="none" baseline="0">
                          <a:sym typeface="Calibri"/>
                        </a:rPr>
                        <a:t> duh </a:t>
                      </a:r>
                      <a:r>
                        <a:rPr lang="en" sz="1000" u="none" strike="noStrike" cap="none" baseline="0" err="1">
                          <a:sym typeface="Calibri"/>
                        </a:rPr>
                        <a:t>između</a:t>
                      </a:r>
                      <a:r>
                        <a:rPr lang="en" sz="1000" u="none" strike="noStrike" cap="none" baseline="0">
                          <a:sym typeface="Calibri"/>
                        </a:rPr>
                        <a:t> </a:t>
                      </a:r>
                      <a:r>
                        <a:rPr lang="en" sz="1000" u="none" strike="noStrike" cap="none" baseline="0" err="1">
                          <a:sym typeface="Calibri"/>
                        </a:rPr>
                        <a:t>obitelji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a:t> </a:t>
                      </a:r>
                      <a:r>
                        <a:rPr lang="en" sz="1000" u="none" strike="noStrike" cap="none" baseline="0" err="1"/>
                        <a:t>Aktivnosti</a:t>
                      </a:r>
                      <a:r>
                        <a:rPr lang="en" sz="1000" u="none" strike="noStrike" cap="none" baseline="0"/>
                        <a:t> </a:t>
                      </a:r>
                      <a:r>
                        <a:rPr lang="en" sz="1000" u="none" strike="noStrike" cap="none" baseline="0" err="1"/>
                        <a:t>će</a:t>
                      </a:r>
                      <a:r>
                        <a:rPr lang="en" sz="1000" u="none" strike="noStrike" cap="none" baseline="0"/>
                        <a:t> se </a:t>
                      </a:r>
                      <a:r>
                        <a:rPr lang="en" sz="1000" u="none" strike="noStrike" cap="none" baseline="0" err="1"/>
                        <a:t>realizirati</a:t>
                      </a:r>
                      <a:r>
                        <a:rPr lang="en" sz="1000" u="none" strike="noStrike" cap="none" baseline="0"/>
                        <a:t> </a:t>
                      </a:r>
                      <a:r>
                        <a:rPr lang="en" sz="1000" u="none" strike="noStrike" cap="none" baseline="0" err="1"/>
                        <a:t>ukoliko</a:t>
                      </a:r>
                      <a:r>
                        <a:rPr lang="en" sz="1000" u="none" strike="noStrike" cap="none" baseline="0"/>
                        <a:t> </a:t>
                      </a:r>
                      <a:r>
                        <a:rPr lang="en" sz="1000" u="none" strike="noStrike" cap="none" baseline="0" err="1"/>
                        <a:t>epidemiološka</a:t>
                      </a:r>
                      <a:r>
                        <a:rPr lang="en" sz="1000" u="none" strike="noStrike" cap="none" baseline="0"/>
                        <a:t> </a:t>
                      </a:r>
                      <a:r>
                        <a:rPr lang="en" sz="1000" u="none" strike="noStrike" cap="none" baseline="0" err="1"/>
                        <a:t>situacija</a:t>
                      </a:r>
                      <a:r>
                        <a:rPr lang="en" sz="1000" u="none" strike="noStrike" cap="none" baseline="0"/>
                        <a:t> </a:t>
                      </a:r>
                      <a:r>
                        <a:rPr lang="en" sz="1000" u="none" strike="noStrike" cap="none" baseline="0" err="1"/>
                        <a:t>bude</a:t>
                      </a:r>
                      <a:r>
                        <a:rPr lang="en" sz="1000" u="none" strike="noStrike" cap="none" baseline="0"/>
                        <a:t> </a:t>
                      </a:r>
                      <a:r>
                        <a:rPr lang="en" sz="1000" u="none" strike="noStrike" cap="none" baseline="0" err="1"/>
                        <a:t>dozvoljavala</a:t>
                      </a:r>
                      <a:r>
                        <a:rPr lang="en" sz="1000" u="none" strike="noStrike" cap="none" baseline="0"/>
                        <a:t> </a:t>
                      </a:r>
                      <a:r>
                        <a:rPr lang="en" sz="1000" u="none" strike="noStrike" cap="none" baseline="0" err="1"/>
                        <a:t>i</a:t>
                      </a:r>
                      <a:r>
                        <a:rPr lang="en" sz="1000" u="none" strike="noStrike" cap="none" baseline="0"/>
                        <a:t> u </a:t>
                      </a:r>
                      <a:r>
                        <a:rPr lang="en" sz="1000" u="none" strike="noStrike" cap="none" baseline="0" err="1"/>
                        <a:t>skladu</a:t>
                      </a:r>
                      <a:r>
                        <a:rPr lang="en" sz="1000" u="none" strike="noStrike" cap="none" baseline="0"/>
                        <a:t> s </a:t>
                      </a:r>
                      <a:r>
                        <a:rPr lang="en" sz="1000" u="none" strike="noStrike" cap="none" baseline="0" err="1"/>
                        <a:t>epidemiološkim</a:t>
                      </a:r>
                      <a:r>
                        <a:rPr lang="en" sz="1000" u="none" strike="noStrike" cap="none" baseline="0"/>
                        <a:t> </a:t>
                      </a:r>
                      <a:r>
                        <a:rPr lang="en" sz="1000" u="none" strike="noStrike" cap="none" baseline="0" err="1"/>
                        <a:t>mjerama</a:t>
                      </a:r>
                      <a:r>
                        <a:rPr lang="en" sz="1000" u="none" strike="noStrike" cap="none" baseline="0"/>
                        <a:t>.</a:t>
                      </a:r>
                      <a:endParaRPr lang="en" sz="1000" b="0" i="0" u="none" strike="noStrike" cap="none" baseline="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1"/>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Sportska</a:t>
                      </a:r>
                      <a:r>
                        <a:rPr lang="en" sz="1000" u="none" strike="noStrike" cap="none" baseline="0">
                          <a:sym typeface="Calibri"/>
                        </a:rPr>
                        <a:t> </a:t>
                      </a:r>
                      <a:r>
                        <a:rPr lang="en" sz="1000" u="none" strike="noStrike" cap="none" baseline="0" err="1"/>
                        <a:t>natjecanja</a:t>
                      </a:r>
                      <a:r>
                        <a:rPr lang="en" sz="1000" u="none" strike="noStrike" cap="none" baseline="0"/>
                        <a:t> </a:t>
                      </a:r>
                      <a:r>
                        <a:rPr lang="en" sz="1000" u="none" strike="noStrike" cap="none" baseline="0" err="1"/>
                        <a:t>roditelja</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djece</a:t>
                      </a:r>
                      <a:r>
                        <a:rPr lang="en" sz="1000" u="none" strike="noStrike" cap="none" baseline="0">
                          <a:sym typeface="Calibri"/>
                        </a:rPr>
                        <a:t>.</a:t>
                      </a:r>
                      <a:r>
                        <a:rPr lang="en" sz="1000" u="none" strike="noStrike" cap="none" baseline="0"/>
                        <a:t> </a:t>
                      </a:r>
                      <a:r>
                        <a:rPr lang="en" sz="1000" u="none" strike="noStrike" cap="none" baseline="0" err="1"/>
                        <a:t>Izrada</a:t>
                      </a:r>
                      <a:r>
                        <a:rPr lang="en" sz="1000" u="none" strike="noStrike" cap="none" baseline="0"/>
                        <a:t> </a:t>
                      </a:r>
                      <a:r>
                        <a:rPr lang="en" sz="1000" u="none" strike="noStrike" cap="none" baseline="0" err="1"/>
                        <a:t>poklona</a:t>
                      </a:r>
                      <a:r>
                        <a:rPr lang="en" sz="1000" u="none" strike="noStrike" cap="none" baseline="0"/>
                        <a:t> </a:t>
                      </a:r>
                      <a:r>
                        <a:rPr lang="en" sz="1000" u="none" strike="noStrike" cap="none" baseline="0" err="1"/>
                        <a:t>očevima</a:t>
                      </a:r>
                      <a:r>
                        <a:rPr lang="en" sz="1000" u="none" strike="noStrike" cap="none" baseline="0"/>
                        <a:t>. </a:t>
                      </a:r>
                      <a:r>
                        <a:rPr lang="en" sz="1000" u="none" strike="noStrike" cap="none" baseline="0" err="1"/>
                        <a:t>Sve</a:t>
                      </a:r>
                      <a:r>
                        <a:rPr lang="en" sz="1000" u="none" strike="noStrike" cap="none" baseline="0"/>
                        <a:t> </a:t>
                      </a:r>
                      <a:r>
                        <a:rPr lang="en" sz="1000" u="none" strike="noStrike" cap="none" baseline="0" err="1"/>
                        <a:t>aktivnosti</a:t>
                      </a:r>
                      <a:r>
                        <a:rPr lang="en" sz="1000" u="none" strike="noStrike" cap="none" baseline="0"/>
                        <a:t> </a:t>
                      </a:r>
                      <a:r>
                        <a:rPr lang="en" sz="1000" u="none" strike="noStrike" cap="none" baseline="0" err="1"/>
                        <a:t>će</a:t>
                      </a:r>
                      <a:r>
                        <a:rPr lang="en" sz="1000" u="none" strike="noStrike" cap="none" baseline="0"/>
                        <a:t> se </a:t>
                      </a:r>
                      <a:r>
                        <a:rPr lang="en" sz="1000" u="none" strike="noStrike" cap="none" baseline="0" err="1"/>
                        <a:t>realizirati</a:t>
                      </a:r>
                      <a:r>
                        <a:rPr lang="en" sz="1000" u="none" strike="noStrike" cap="none" baseline="0"/>
                        <a:t> u </a:t>
                      </a:r>
                      <a:r>
                        <a:rPr lang="en" sz="1000" u="none" strike="noStrike" cap="none" baseline="0" err="1"/>
                        <a:t>skladu</a:t>
                      </a:r>
                      <a:r>
                        <a:rPr lang="en" sz="1000" u="none" strike="noStrike" cap="none" baseline="0"/>
                        <a:t> s </a:t>
                      </a:r>
                      <a:r>
                        <a:rPr lang="en" sz="1000" u="none" strike="noStrike" cap="none" baseline="0" err="1"/>
                        <a:t>trenutnom</a:t>
                      </a:r>
                      <a:r>
                        <a:rPr lang="en" sz="1000" u="none" strike="noStrike" cap="none" baseline="0"/>
                        <a:t> </a:t>
                      </a:r>
                      <a:r>
                        <a:rPr lang="en" sz="1000" u="none" strike="noStrike" cap="none" baseline="0" err="1"/>
                        <a:t>epidemiološkom</a:t>
                      </a:r>
                      <a:r>
                        <a:rPr lang="en" sz="1000" u="none" strike="noStrike" cap="none" baseline="0"/>
                        <a:t> </a:t>
                      </a:r>
                      <a:r>
                        <a:rPr lang="en" sz="1000" u="none" strike="noStrike" cap="none" baseline="0" err="1"/>
                        <a:t>situacijom</a:t>
                      </a:r>
                      <a:r>
                        <a:rPr lang="en" sz="1000" u="none" strike="noStrike" cap="none" baseline="0"/>
                        <a:t>. </a:t>
                      </a:r>
                      <a:endParaRPr lang="en" sz="1000" u="none" strike="noStrike" cap="none" baseline="0">
                        <a:sym typeface="Calibri"/>
                      </a:endParaRPr>
                    </a:p>
                  </a:txBody>
                  <a:tcPr marL="91425" marR="91425" marT="32625" marB="32625"/>
                </a:tc>
                <a:extLst>
                  <a:ext uri="{0D108BD9-81ED-4DB2-BD59-A6C34878D82A}">
                    <a16:rowId xmlns:a16="http://schemas.microsoft.com/office/drawing/2014/main" xmlns="" val="10002"/>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a:t>
                      </a:r>
                      <a:r>
                        <a:rPr lang="en" sz="1000" u="none" strike="noStrike" cap="none" baseline="0">
                          <a:sym typeface="Calibri"/>
                        </a:rPr>
                        <a:t> </a:t>
                      </a:r>
                      <a:r>
                        <a:rPr lang="en" sz="1000" u="none" strike="noStrike" cap="none" baseline="0" err="1"/>
                        <a:t>učiteljice</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roditelji</a:t>
                      </a:r>
                      <a:r>
                        <a:rPr lang="en" sz="1000" u="none" strike="noStrike" cap="none" baseline="0"/>
                        <a:t> PŠ</a:t>
                      </a:r>
                      <a:r>
                        <a:rPr lang="en" sz="1000" u="none" strike="noStrike" cap="none" baseline="0">
                          <a:sym typeface="Calibri"/>
                        </a:rPr>
                        <a:t> Laze</a:t>
                      </a:r>
                      <a:endParaRPr lang="en" sz="1000" b="0" i="0" u="none" strike="noStrike" cap="none" baseline="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3"/>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Lipanj</a:t>
                      </a:r>
                      <a:r>
                        <a:rPr lang="en" sz="1000" u="none" strike="noStrike" cap="none" baseline="0">
                          <a:sym typeface="Calibri"/>
                        </a:rPr>
                        <a:t> 2020.</a:t>
                      </a:r>
                      <a:endParaRPr lang="en" sz="1000" b="0" i="0" u="none" strike="noStrike" cap="none" baseline="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4"/>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kuna</a:t>
                      </a:r>
                      <a:endParaRPr lang="en" sz="1000" b="0" i="0" u="none" strike="noStrike" cap="none" baseline="0" err="1">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5"/>
                  </a:ext>
                </a:extLst>
              </a:tr>
              <a:tr h="7453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Razgovor</a:t>
                      </a:r>
                      <a:r>
                        <a:rPr lang="en" sz="1000" u="none" strike="noStrike" cap="none" baseline="0">
                          <a:sym typeface="Calibri"/>
                        </a:rPr>
                        <a:t> s </a:t>
                      </a:r>
                      <a:r>
                        <a:rPr lang="en" sz="1000" u="none" strike="noStrike" cap="none" baseline="0" err="1"/>
                        <a:t>djecom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objava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web </a:t>
                      </a:r>
                      <a:r>
                        <a:rPr lang="en" sz="1000" u="none" strike="noStrike" cap="none" baseline="0" err="1">
                          <a:sym typeface="Calibri"/>
                        </a:rPr>
                        <a:t>stranici</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6"/>
                  </a:ext>
                </a:extLst>
              </a:tr>
            </a:tbl>
          </a:graphicData>
        </a:graphic>
      </p:graphicFrame>
      <p:pic>
        <p:nvPicPr>
          <p:cNvPr id="1206" name="Shape 1206"/>
          <p:cNvPicPr preferRelativeResize="0"/>
          <p:nvPr/>
        </p:nvPicPr>
        <p:blipFill rotWithShape="1">
          <a:blip r:embed="rId3">
            <a:alphaModFix/>
          </a:blip>
          <a:srcRect/>
          <a:stretch/>
        </p:blipFill>
        <p:spPr>
          <a:xfrm>
            <a:off x="6887616" y="224829"/>
            <a:ext cx="657207" cy="710025"/>
          </a:xfrm>
          <a:prstGeom prst="rect">
            <a:avLst/>
          </a:prstGeom>
          <a:noFill/>
          <a:ln>
            <a:noFill/>
          </a:ln>
        </p:spPr>
      </p:pic>
      <p:sp>
        <p:nvSpPr>
          <p:cNvPr id="2" name="Title 1"/>
          <p:cNvSpPr>
            <a:spLocks noGrp="1"/>
          </p:cNvSpPr>
          <p:nvPr>
            <p:ph type="title"/>
          </p:nvPr>
        </p:nvSpPr>
        <p:spPr>
          <a:xfrm>
            <a:off x="914400" y="245268"/>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Dan očeva</a:t>
            </a:r>
          </a:p>
        </p:txBody>
      </p:sp>
    </p:spTree>
  </p:cSld>
  <p:clrMapOvr>
    <a:masterClrMapping/>
  </p:clrMapOvr>
  <p:transition spd="slow">
    <p:wipe/>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Shape 1210"/>
        <p:cNvGrpSpPr/>
        <p:nvPr/>
      </p:nvGrpSpPr>
      <p:grpSpPr>
        <a:xfrm>
          <a:off x="0" y="0"/>
          <a:ext cx="0" cy="0"/>
          <a:chOff x="0" y="0"/>
          <a:chExt cx="0" cy="0"/>
        </a:xfrm>
      </p:grpSpPr>
      <p:graphicFrame>
        <p:nvGraphicFramePr>
          <p:cNvPr id="1212" name="Shape 1212"/>
          <p:cNvGraphicFramePr/>
          <p:nvPr>
            <p:extLst>
              <p:ext uri="{D42A27DB-BD31-4B8C-83A1-F6EECF244321}">
                <p14:modId xmlns:p14="http://schemas.microsoft.com/office/powerpoint/2010/main" xmlns="" val="1912183644"/>
              </p:ext>
            </p:extLst>
          </p:nvPr>
        </p:nvGraphicFramePr>
        <p:xfrm>
          <a:off x="914400" y="1380070"/>
          <a:ext cx="7699350" cy="3592950"/>
        </p:xfrm>
        <a:graphic>
          <a:graphicData uri="http://schemas.openxmlformats.org/drawingml/2006/table">
            <a:tbl>
              <a:tblPr>
                <a:tableStyleId>{0E3FDE45-AF77-4B5C-9715-49D594BDF05E}</a:tableStyleId>
              </a:tblPr>
              <a:tblGrid>
                <a:gridCol w="1863447">
                  <a:extLst>
                    <a:ext uri="{9D8B030D-6E8A-4147-A177-3AD203B41FA5}">
                      <a16:colId xmlns:a16="http://schemas.microsoft.com/office/drawing/2014/main" xmlns="" val="20000"/>
                    </a:ext>
                  </a:extLst>
                </a:gridCol>
                <a:gridCol w="5835903">
                  <a:extLst>
                    <a:ext uri="{9D8B030D-6E8A-4147-A177-3AD203B41FA5}">
                      <a16:colId xmlns:a16="http://schemas.microsoft.com/office/drawing/2014/main" xmlns="" val="20001"/>
                    </a:ext>
                  </a:extLst>
                </a:gridCol>
              </a:tblGrid>
              <a:tr h="6905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dirty="0" err="1"/>
                        <a:t>Učenici</a:t>
                      </a:r>
                      <a:r>
                        <a:rPr lang="en" sz="1000" u="none" strike="noStrike" cap="none" baseline="0" dirty="0"/>
                        <a:t> </a:t>
                      </a:r>
                      <a:r>
                        <a:rPr lang="en" sz="1000" u="none" strike="noStrike" cap="none" baseline="0" dirty="0" err="1"/>
                        <a:t>će</a:t>
                      </a:r>
                      <a:r>
                        <a:rPr lang="en" sz="1000" u="none" strike="noStrike" cap="none" baseline="0" dirty="0"/>
                        <a:t>:</a:t>
                      </a:r>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imenovati</a:t>
                      </a:r>
                      <a:r>
                        <a:rPr lang="en" sz="1000" u="none" strike="noStrike" cap="none" baseline="0" dirty="0"/>
                        <a:t> Dan </a:t>
                      </a:r>
                      <a:r>
                        <a:rPr lang="en" sz="1000" u="none" strike="noStrike" cap="none" baseline="0" dirty="0" err="1"/>
                        <a:t>obitelji</a:t>
                      </a:r>
                      <a:r>
                        <a:rPr lang="en" sz="1000" u="none" strike="noStrike" cap="none" baseline="0" dirty="0"/>
                        <a:t> </a:t>
                      </a:r>
                      <a:r>
                        <a:rPr lang="en" sz="1000" u="none" strike="noStrike" cap="none" baseline="0" dirty="0" err="1"/>
                        <a:t>i</a:t>
                      </a:r>
                      <a:r>
                        <a:rPr lang="en" sz="1000" u="none" strike="noStrike" cap="none" baseline="0" dirty="0"/>
                        <a:t> </a:t>
                      </a:r>
                      <a:r>
                        <a:rPr lang="en" sz="1000" u="none" strike="noStrike" cap="none" baseline="0" dirty="0" err="1"/>
                        <a:t>Majčin</a:t>
                      </a:r>
                      <a:r>
                        <a:rPr lang="en" sz="1000" u="none" strike="noStrike" cap="none" baseline="0" dirty="0"/>
                        <a:t> dan</a:t>
                      </a:r>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osvijestiti</a:t>
                      </a:r>
                      <a:r>
                        <a:rPr lang="en" sz="1000" u="none" strike="noStrike" cap="none" baseline="0" dirty="0"/>
                        <a:t> </a:t>
                      </a:r>
                      <a:r>
                        <a:rPr lang="en" sz="1000" u="none" strike="noStrike" cap="none" baseline="0" dirty="0" err="1"/>
                        <a:t>važnost</a:t>
                      </a:r>
                      <a:r>
                        <a:rPr lang="en" sz="1000" u="none" strike="noStrike" cap="none" baseline="0" dirty="0"/>
                        <a:t> </a:t>
                      </a:r>
                      <a:r>
                        <a:rPr lang="en" sz="1000" u="none" strike="noStrike" cap="none" baseline="0" dirty="0" err="1"/>
                        <a:t>obitelji</a:t>
                      </a:r>
                      <a:endParaRPr lang="en" sz="1000" u="none" strike="noStrike" cap="none" baseline="0" dirty="0"/>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aktivno</a:t>
                      </a:r>
                      <a:r>
                        <a:rPr lang="en" sz="1000" u="none" strike="noStrike" cap="none" baseline="0" dirty="0"/>
                        <a:t> </a:t>
                      </a:r>
                      <a:r>
                        <a:rPr lang="en" sz="1000" u="none" strike="noStrike" cap="none" baseline="0" dirty="0" err="1"/>
                        <a:t>sudjelovati</a:t>
                      </a:r>
                      <a:r>
                        <a:rPr lang="en" sz="1000" u="none" strike="noStrike" cap="none" baseline="0" dirty="0"/>
                        <a:t> u </a:t>
                      </a:r>
                      <a:r>
                        <a:rPr lang="en" sz="1000" u="none" strike="noStrike" cap="none" baseline="0" dirty="0" err="1"/>
                        <a:t>svim</a:t>
                      </a:r>
                      <a:r>
                        <a:rPr lang="en" sz="1000" u="none" strike="noStrike" cap="none" baseline="0" dirty="0"/>
                        <a:t> </a:t>
                      </a:r>
                      <a:r>
                        <a:rPr lang="en" sz="1000" u="none" strike="noStrike" cap="none" baseline="0" dirty="0" err="1"/>
                        <a:t>aktivnostima</a:t>
                      </a:r>
                      <a:r>
                        <a:rPr lang="en" sz="1000" u="none" strike="noStrike" cap="none" baseline="0" dirty="0"/>
                        <a:t> </a:t>
                      </a:r>
                      <a:r>
                        <a:rPr lang="en" sz="1000" u="none" strike="noStrike" cap="none" baseline="0" dirty="0" err="1"/>
                        <a:t>obilježavanja</a:t>
                      </a:r>
                      <a:r>
                        <a:rPr lang="en" sz="1000" u="none" strike="noStrike" cap="none" baseline="0" dirty="0"/>
                        <a:t> Dana </a:t>
                      </a:r>
                      <a:r>
                        <a:rPr lang="en" sz="1000" u="none" strike="noStrike" cap="none" baseline="0" dirty="0" err="1"/>
                        <a:t>obitelji</a:t>
                      </a:r>
                      <a:endParaRPr lang="en" sz="1000" u="none" strike="noStrike" cap="none" baseline="0" dirty="0"/>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poticati</a:t>
                      </a:r>
                      <a:r>
                        <a:rPr lang="en" sz="1000" u="none" strike="noStrike" cap="none" baseline="0" dirty="0"/>
                        <a:t> </a:t>
                      </a:r>
                      <a:r>
                        <a:rPr lang="en" sz="1000" u="none" strike="noStrike" cap="none" baseline="0" dirty="0" err="1"/>
                        <a:t>roditelje</a:t>
                      </a:r>
                      <a:r>
                        <a:rPr lang="en" sz="1000" u="none" strike="noStrike" cap="none" baseline="0" dirty="0"/>
                        <a:t> </a:t>
                      </a:r>
                      <a:r>
                        <a:rPr lang="en" sz="1000" u="none" strike="noStrike" cap="none" baseline="0" dirty="0" err="1"/>
                        <a:t>na</a:t>
                      </a:r>
                      <a:r>
                        <a:rPr lang="en" sz="1000" u="none" strike="noStrike" cap="none" baseline="0" dirty="0"/>
                        <a:t> </a:t>
                      </a:r>
                      <a:r>
                        <a:rPr lang="en" sz="1000" u="none" strike="noStrike" cap="none" baseline="0" dirty="0" err="1"/>
                        <a:t>sudjelovanje</a:t>
                      </a:r>
                      <a:endParaRPr lang="en" sz="1000" u="none" strike="noStrike" cap="none" baseline="0" dirty="0" err="1">
                        <a:sym typeface="Calibri"/>
                      </a:endParaRPr>
                    </a:p>
                  </a:txBody>
                  <a:tcPr marL="91425" marR="91425" marT="32625" marB="32625"/>
                </a:tc>
                <a:extLst>
                  <a:ext uri="{0D108BD9-81ED-4DB2-BD59-A6C34878D82A}">
                    <a16:rowId xmlns:a16="http://schemas.microsoft.com/office/drawing/2014/main" xmlns="" val="10000"/>
                  </a:ext>
                </a:extLst>
              </a:tr>
              <a:tr h="482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Namjena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Razvijati</a:t>
                      </a:r>
                      <a:r>
                        <a:rPr lang="en" sz="1000" u="none" strike="noStrike" cap="none" baseline="0" dirty="0">
                          <a:sym typeface="Calibri"/>
                        </a:rPr>
                        <a:t> </a:t>
                      </a:r>
                      <a:r>
                        <a:rPr lang="en" sz="1000" u="none" strike="noStrike" cap="none" baseline="0" dirty="0" err="1">
                          <a:sym typeface="Calibri"/>
                        </a:rPr>
                        <a:t>pozitivne</a:t>
                      </a:r>
                      <a:r>
                        <a:rPr lang="en" sz="1000" u="none" strike="noStrike" cap="none" baseline="0" dirty="0">
                          <a:sym typeface="Calibri"/>
                        </a:rPr>
                        <a:t> </a:t>
                      </a:r>
                      <a:r>
                        <a:rPr lang="en" sz="1000" u="none" strike="noStrike" cap="none" baseline="0" dirty="0" err="1">
                          <a:sym typeface="Calibri"/>
                        </a:rPr>
                        <a:t>obiteljske</a:t>
                      </a:r>
                      <a:r>
                        <a:rPr lang="en" sz="1000" u="none" strike="noStrike" cap="none" baseline="0" dirty="0">
                          <a:sym typeface="Calibri"/>
                        </a:rPr>
                        <a:t> </a:t>
                      </a:r>
                      <a:r>
                        <a:rPr lang="en" sz="1000" u="none" strike="noStrike" cap="none" baseline="0" dirty="0" err="1">
                          <a:sym typeface="Calibri"/>
                        </a:rPr>
                        <a:t>odnose</a:t>
                      </a:r>
                      <a:r>
                        <a:rPr lang="en" sz="1000" u="none" strike="noStrike" cap="none" baseline="0" dirty="0">
                          <a:sym typeface="Calibri"/>
                        </a:rPr>
                        <a:t>, </a:t>
                      </a:r>
                      <a:r>
                        <a:rPr lang="en" sz="1000" u="none" strike="noStrike" cap="none" baseline="0" dirty="0" err="1">
                          <a:sym typeface="Calibri"/>
                        </a:rPr>
                        <a:t>stvarati</a:t>
                      </a:r>
                      <a:r>
                        <a:rPr lang="en" sz="1000" u="none" strike="noStrike" cap="none" baseline="0" dirty="0">
                          <a:sym typeface="Calibri"/>
                        </a:rPr>
                        <a:t> </a:t>
                      </a:r>
                      <a:r>
                        <a:rPr lang="en" sz="1000" u="none" strike="noStrike" cap="none" baseline="0" dirty="0" err="1">
                          <a:sym typeface="Calibri"/>
                        </a:rPr>
                        <a:t>pozitivnu</a:t>
                      </a:r>
                      <a:r>
                        <a:rPr lang="en" sz="1000" u="none" strike="noStrike" cap="none" baseline="0" dirty="0">
                          <a:sym typeface="Calibri"/>
                        </a:rPr>
                        <a:t> </a:t>
                      </a:r>
                      <a:r>
                        <a:rPr lang="en" sz="1000" u="none" strike="noStrike" cap="none" baseline="0" dirty="0" err="1">
                          <a:sym typeface="Calibri"/>
                        </a:rPr>
                        <a:t>atmosferu</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suradnički</a:t>
                      </a:r>
                      <a:r>
                        <a:rPr lang="en" sz="1000" u="none" strike="noStrike" cap="none" baseline="0" dirty="0">
                          <a:sym typeface="Calibri"/>
                        </a:rPr>
                        <a:t> duh </a:t>
                      </a:r>
                      <a:r>
                        <a:rPr lang="en" sz="1000" u="none" strike="noStrike" cap="none" baseline="0" dirty="0" err="1">
                          <a:sym typeface="Calibri"/>
                        </a:rPr>
                        <a:t>između</a:t>
                      </a:r>
                      <a:r>
                        <a:rPr lang="en" sz="1000" u="none" strike="noStrike" cap="none" baseline="0" dirty="0">
                          <a:sym typeface="Calibri"/>
                        </a:rPr>
                        <a:t> </a:t>
                      </a:r>
                      <a:r>
                        <a:rPr lang="en" sz="1000" u="none" strike="noStrike" cap="none" baseline="0" dirty="0" err="1">
                          <a:sym typeface="Calibri"/>
                        </a:rPr>
                        <a:t>obitelji</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škole</a:t>
                      </a:r>
                      <a:r>
                        <a:rPr lang="en" sz="1000" u="none" strike="noStrike" cap="none" baseline="0" dirty="0">
                          <a:sym typeface="Calibri"/>
                        </a:rPr>
                        <a:t> .</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1"/>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Način</a:t>
                      </a:r>
                      <a:r>
                        <a:rPr lang="en" sz="1000" u="none" strike="noStrike" cap="none" baseline="0" dirty="0">
                          <a:sym typeface="Calibri"/>
                        </a:rPr>
                        <a:t> </a:t>
                      </a:r>
                      <a:r>
                        <a:rPr lang="en" sz="1000" u="none" strike="noStrike" cap="none" baseline="0" dirty="0" err="1">
                          <a:sym typeface="Calibri"/>
                        </a:rPr>
                        <a:t>realizacije</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Sportska</a:t>
                      </a:r>
                      <a:r>
                        <a:rPr lang="en" sz="1000" u="none" strike="noStrike" cap="none" baseline="0" dirty="0">
                          <a:sym typeface="Calibri"/>
                        </a:rPr>
                        <a:t> </a:t>
                      </a:r>
                      <a:r>
                        <a:rPr lang="en" sz="1000" u="none" strike="noStrike" cap="none" baseline="0" err="1">
                          <a:sym typeface="Calibri"/>
                        </a:rPr>
                        <a:t>natjecanja</a:t>
                      </a:r>
                      <a:r>
                        <a:rPr lang="en" sz="1000" u="none" strike="noStrike" cap="none" baseline="0" dirty="0">
                          <a:sym typeface="Calibri"/>
                        </a:rPr>
                        <a:t> </a:t>
                      </a:r>
                      <a:r>
                        <a:rPr lang="en" sz="1000" u="none" strike="noStrike" cap="none" baseline="0" err="1">
                          <a:sym typeface="Calibri"/>
                        </a:rPr>
                        <a:t>roditelja</a:t>
                      </a:r>
                      <a:r>
                        <a:rPr lang="en" sz="1000" u="none" strike="noStrike" cap="none" baseline="0" dirty="0">
                          <a:sym typeface="Calibri"/>
                        </a:rPr>
                        <a:t> </a:t>
                      </a:r>
                      <a:r>
                        <a:rPr lang="en" sz="1000" u="none" strike="noStrike" cap="none" baseline="0" err="1">
                          <a:sym typeface="Calibri"/>
                        </a:rPr>
                        <a:t>i</a:t>
                      </a:r>
                      <a:r>
                        <a:rPr lang="en" sz="1000" u="none" strike="noStrike" cap="none" baseline="0" dirty="0">
                          <a:sym typeface="Calibri"/>
                        </a:rPr>
                        <a:t> djece</a:t>
                      </a:r>
                      <a:r>
                        <a:rPr lang="en" sz="1000" u="none" strike="noStrike" cap="none" baseline="0"/>
                        <a:t> (aktivnosti će biti ostvarene ukoliko epidemiološka situacija bude povoljna)</a:t>
                      </a:r>
                      <a:endParaRPr lang="en" sz="1000" b="0" i="0" u="none" strike="noStrike" cap="none" baseline="0" err="1">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2"/>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Nositelj</a:t>
                      </a:r>
                      <a:r>
                        <a:rPr lang="en" sz="1000" u="none" strike="noStrike" cap="none" baseline="0" dirty="0">
                          <a:sym typeface="Calibri"/>
                        </a:rPr>
                        <a:t> </a:t>
                      </a:r>
                      <a:r>
                        <a:rPr lang="en" sz="1000" u="none" strike="noStrike" cap="none" baseline="0" dirty="0" err="1">
                          <a:sym typeface="Calibri"/>
                        </a:rPr>
                        <a:t>aktivnosti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dirty="0" err="1">
                          <a:sym typeface="Calibri"/>
                        </a:rPr>
                        <a:t>učiteljice</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učenici</a:t>
                      </a:r>
                      <a:r>
                        <a:rPr lang="en" sz="1000" u="none" strike="noStrike" cap="none" baseline="0" dirty="0">
                          <a:sym typeface="Calibri"/>
                        </a:rPr>
                        <a:t> </a:t>
                      </a:r>
                      <a:r>
                        <a:rPr lang="hr-HR" sz="1000" u="none" strike="noStrike" cap="none" baseline="0" dirty="0">
                          <a:sym typeface="Calibri"/>
                        </a:rPr>
                        <a:t>MŠ, </a:t>
                      </a:r>
                      <a:r>
                        <a:rPr lang="en" sz="1000" u="none" strike="noStrike" cap="none" baseline="0" dirty="0">
                          <a:sym typeface="Calibri"/>
                        </a:rPr>
                        <a:t>PRO </a:t>
                      </a:r>
                      <a:r>
                        <a:rPr lang="en" sz="1000" u="none" strike="noStrike" cap="none" baseline="0" dirty="0" err="1">
                          <a:sym typeface="Calibri"/>
                        </a:rPr>
                        <a:t>Bodovaljci</a:t>
                      </a:r>
                      <a:r>
                        <a:rPr lang="hr-HR" sz="1000" u="none" strike="noStrike" cap="none" baseline="0" dirty="0">
                          <a:sym typeface="Calibri"/>
                        </a:rPr>
                        <a:t>,PRO </a:t>
                      </a:r>
                      <a:r>
                        <a:rPr lang="hr-HR" sz="1000" u="none" strike="noStrike" cap="none" baseline="0" dirty="0" err="1">
                          <a:sym typeface="Calibri"/>
                        </a:rPr>
                        <a:t>Gunjavci</a:t>
                      </a:r>
                      <a:r>
                        <a:rPr lang="hr-HR" sz="1000" u="none" strike="noStrike" cap="none" baseline="0" dirty="0"/>
                        <a:t> </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PRO </a:t>
                      </a:r>
                      <a:r>
                        <a:rPr lang="en" sz="1000" u="none" strike="noStrike" cap="none" baseline="0" dirty="0" err="1">
                          <a:sym typeface="Calibri"/>
                        </a:rPr>
                        <a:t>Drežnik</a:t>
                      </a:r>
                      <a:endParaRPr lang="en" sz="1000" b="0" i="0" u="none" strike="noStrike" cap="none" baseline="0" dirty="0" err="1">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3"/>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Vremenik</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svibanj</a:t>
                      </a:r>
                      <a:r>
                        <a:rPr lang="en" sz="1000" u="none" strike="noStrike" cap="none" baseline="0" dirty="0">
                          <a:sym typeface="Calibri"/>
                        </a:rPr>
                        <a:t> </a:t>
                      </a:r>
                      <a:r>
                        <a:rPr lang="en" sz="1000" u="none" strike="noStrike" cap="none" baseline="0" dirty="0"/>
                        <a:t>2021.</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4"/>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Troškovnik</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0 </a:t>
                      </a:r>
                      <a:r>
                        <a:rPr lang="en" sz="1000" u="none" strike="noStrike" cap="none" baseline="0" dirty="0" err="1">
                          <a:sym typeface="Calibri"/>
                        </a:rPr>
                        <a:t>kuna</a:t>
                      </a:r>
                      <a:endParaRPr lang="en" sz="1000" b="0" i="0" u="none" strike="noStrike" cap="none" baseline="0" dirty="0" err="1">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5"/>
                  </a:ext>
                </a:extLst>
              </a:tr>
              <a:tr h="7453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Način</a:t>
                      </a:r>
                      <a:r>
                        <a:rPr lang="en" sz="1000" u="none" strike="noStrike" cap="none" baseline="0" dirty="0">
                          <a:sym typeface="Calibri"/>
                        </a:rPr>
                        <a:t> </a:t>
                      </a:r>
                      <a:r>
                        <a:rPr lang="en" sz="1000" u="none" strike="noStrike" cap="none" baseline="0" dirty="0" err="1">
                          <a:sym typeface="Calibri"/>
                        </a:rPr>
                        <a:t>vrednovanja</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korištenja</a:t>
                      </a:r>
                      <a:r>
                        <a:rPr lang="en" sz="1000" u="none" strike="noStrike" cap="none" baseline="0" dirty="0">
                          <a:sym typeface="Calibri"/>
                        </a:rPr>
                        <a:t> </a:t>
                      </a:r>
                      <a:r>
                        <a:rPr lang="en" sz="1000" u="none" strike="noStrike" cap="none" baseline="0" dirty="0" err="1">
                          <a:sym typeface="Calibri"/>
                        </a:rPr>
                        <a:t>rezultata</a:t>
                      </a:r>
                      <a:r>
                        <a:rPr lang="en" sz="1000" u="none" strike="noStrike" cap="none" baseline="0" dirty="0">
                          <a:sym typeface="Calibri"/>
                        </a:rPr>
                        <a:t> </a:t>
                      </a:r>
                      <a:r>
                        <a:rPr lang="en" sz="1000" u="none" strike="noStrike" cap="none" baseline="0" dirty="0" err="1">
                          <a:sym typeface="Calibri"/>
                        </a:rPr>
                        <a:t>vrednovanja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Razgovor</a:t>
                      </a:r>
                      <a:r>
                        <a:rPr lang="en" sz="1000" u="none" strike="noStrike" cap="none" baseline="0" dirty="0">
                          <a:sym typeface="Calibri"/>
                        </a:rPr>
                        <a:t> s </a:t>
                      </a:r>
                      <a:r>
                        <a:rPr lang="en" sz="1000" u="none" strike="noStrike" cap="none" baseline="0" dirty="0" err="1">
                          <a:sym typeface="Calibri"/>
                        </a:rPr>
                        <a:t>roditeljima</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djecom</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objava</a:t>
                      </a:r>
                      <a:r>
                        <a:rPr lang="en" sz="1000" u="none" strike="noStrike" cap="none" baseline="0" dirty="0">
                          <a:sym typeface="Calibri"/>
                        </a:rPr>
                        <a:t> </a:t>
                      </a:r>
                      <a:r>
                        <a:rPr lang="en" sz="1000" u="none" strike="noStrike" cap="none" baseline="0" dirty="0" err="1">
                          <a:sym typeface="Calibri"/>
                        </a:rPr>
                        <a:t>na</a:t>
                      </a:r>
                      <a:r>
                        <a:rPr lang="en" sz="1000" u="none" strike="noStrike" cap="none" baseline="0" dirty="0">
                          <a:sym typeface="Calibri"/>
                        </a:rPr>
                        <a:t> web </a:t>
                      </a:r>
                      <a:r>
                        <a:rPr lang="en" sz="1000" u="none" strike="noStrike" cap="none" baseline="0" dirty="0" err="1">
                          <a:sym typeface="Calibri"/>
                        </a:rPr>
                        <a:t>stranici</a:t>
                      </a:r>
                      <a:r>
                        <a:rPr lang="en" sz="1000" u="none" strike="noStrike" cap="none" baseline="0" dirty="0">
                          <a:sym typeface="Calibri"/>
                        </a:rPr>
                        <a:t> </a:t>
                      </a:r>
                      <a:r>
                        <a:rPr lang="en" sz="1000" u="none" strike="noStrike" cap="none" baseline="0" dirty="0" err="1">
                          <a:sym typeface="Calibri"/>
                        </a:rPr>
                        <a:t>škole</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xmlns="" val="10006"/>
                  </a:ext>
                </a:extLst>
              </a:tr>
            </a:tbl>
          </a:graphicData>
        </a:graphic>
      </p:graphicFrame>
      <p:pic>
        <p:nvPicPr>
          <p:cNvPr id="1213" name="Shape 1213"/>
          <p:cNvPicPr preferRelativeResize="0"/>
          <p:nvPr/>
        </p:nvPicPr>
        <p:blipFill rotWithShape="1">
          <a:blip r:embed="rId3">
            <a:alphaModFix/>
          </a:blip>
          <a:srcRect/>
          <a:stretch/>
        </p:blipFill>
        <p:spPr>
          <a:xfrm>
            <a:off x="6384177" y="307180"/>
            <a:ext cx="1641475" cy="820340"/>
          </a:xfrm>
          <a:prstGeom prst="rect">
            <a:avLst/>
          </a:prstGeom>
          <a:noFill/>
          <a:ln>
            <a:noFill/>
          </a:ln>
        </p:spPr>
      </p:pic>
      <p:sp>
        <p:nvSpPr>
          <p:cNvPr id="2" name="Title 1"/>
          <p:cNvSpPr>
            <a:spLocks noGrp="1"/>
          </p:cNvSpPr>
          <p:nvPr>
            <p:ph type="title"/>
          </p:nvPr>
        </p:nvSpPr>
        <p:spPr>
          <a:xfrm>
            <a:off x="914400" y="270270"/>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Dan obitelji i Majčin dan</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Shape 1217"/>
        <p:cNvGrpSpPr/>
        <p:nvPr/>
      </p:nvGrpSpPr>
      <p:grpSpPr>
        <a:xfrm>
          <a:off x="0" y="0"/>
          <a:ext cx="0" cy="0"/>
          <a:chOff x="0" y="0"/>
          <a:chExt cx="0" cy="0"/>
        </a:xfrm>
      </p:grpSpPr>
      <p:graphicFrame>
        <p:nvGraphicFramePr>
          <p:cNvPr id="1219" name="Shape 1219"/>
          <p:cNvGraphicFramePr/>
          <p:nvPr>
            <p:extLst>
              <p:ext uri="{D42A27DB-BD31-4B8C-83A1-F6EECF244321}">
                <p14:modId xmlns:p14="http://schemas.microsoft.com/office/powerpoint/2010/main" xmlns="" val="980919501"/>
              </p:ext>
            </p:extLst>
          </p:nvPr>
        </p:nvGraphicFramePr>
        <p:xfrm>
          <a:off x="911405" y="1105902"/>
          <a:ext cx="7713149" cy="3776525"/>
        </p:xfrm>
        <a:graphic>
          <a:graphicData uri="http://schemas.openxmlformats.org/drawingml/2006/table">
            <a:tbl>
              <a:tblPr>
                <a:tableStyleId>{0E3FDE45-AF77-4B5C-9715-49D594BDF05E}</a:tableStyleId>
              </a:tblPr>
              <a:tblGrid>
                <a:gridCol w="1417047">
                  <a:extLst>
                    <a:ext uri="{9D8B030D-6E8A-4147-A177-3AD203B41FA5}">
                      <a16:colId xmlns:a16="http://schemas.microsoft.com/office/drawing/2014/main" xmlns="" val="20000"/>
                    </a:ext>
                  </a:extLst>
                </a:gridCol>
                <a:gridCol w="6296102">
                  <a:extLst>
                    <a:ext uri="{9D8B030D-6E8A-4147-A177-3AD203B41FA5}">
                      <a16:colId xmlns:a16="http://schemas.microsoft.com/office/drawing/2014/main" xmlns="" val="20001"/>
                    </a:ext>
                  </a:extLst>
                </a:gridCol>
              </a:tblGrid>
              <a:tr h="81317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a:t>Učenici će uvidjeti</a:t>
                      </a:r>
                      <a:r>
                        <a:rPr lang="en" sz="1100" u="none" strike="noStrike" cap="none" baseline="0">
                          <a:sym typeface="Calibri"/>
                        </a:rPr>
                        <a:t> da </a:t>
                      </a:r>
                      <a:r>
                        <a:rPr lang="en" sz="1100" u="none" strike="noStrike" cap="none" baseline="0" err="1">
                          <a:sym typeface="Calibri"/>
                        </a:rPr>
                        <a:t>nam</a:t>
                      </a:r>
                      <a:r>
                        <a:rPr lang="en" sz="1100" u="none" strike="noStrike" cap="none" baseline="0">
                          <a:sym typeface="Calibri"/>
                        </a:rPr>
                        <a:t> </a:t>
                      </a:r>
                      <a:r>
                        <a:rPr lang="en" sz="1100" u="none" strike="noStrike" cap="none" baseline="0" err="1">
                          <a:sym typeface="Calibri"/>
                        </a:rPr>
                        <a:t>zemlja</a:t>
                      </a:r>
                      <a:r>
                        <a:rPr lang="en" sz="1100" u="none" strike="noStrike" cap="none" baseline="0">
                          <a:sym typeface="Calibri"/>
                        </a:rPr>
                        <a:t> </a:t>
                      </a:r>
                      <a:r>
                        <a:rPr lang="en" sz="1100" u="none" strike="noStrike" cap="none" baseline="0" err="1">
                          <a:sym typeface="Calibri"/>
                        </a:rPr>
                        <a:t>pruža</a:t>
                      </a:r>
                      <a:r>
                        <a:rPr lang="en" sz="1100" u="none" strike="noStrike" cap="none" baseline="0">
                          <a:sym typeface="Calibri"/>
                        </a:rPr>
                        <a:t> </a:t>
                      </a:r>
                      <a:r>
                        <a:rPr lang="en" sz="1100" u="none" strike="noStrike" cap="none" baseline="0" err="1">
                          <a:sym typeface="Calibri"/>
                        </a:rPr>
                        <a:t>temelje</a:t>
                      </a:r>
                      <a:r>
                        <a:rPr lang="en" sz="1100" u="none" strike="noStrike" cap="none" baseline="0">
                          <a:sym typeface="Calibri"/>
                        </a:rPr>
                        <a:t> za </a:t>
                      </a:r>
                      <a:r>
                        <a:rPr lang="en" sz="1100" u="none" strike="noStrike" cap="none" baseline="0" err="1">
                          <a:sym typeface="Calibri"/>
                        </a:rPr>
                        <a:t>život</a:t>
                      </a:r>
                      <a:r>
                        <a:rPr lang="en" sz="1100" u="none" strike="noStrike" cap="none" baseline="0">
                          <a:sym typeface="Calibri"/>
                        </a:rPr>
                        <a:t> </a:t>
                      </a:r>
                      <a:r>
                        <a:rPr lang="en" sz="1100" u="none" strike="noStrike" cap="none" baseline="0" err="1">
                          <a:sym typeface="Calibri"/>
                        </a:rPr>
                        <a:t>te</a:t>
                      </a:r>
                      <a:r>
                        <a:rPr lang="en" sz="1100" u="none" strike="noStrike" cap="none" baseline="0">
                          <a:sym typeface="Calibri"/>
                        </a:rPr>
                        <a:t> </a:t>
                      </a:r>
                      <a:r>
                        <a:rPr lang="en" sz="1100" u="none" strike="noStrike" cap="none" baseline="0" err="1">
                          <a:sym typeface="Calibri"/>
                        </a:rPr>
                        <a:t>probuditi</a:t>
                      </a:r>
                      <a:r>
                        <a:rPr lang="en" sz="1100" u="none" strike="noStrike" cap="none" baseline="0">
                          <a:sym typeface="Calibri"/>
                        </a:rPr>
                        <a:t> </a:t>
                      </a:r>
                      <a:r>
                        <a:rPr lang="en" sz="1100" u="none" strike="noStrike" cap="none" baseline="0" err="1">
                          <a:sym typeface="Calibri"/>
                        </a:rPr>
                        <a:t>svijest</a:t>
                      </a:r>
                      <a:r>
                        <a:rPr lang="en" sz="1100" u="none" strike="noStrike" cap="none" baseline="0">
                          <a:sym typeface="Calibri"/>
                        </a:rPr>
                        <a:t> </a:t>
                      </a:r>
                      <a:r>
                        <a:rPr lang="en" sz="1100" u="none" strike="noStrike" cap="none" baseline="0" err="1">
                          <a:sym typeface="Calibri"/>
                        </a:rPr>
                        <a:t>važnosti</a:t>
                      </a:r>
                      <a:r>
                        <a:rPr lang="en" sz="1100" u="none" strike="noStrike" cap="none" baseline="0">
                          <a:sym typeface="Calibri"/>
                        </a:rPr>
                        <a:t> </a:t>
                      </a:r>
                      <a:r>
                        <a:rPr lang="en" sz="1100" u="none" strike="noStrike" cap="none" baseline="0" err="1">
                          <a:sym typeface="Calibri"/>
                        </a:rPr>
                        <a:t>očuvanja</a:t>
                      </a:r>
                      <a:r>
                        <a:rPr lang="en" sz="1100" u="none" strike="noStrike" cap="none" baseline="0">
                          <a:sym typeface="Calibri"/>
                        </a:rPr>
                        <a:t> </a:t>
                      </a:r>
                      <a:r>
                        <a:rPr lang="en" sz="1100" u="none" strike="noStrike" cap="none" baseline="0" err="1">
                          <a:sym typeface="Calibri"/>
                        </a:rPr>
                        <a:t>okoliša</a:t>
                      </a:r>
                      <a:r>
                        <a:rPr lang="en" sz="1100" u="none" strike="noStrike" cap="none" baseline="0">
                          <a:sym typeface="Calibri"/>
                        </a:rPr>
                        <a:t>.</a:t>
                      </a:r>
                    </a:p>
                    <a:p>
                      <a:pPr marL="0" marR="0" lvl="0" indent="0" algn="l" rtl="0">
                        <a:lnSpc>
                          <a:spcPct val="100000"/>
                        </a:lnSpc>
                        <a:spcBef>
                          <a:spcPts val="0"/>
                        </a:spcBef>
                        <a:spcAft>
                          <a:spcPts val="0"/>
                        </a:spcAft>
                        <a:buClr>
                          <a:schemeClr val="dk1"/>
                        </a:buClr>
                        <a:buFont typeface="Calibri"/>
                        <a:buNone/>
                      </a:pPr>
                      <a:endParaRPr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Shvatiti</a:t>
                      </a:r>
                      <a:r>
                        <a:rPr lang="en" sz="1100" u="none" strike="noStrike" cap="none" baseline="0">
                          <a:sym typeface="Calibri"/>
                        </a:rPr>
                        <a:t> da </a:t>
                      </a:r>
                      <a:r>
                        <a:rPr lang="en" sz="1100" u="none" strike="noStrike" cap="none" baseline="0" err="1">
                          <a:sym typeface="Calibri"/>
                        </a:rPr>
                        <a:t>priroda</a:t>
                      </a:r>
                      <a:r>
                        <a:rPr lang="en" sz="1100" u="none" strike="noStrike" cap="none" baseline="0">
                          <a:sym typeface="Calibri"/>
                        </a:rPr>
                        <a:t> </a:t>
                      </a:r>
                      <a:r>
                        <a:rPr lang="en" sz="1100" u="none" strike="noStrike" cap="none" baseline="0" err="1">
                          <a:sym typeface="Calibri"/>
                        </a:rPr>
                        <a:t>reagira</a:t>
                      </a:r>
                      <a:r>
                        <a:rPr lang="en" sz="1100" u="none" strike="noStrike" cap="none" baseline="0">
                          <a:sym typeface="Calibri"/>
                        </a:rPr>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naša</a:t>
                      </a:r>
                      <a:r>
                        <a:rPr lang="en" sz="1100" u="none" strike="noStrike" cap="none" baseline="0">
                          <a:sym typeface="Calibri"/>
                        </a:rPr>
                        <a:t> </a:t>
                      </a:r>
                      <a:r>
                        <a:rPr lang="en" sz="1100" u="none" strike="noStrike" cap="none" baseline="0" err="1">
                          <a:sym typeface="Calibri"/>
                        </a:rPr>
                        <a:t>djela</a:t>
                      </a:r>
                      <a:r>
                        <a:rPr lang="en" sz="11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Uočiti</a:t>
                      </a:r>
                      <a:r>
                        <a:rPr lang="en" sz="1100" u="none" strike="noStrike" cap="none" baseline="0">
                          <a:sym typeface="Calibri"/>
                        </a:rPr>
                        <a:t> </a:t>
                      </a:r>
                      <a:r>
                        <a:rPr lang="en" sz="1100" u="none" strike="noStrike" cap="none" baseline="0" err="1">
                          <a:sym typeface="Calibri"/>
                        </a:rPr>
                        <a:t>svoje</a:t>
                      </a:r>
                      <a:r>
                        <a:rPr lang="en" sz="1100" u="none" strike="noStrike" cap="none" baseline="0">
                          <a:sym typeface="Calibri"/>
                        </a:rPr>
                        <a:t> </a:t>
                      </a:r>
                      <a:r>
                        <a:rPr lang="en" sz="1100" u="none" strike="noStrike" cap="none" baseline="0" err="1">
                          <a:sym typeface="Calibri"/>
                        </a:rPr>
                        <a:t>obrasce</a:t>
                      </a:r>
                      <a:r>
                        <a:rPr lang="en" sz="1100" u="none" strike="noStrike" cap="none" baseline="0">
                          <a:sym typeface="Calibri"/>
                        </a:rPr>
                        <a:t> </a:t>
                      </a:r>
                      <a:r>
                        <a:rPr lang="en" sz="1100" u="none" strike="noStrike" cap="none" baseline="0" err="1">
                          <a:sym typeface="Calibri"/>
                        </a:rPr>
                        <a:t>ponašanja</a:t>
                      </a:r>
                      <a:r>
                        <a:rPr lang="en" sz="1100" u="none" strike="noStrike" cap="none" baseline="0">
                          <a:sym typeface="Calibri"/>
                        </a:rPr>
                        <a:t> </a:t>
                      </a:r>
                      <a:r>
                        <a:rPr lang="en" sz="1100" u="none" strike="noStrike" cap="none" baseline="0" err="1">
                          <a:sym typeface="Calibri"/>
                        </a:rPr>
                        <a:t>prema</a:t>
                      </a:r>
                      <a:r>
                        <a:rPr lang="en" sz="1100" u="none" strike="noStrike" cap="none" baseline="0">
                          <a:sym typeface="Calibri"/>
                        </a:rPr>
                        <a:t> </a:t>
                      </a:r>
                      <a:r>
                        <a:rPr lang="en" sz="1100" u="none" strike="noStrike" cap="none" baseline="0" err="1">
                          <a:sym typeface="Calibri"/>
                        </a:rPr>
                        <a:t>okolišu</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nastojati</a:t>
                      </a:r>
                      <a:r>
                        <a:rPr lang="en" sz="1100" u="none" strike="noStrike" cap="none" baseline="0">
                          <a:sym typeface="Calibri"/>
                        </a:rPr>
                        <a:t> </a:t>
                      </a:r>
                      <a:r>
                        <a:rPr lang="en" sz="1100" u="none" strike="noStrike" cap="none" baseline="0" err="1">
                          <a:sym typeface="Calibri"/>
                        </a:rPr>
                        <a:t>ih</a:t>
                      </a:r>
                      <a:r>
                        <a:rPr lang="en" sz="1100" u="none" strike="noStrike" cap="none" baseline="0">
                          <a:sym typeface="Calibri"/>
                        </a:rPr>
                        <a:t> </a:t>
                      </a:r>
                      <a:r>
                        <a:rPr lang="en" sz="1100" u="none" strike="noStrike" cap="none" baseline="0" err="1">
                          <a:sym typeface="Calibri"/>
                        </a:rPr>
                        <a:t>mijenjati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0"/>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Zaštita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očuvanje</a:t>
                      </a:r>
                      <a:r>
                        <a:rPr lang="en" sz="1100" u="none" strike="noStrike" cap="none" baseline="0">
                          <a:sym typeface="Calibri"/>
                        </a:rPr>
                        <a:t> </a:t>
                      </a:r>
                      <a:r>
                        <a:rPr lang="en" sz="1100" u="none" strike="noStrike" cap="none" baseline="0" err="1">
                          <a:sym typeface="Calibri"/>
                        </a:rPr>
                        <a:t>prirodnog</a:t>
                      </a:r>
                      <a:r>
                        <a:rPr lang="en" sz="1100" u="none" strike="noStrike" cap="none" baseline="0">
                          <a:sym typeface="Calibri"/>
                        </a:rPr>
                        <a:t> </a:t>
                      </a:r>
                      <a:r>
                        <a:rPr lang="en" sz="1100" u="none" strike="noStrike" cap="none" baseline="0" err="1">
                          <a:sym typeface="Calibri"/>
                        </a:rPr>
                        <a:t>okoliša</a:t>
                      </a:r>
                      <a:r>
                        <a:rPr lang="en" sz="1100" u="none" strike="noStrike" cap="none" baseline="0">
                          <a:sym typeface="Calibri"/>
                        </a:rPr>
                        <a:t> </a:t>
                      </a:r>
                      <a:r>
                        <a:rPr lang="en" sz="1100" u="none" strike="noStrike" cap="none" baseline="0" err="1">
                          <a:sym typeface="Calibri"/>
                        </a:rPr>
                        <a:t>našeg</a:t>
                      </a:r>
                      <a:r>
                        <a:rPr lang="en" sz="1100" u="none" strike="noStrike" cap="none" baseline="0">
                          <a:sym typeface="Calibri"/>
                        </a:rPr>
                        <a:t> </a:t>
                      </a:r>
                      <a:r>
                        <a:rPr lang="en" sz="1100" u="none" strike="noStrike" cap="none" baseline="0" err="1">
                          <a:sym typeface="Calibri"/>
                        </a:rPr>
                        <a:t>planeta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1"/>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Sadnja</a:t>
                      </a:r>
                      <a:r>
                        <a:rPr lang="en" sz="1100" u="none" strike="noStrike" cap="none" baseline="0">
                          <a:sym typeface="Calibri"/>
                        </a:rPr>
                        <a:t> </a:t>
                      </a:r>
                      <a:r>
                        <a:rPr lang="en" sz="1100" u="none" strike="noStrike" cap="none" baseline="0" err="1">
                          <a:sym typeface="Calibri"/>
                        </a:rPr>
                        <a:t>cvijeća</a:t>
                      </a:r>
                      <a:r>
                        <a:rPr lang="en" sz="1100" u="none" strike="noStrike" cap="none" baseline="0">
                          <a:sym typeface="Calibri"/>
                        </a:rPr>
                        <a:t> u </a:t>
                      </a:r>
                      <a:r>
                        <a:rPr lang="en" sz="1100" u="none" strike="noStrike" cap="none" baseline="0" err="1">
                          <a:sym typeface="Calibri"/>
                        </a:rPr>
                        <a:t>školskom</a:t>
                      </a:r>
                      <a:r>
                        <a:rPr lang="en" sz="1100" u="none" strike="noStrike" cap="none" baseline="0">
                          <a:sym typeface="Calibri"/>
                        </a:rPr>
                        <a:t> </a:t>
                      </a:r>
                      <a:r>
                        <a:rPr lang="en" sz="1100" u="none" strike="noStrike" cap="none" baseline="0" err="1">
                          <a:sym typeface="Calibri"/>
                        </a:rPr>
                        <a:t>vrtu</a:t>
                      </a:r>
                      <a:r>
                        <a:rPr lang="en" sz="1100" u="none" strike="noStrike" cap="none" baseline="0">
                          <a:sym typeface="Calibri"/>
                        </a:rPr>
                        <a:t> (</a:t>
                      </a:r>
                      <a:r>
                        <a:rPr lang="en" sz="1100" u="none" strike="noStrike" cap="none" baseline="0" err="1">
                          <a:sym typeface="Calibri"/>
                        </a:rPr>
                        <a:t>ovisno</a:t>
                      </a:r>
                      <a:r>
                        <a:rPr lang="en" sz="1100" u="none" strike="noStrike" cap="none" baseline="0">
                          <a:sym typeface="Calibri"/>
                        </a:rPr>
                        <a:t> o </a:t>
                      </a:r>
                      <a:r>
                        <a:rPr lang="en" sz="1100" u="none" strike="noStrike" cap="none" baseline="0" err="1">
                          <a:sym typeface="Calibri"/>
                        </a:rPr>
                        <a:t>vremenu</a:t>
                      </a:r>
                      <a:r>
                        <a:rPr lang="en" sz="1100" u="none" strike="noStrike" cap="none" baseline="0">
                          <a:sym typeface="Calibri"/>
                        </a:rPr>
                        <a:t>), </a:t>
                      </a:r>
                      <a:r>
                        <a:rPr lang="en" sz="1100" u="none" strike="noStrike" cap="none" baseline="0" err="1">
                          <a:sym typeface="Calibri"/>
                        </a:rPr>
                        <a:t>školski</a:t>
                      </a:r>
                      <a:r>
                        <a:rPr lang="en" sz="1100" u="none" strike="noStrike" cap="none" baseline="0">
                          <a:sym typeface="Calibri"/>
                        </a:rPr>
                        <a:t> dan bez </a:t>
                      </a:r>
                      <a:r>
                        <a:rPr lang="en" sz="1100" u="none" strike="noStrike" cap="none" baseline="0" err="1">
                          <a:sym typeface="Calibri"/>
                        </a:rPr>
                        <a:t>elektronskog</a:t>
                      </a:r>
                      <a:r>
                        <a:rPr lang="en" sz="1100" u="none" strike="noStrike" cap="none" baseline="0">
                          <a:sym typeface="Calibri"/>
                        </a:rPr>
                        <a:t> </a:t>
                      </a:r>
                      <a:r>
                        <a:rPr lang="en" sz="1100" u="none" strike="noStrike" cap="none" baseline="0" err="1">
                          <a:sym typeface="Calibri"/>
                        </a:rPr>
                        <a:t>zvona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svijetla</a:t>
                      </a:r>
                      <a:r>
                        <a:rPr lang="en" sz="1100" u="none" strike="noStrike" cap="none" baseline="0">
                          <a:sym typeface="Calibri"/>
                        </a:rPr>
                        <a:t> .</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2"/>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Ekolozi</a:t>
                      </a:r>
                      <a:r>
                        <a:rPr lang="en" sz="1100" u="none" strike="noStrike" cap="none" baseline="0">
                          <a:sym typeface="Calibri"/>
                        </a:rPr>
                        <a:t>, </a:t>
                      </a:r>
                      <a:r>
                        <a:rPr lang="en" sz="1100" u="none" strike="noStrike" cap="none" baseline="0" err="1">
                          <a:sym typeface="Calibri"/>
                        </a:rPr>
                        <a:t>voćarska</a:t>
                      </a:r>
                      <a:r>
                        <a:rPr lang="en" sz="1100" u="none" strike="noStrike" cap="none" baseline="0">
                          <a:sym typeface="Calibri"/>
                        </a:rPr>
                        <a:t> </a:t>
                      </a:r>
                      <a:r>
                        <a:rPr lang="en" sz="1100" u="none" strike="noStrike" cap="none" baseline="0" err="1">
                          <a:sym typeface="Calibri"/>
                        </a:rPr>
                        <a:t>skupina</a:t>
                      </a:r>
                      <a:r>
                        <a:rPr lang="en" sz="1100" u="none" strike="noStrike" cap="none" baseline="0">
                          <a:sym typeface="Calibri"/>
                        </a:rPr>
                        <a:t>, </a:t>
                      </a:r>
                      <a:r>
                        <a:rPr lang="en" sz="1100" u="none" strike="noStrike" cap="none" baseline="0" err="1">
                          <a:sym typeface="Calibri"/>
                        </a:rPr>
                        <a:t>Crveni</a:t>
                      </a:r>
                      <a:r>
                        <a:rPr lang="en" sz="1100" u="none" strike="noStrike" cap="none" baseline="0">
                          <a:sym typeface="Calibri"/>
                        </a:rPr>
                        <a:t> </a:t>
                      </a:r>
                      <a:r>
                        <a:rPr lang="en" sz="1100" u="none" strike="noStrike" cap="none" baseline="0" err="1">
                          <a:sym typeface="Calibri"/>
                        </a:rPr>
                        <a:t>križ</a:t>
                      </a:r>
                      <a:r>
                        <a:rPr lang="en" sz="1100" u="none" strike="noStrike" cap="none" baseline="0">
                          <a:sym typeface="Calibri"/>
                        </a:rPr>
                        <a:t>, </a:t>
                      </a:r>
                      <a:r>
                        <a:rPr lang="en" sz="1100" u="none" strike="noStrike" cap="none" baseline="0" err="1">
                          <a:sym typeface="Calibri"/>
                        </a:rPr>
                        <a:t>razrednici</a:t>
                      </a:r>
                      <a:r>
                        <a:rPr lang="en" sz="1100" u="none" strike="noStrike" cap="none" baseline="0">
                          <a:sym typeface="Calibri"/>
                        </a:rPr>
                        <a:t>, </a:t>
                      </a:r>
                      <a:r>
                        <a:rPr lang="en" sz="1100" u="none" strike="noStrike" cap="none" baseline="0" err="1">
                          <a:sym typeface="Calibri"/>
                        </a:rPr>
                        <a:t>pedagog</a:t>
                      </a:r>
                      <a:r>
                        <a:rPr lang="en" sz="1100" u="none" strike="noStrike" cap="none" baseline="0">
                          <a:sym typeface="Calibri"/>
                        </a:rPr>
                        <a:t>,</a:t>
                      </a:r>
                      <a:r>
                        <a:rPr lang="en" sz="1100" u="none" strike="noStrike" cap="none" baseline="0"/>
                        <a:t> </a:t>
                      </a:r>
                      <a:r>
                        <a:rPr lang="en" sz="1100" u="none" strike="noStrike" cap="none" baseline="0">
                          <a:sym typeface="Calibri"/>
                        </a:rPr>
                        <a:t> </a:t>
                      </a:r>
                      <a:r>
                        <a:rPr lang="en" sz="1100" u="none" strike="noStrike" cap="none" baseline="0" err="1">
                          <a:sym typeface="Calibri"/>
                        </a:rPr>
                        <a:t>učitelji</a:t>
                      </a:r>
                      <a:r>
                        <a:rPr lang="en" sz="1100" u="none" strike="noStrike" cap="none" baseline="0">
                          <a:sym typeface="Calibri"/>
                        </a:rPr>
                        <a:t>, </a:t>
                      </a:r>
                      <a:r>
                        <a:rPr lang="en" sz="1100" u="none" strike="noStrike" cap="none" baseline="0" err="1">
                          <a:sym typeface="Calibri"/>
                        </a:rPr>
                        <a:t>tehničko</a:t>
                      </a:r>
                      <a:r>
                        <a:rPr lang="en" sz="1100" u="none" strike="noStrike" cap="none" baseline="0">
                          <a:sym typeface="Calibri"/>
                        </a:rPr>
                        <a:t> </a:t>
                      </a:r>
                      <a:r>
                        <a:rPr lang="en" sz="1100" u="none" strike="noStrike" cap="none" baseline="0" err="1">
                          <a:sym typeface="Calibri"/>
                        </a:rPr>
                        <a:t>osoblje</a:t>
                      </a:r>
                      <a:r>
                        <a:rPr lang="en" sz="1100" u="none" strike="noStrike" cap="none" baseline="0">
                          <a:sym typeface="Calibri"/>
                        </a:rPr>
                        <a:t>, </a:t>
                      </a:r>
                      <a:r>
                        <a:rPr lang="en" sz="1100" u="none" strike="noStrike" cap="none" baseline="0" err="1">
                          <a:sym typeface="Calibri"/>
                        </a:rPr>
                        <a:t>roditelji</a:t>
                      </a:r>
                      <a:r>
                        <a:rPr lang="en" sz="1100" u="none" strike="noStrike" cap="none" baseline="0">
                          <a:sym typeface="Calibri"/>
                        </a:rPr>
                        <a:t>, </a:t>
                      </a:r>
                      <a:r>
                        <a:rPr lang="en" sz="1100" u="none" strike="noStrike" cap="none" baseline="0" err="1">
                          <a:sym typeface="Calibri"/>
                        </a:rPr>
                        <a:t>ravnatelj</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3"/>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a:sym typeface="Calibri"/>
                        </a:rPr>
                        <a:t>22. </a:t>
                      </a:r>
                      <a:r>
                        <a:rPr lang="en" sz="1100" u="none" strike="noStrike" cap="none" baseline="0" err="1">
                          <a:sym typeface="Calibri"/>
                        </a:rPr>
                        <a:t>travanj</a:t>
                      </a:r>
                      <a:r>
                        <a:rPr lang="en" sz="1100" u="none" strike="noStrike" cap="none" baseline="0">
                          <a:sym typeface="Calibri"/>
                        </a:rPr>
                        <a:t> </a:t>
                      </a:r>
                      <a:r>
                        <a:rPr lang="en" sz="1100" u="none" strike="noStrike" cap="none" baseline="0"/>
                        <a:t>2021</a:t>
                      </a:r>
                      <a:r>
                        <a:rPr lang="en" sz="1100" u="none" strike="noStrike" cap="none" baseline="0">
                          <a:sym typeface="Calibri"/>
                        </a:rPr>
                        <a:t>.</a:t>
                      </a:r>
                      <a:r>
                        <a:rPr lang="en" sz="1100" u="none" strike="noStrike" cap="none" baseline="0"/>
                        <a:t> </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4"/>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O </a:t>
                      </a:r>
                      <a:r>
                        <a:rPr lang="en" sz="1100" u="none" strike="noStrike" cap="none" baseline="0" err="1">
                          <a:sym typeface="Calibri"/>
                        </a:rPr>
                        <a:t>kn</a:t>
                      </a:r>
                      <a:endParaRPr lang="en" sz="1100" b="0" i="0" u="none" strike="noStrike" cap="none" baseline="0" err="1">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5"/>
                  </a:ext>
                </a:extLst>
              </a:tr>
              <a:tr h="8131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Analiza </a:t>
                      </a:r>
                      <a:r>
                        <a:rPr lang="en" sz="1100" u="none" strike="noStrike" cap="none" baseline="0" err="1">
                          <a:sym typeface="Calibri"/>
                        </a:rPr>
                        <a:t>postignutih</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rada</a:t>
                      </a:r>
                      <a:r>
                        <a:rPr lang="en" sz="1100" u="none" strike="noStrike" cap="none" baseline="0">
                          <a:sym typeface="Calibri"/>
                        </a:rPr>
                        <a:t> </a:t>
                      </a:r>
                      <a:r>
                        <a:rPr lang="en" sz="1100" u="none" strike="noStrike" cap="none" baseline="0" err="1">
                          <a:sym typeface="Calibri"/>
                        </a:rPr>
                        <a:t>kroz</a:t>
                      </a:r>
                      <a:r>
                        <a:rPr lang="en" sz="1100" u="none" strike="noStrike" cap="none" baseline="0">
                          <a:sym typeface="Calibri"/>
                        </a:rPr>
                        <a:t> </a:t>
                      </a:r>
                      <a:r>
                        <a:rPr lang="en" sz="1100" u="none" strike="noStrike" cap="none" baseline="0" err="1">
                          <a:sym typeface="Calibri"/>
                        </a:rPr>
                        <a:t>prezentaciju</a:t>
                      </a:r>
                      <a:r>
                        <a:rPr lang="en" sz="1100" u="none" strike="noStrike" cap="none" baseline="0">
                          <a:sym typeface="Calibri"/>
                        </a:rPr>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satima</a:t>
                      </a:r>
                      <a:r>
                        <a:rPr lang="en" sz="1100" u="none" strike="noStrike" cap="none" baseline="0">
                          <a:sym typeface="Calibri"/>
                        </a:rPr>
                        <a:t> </a:t>
                      </a:r>
                      <a:r>
                        <a:rPr lang="en" sz="1100" u="none" strike="noStrike" cap="none" baseline="0" err="1">
                          <a:sym typeface="Calibri"/>
                        </a:rPr>
                        <a:t>razrednika</a:t>
                      </a:r>
                      <a:r>
                        <a:rPr lang="en" sz="1100" u="none" strike="noStrike" cap="none" baseline="0">
                          <a:sym typeface="Calibri"/>
                        </a:rPr>
                        <a:t> .</a:t>
                      </a:r>
                      <a:endParaRPr lang="en" sz="1100" b="0" i="0" u="none" strike="noStrike" cap="none" baseline="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xmlns="" val="10006"/>
                  </a:ext>
                </a:extLst>
              </a:tr>
            </a:tbl>
          </a:graphicData>
        </a:graphic>
      </p:graphicFrame>
      <p:pic>
        <p:nvPicPr>
          <p:cNvPr id="1220" name="Shape 1220"/>
          <p:cNvPicPr preferRelativeResize="0"/>
          <p:nvPr/>
        </p:nvPicPr>
        <p:blipFill rotWithShape="1">
          <a:blip r:embed="rId3">
            <a:alphaModFix/>
          </a:blip>
          <a:srcRect/>
          <a:stretch/>
        </p:blipFill>
        <p:spPr>
          <a:xfrm>
            <a:off x="8027114" y="470298"/>
            <a:ext cx="539352" cy="539352"/>
          </a:xfrm>
          <a:prstGeom prst="rect">
            <a:avLst/>
          </a:prstGeom>
          <a:noFill/>
          <a:ln>
            <a:noFill/>
          </a:ln>
        </p:spPr>
      </p:pic>
      <p:sp>
        <p:nvSpPr>
          <p:cNvPr id="2" name="Title 1"/>
          <p:cNvSpPr>
            <a:spLocks noGrp="1"/>
          </p:cNvSpPr>
          <p:nvPr>
            <p:ph type="title"/>
          </p:nvPr>
        </p:nvSpPr>
        <p:spPr>
          <a:xfrm>
            <a:off x="788975" y="335499"/>
            <a:ext cx="7886700" cy="674151"/>
          </a:xfrm>
        </p:spPr>
        <p:txBody>
          <a:bodyPr>
            <a:normAutofit/>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Dan planeta Zemlje</a:t>
            </a:r>
          </a:p>
        </p:txBody>
      </p:sp>
    </p:spTree>
  </p:cSld>
  <p:clrMapOvr>
    <a:masterClrMapping/>
  </p:clrMapOvr>
  <p:transition spd="slow">
    <p:wipe/>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663640736"/>
              </p:ext>
            </p:extLst>
          </p:nvPr>
        </p:nvGraphicFramePr>
        <p:xfrm>
          <a:off x="744537" y="919286"/>
          <a:ext cx="8569325" cy="3745830"/>
        </p:xfrm>
        <a:graphic>
          <a:graphicData uri="http://schemas.openxmlformats.org/drawingml/2006/table">
            <a:tbl>
              <a:tblPr>
                <a:tableStyleId>{0E3FDE45-AF77-4B5C-9715-49D594BDF05E}</a:tableStyleId>
              </a:tblPr>
              <a:tblGrid>
                <a:gridCol w="1997075">
                  <a:extLst>
                    <a:ext uri="{9D8B030D-6E8A-4147-A177-3AD203B41FA5}">
                      <a16:colId xmlns:a16="http://schemas.microsoft.com/office/drawing/2014/main" xmlns="" val="20000"/>
                    </a:ext>
                  </a:extLst>
                </a:gridCol>
                <a:gridCol w="6572250">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171450" marR="0" lvl="0" indent="-171450" algn="l" rtl="0">
                        <a:spcBef>
                          <a:spcPts val="0"/>
                        </a:spcBef>
                        <a:buFontTx/>
                        <a:buChar char="-"/>
                      </a:pPr>
                      <a:r>
                        <a:rPr lang="hr-HR" sz="1100" u="none" strike="noStrike" cap="none" baseline="0"/>
                        <a:t>Učenici će :</a:t>
                      </a:r>
                    </a:p>
                    <a:p>
                      <a:pPr marL="0" marR="0" lvl="0" indent="0" algn="l">
                        <a:spcBef>
                          <a:spcPts val="0"/>
                        </a:spcBef>
                        <a:buFontTx/>
                        <a:buNone/>
                      </a:pPr>
                      <a:r>
                        <a:rPr lang="hr-HR" sz="1100" u="none" strike="noStrike" cap="none" baseline="0"/>
                        <a:t>-  </a:t>
                      </a:r>
                      <a:r>
                        <a:rPr lang="hr-HR" sz="1100" u="none" strike="noStrike" cap="none" baseline="0" err="1"/>
                        <a:t>spoznatii</a:t>
                      </a:r>
                      <a:r>
                        <a:rPr lang="hr-HR" sz="1100" u="none" strike="noStrike" cap="none" baseline="0"/>
                        <a:t> važnost ekološke</a:t>
                      </a:r>
                      <a:r>
                        <a:rPr lang="hr-HR" sz="1100" u="none" strike="noStrike" cap="none" baseline="0">
                          <a:sym typeface="Calibri"/>
                        </a:rPr>
                        <a:t> </a:t>
                      </a:r>
                      <a:r>
                        <a:rPr lang="hr-HR" sz="1100" u="none" strike="noStrike" cap="none" baseline="0"/>
                        <a:t>osviještenosti</a:t>
                      </a:r>
                      <a:endParaRPr lang="hr-HR" sz="1100" u="none" strike="noStrike" cap="none" baseline="0">
                        <a:sym typeface="Calibri"/>
                      </a:endParaRPr>
                    </a:p>
                    <a:p>
                      <a:pPr marL="171450" marR="0" lvl="0" indent="-171450" algn="l" rtl="0">
                        <a:spcBef>
                          <a:spcPts val="0"/>
                        </a:spcBef>
                        <a:buFontTx/>
                        <a:buChar char="-"/>
                      </a:pPr>
                      <a:r>
                        <a:rPr lang="hr-HR" sz="1100" u="none" strike="noStrike" cap="none" baseline="0"/>
                        <a:t>naučiti i upoznati</a:t>
                      </a:r>
                      <a:r>
                        <a:rPr lang="hr-HR" sz="1100" u="none" strike="noStrike" cap="none" baseline="0">
                          <a:sym typeface="Calibri"/>
                        </a:rPr>
                        <a:t> obnovljive izvore energije i njihovu iskoristivost</a:t>
                      </a:r>
                      <a:endParaRPr lang="hr-H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 Očistiti okoliš škole</a:t>
                      </a:r>
                    </a:p>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 Primijeniti obnovljive energije</a:t>
                      </a:r>
                    </a:p>
                    <a:p>
                      <a:pPr marL="171450" marR="0" lvl="0" indent="-171450" algn="l" rtl="0">
                        <a:lnSpc>
                          <a:spcPct val="100000"/>
                        </a:lnSpc>
                        <a:spcBef>
                          <a:spcPts val="0"/>
                        </a:spcBef>
                        <a:spcAft>
                          <a:spcPts val="0"/>
                        </a:spcAft>
                        <a:buClr>
                          <a:srgbClr val="000000"/>
                        </a:buClr>
                        <a:buSzPct val="25000"/>
                        <a:buFontTx/>
                        <a:buChar char="-"/>
                      </a:pPr>
                      <a:endParaRPr lang="hr-H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1"/>
                  </a:ext>
                </a:extLst>
              </a:tr>
              <a:tr h="410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Tx/>
                        <a:buNone/>
                      </a:pPr>
                      <a:r>
                        <a:rPr lang="hr-HR" sz="1100" u="none" strike="noStrike" cap="none" baseline="0">
                          <a:sym typeface="Calibri"/>
                        </a:rPr>
                        <a:t>- Čišćenje , šetnja, radionice i ostalo uređenje školskog okoliša</a:t>
                      </a:r>
                      <a:r>
                        <a:rPr lang="hr-HR" sz="1100" u="none" strike="noStrike" cap="none" baseline="0"/>
                        <a:t> </a:t>
                      </a:r>
                      <a:endParaRP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t>Škola</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Ožujak i travanj</a:t>
                      </a:r>
                      <a:r>
                        <a:rPr lang="en" sz="1100">
                          <a:sym typeface="Calibri"/>
                        </a:rPr>
                        <a:t> </a:t>
                      </a:r>
                      <a:r>
                        <a:rPr lang="en" sz="1100"/>
                        <a:t>2021.</a:t>
                      </a:r>
                      <a:endParaRPr lang="en" sz="1100" u="none" strike="noStrike" cap="none" baseline="0">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0 kn</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err="1">
                          <a:sym typeface="Calibri"/>
                        </a:rPr>
                        <a:t>Prezentacija,izgled</a:t>
                      </a:r>
                      <a:r>
                        <a:rPr lang="hr-HR" sz="1100" u="none" strike="noStrike" cap="none" baseline="0">
                          <a:sym typeface="Calibri"/>
                        </a:rPr>
                        <a:t> uređenih </a:t>
                      </a:r>
                      <a:r>
                        <a:rPr lang="hr-HR" sz="1100" u="none" strike="noStrike" cap="none" baseline="0" err="1">
                          <a:sym typeface="Calibri"/>
                        </a:rPr>
                        <a:t>panoa,pohvala,objava</a:t>
                      </a:r>
                      <a:r>
                        <a:rPr lang="hr-HR" sz="1100" u="none" strike="noStrike" cap="none" baseline="0">
                          <a:sym typeface="Calibri"/>
                        </a:rPr>
                        <a:t> na web stranici škole.</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14400" y="53577"/>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Eko tjedan</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71424" y="284711"/>
            <a:ext cx="564051" cy="564051"/>
          </a:xfrm>
          <a:prstGeom prst="rect">
            <a:avLst/>
          </a:prstGeom>
        </p:spPr>
      </p:pic>
    </p:spTree>
    <p:extLst>
      <p:ext uri="{BB962C8B-B14F-4D97-AF65-F5344CB8AC3E}">
        <p14:creationId xmlns:p14="http://schemas.microsoft.com/office/powerpoint/2010/main" xmlns="" val="1063972357"/>
      </p:ext>
    </p:extLst>
  </p:cSld>
  <p:clrMapOvr>
    <a:masterClrMapping/>
  </p:clrMapOvr>
  <p:transition spd="slow">
    <p:wipe/>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2193079430"/>
              </p:ext>
            </p:extLst>
          </p:nvPr>
        </p:nvGraphicFramePr>
        <p:xfrm>
          <a:off x="744537" y="919286"/>
          <a:ext cx="8569325" cy="3618785"/>
        </p:xfrm>
        <a:graphic>
          <a:graphicData uri="http://schemas.openxmlformats.org/drawingml/2006/table">
            <a:tbl>
              <a:tblPr>
                <a:tableStyleId>{0E3FDE45-AF77-4B5C-9715-49D594BDF05E}</a:tableStyleId>
              </a:tblPr>
              <a:tblGrid>
                <a:gridCol w="1997075">
                  <a:extLst>
                    <a:ext uri="{9D8B030D-6E8A-4147-A177-3AD203B41FA5}">
                      <a16:colId xmlns:a16="http://schemas.microsoft.com/office/drawing/2014/main" xmlns="" val="20000"/>
                    </a:ext>
                  </a:extLst>
                </a:gridCol>
                <a:gridCol w="6572250">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171450" marR="0" lvl="0" indent="-171450" algn="l" rtl="0">
                        <a:spcBef>
                          <a:spcPts val="0"/>
                        </a:spcBef>
                        <a:buFontTx/>
                        <a:buChar char="-"/>
                      </a:pPr>
                      <a:r>
                        <a:rPr lang="hr-HR" sz="1100" u="none" strike="noStrike" cap="none" baseline="0"/>
                        <a:t>Učenici:</a:t>
                      </a:r>
                      <a:endParaRPr lang="en-US"/>
                    </a:p>
                    <a:p>
                      <a:pPr marL="171450" marR="0" lvl="0" indent="-171450" algn="l">
                        <a:spcBef>
                          <a:spcPts val="0"/>
                        </a:spcBef>
                        <a:buFont typeface="Arial"/>
                        <a:buChar char="•"/>
                      </a:pPr>
                      <a:r>
                        <a:rPr lang="hr-HR" sz="1100" b="0" i="0" u="none" strike="noStrike" cap="none" baseline="0" noProof="0">
                          <a:latin typeface="Calibri"/>
                        </a:rPr>
                        <a:t>Sudjeluje u aktivnostima škole na zaštiti okoliša i u suradnji škole sa zajednicom.</a:t>
                      </a:r>
                      <a:endParaRPr lang="hr-HR" sz="1100" u="none" strike="noStrike" cap="none" baseline="0"/>
                    </a:p>
                    <a:p>
                      <a:pPr marL="171450" marR="0" lvl="0" indent="-171450" algn="l">
                        <a:spcBef>
                          <a:spcPts val="0"/>
                        </a:spcBef>
                        <a:buFont typeface="Arial"/>
                        <a:buChar char="•"/>
                      </a:pPr>
                      <a:r>
                        <a:rPr lang="hr-HR" sz="1100" b="0" i="0" u="none" strike="noStrike" cap="none" baseline="0" noProof="0"/>
                        <a:t>Identificiraju primjere dobroga odnosa prema prirodi (MPT Održivi razvoj)</a:t>
                      </a:r>
                      <a:endParaRPr lang="hr-HR" sz="1100" b="0" i="0" u="none" strike="noStrike" cap="none" baseline="0" noProof="0">
                        <a:latin typeface="Calibri"/>
                        <a:sym typeface="Calibri"/>
                      </a:endParaRPr>
                    </a:p>
                    <a:p>
                      <a:pPr marL="0" marR="0" lvl="0" indent="0" algn="l">
                        <a:spcBef>
                          <a:spcPts val="0"/>
                        </a:spcBef>
                        <a:buFontTx/>
                        <a:buNone/>
                      </a:pPr>
                      <a:endParaRPr lang="hr-HR" sz="1100" u="none" strike="noStrike" cap="none" baseline="0">
                        <a:sym typeface="Calibri"/>
                      </a:endParaRPr>
                    </a:p>
                    <a:p>
                      <a:pPr marL="0" marR="0" lvl="0" indent="0" algn="l" rtl="0">
                        <a:spcBef>
                          <a:spcPts val="0"/>
                        </a:spcBef>
                        <a:buFontTx/>
                        <a:buNone/>
                      </a:pPr>
                      <a:endParaRPr lang="hr-HR" sz="1100" u="none" strike="noStrike" cap="none" baseline="0"/>
                    </a:p>
                  </a:txBody>
                  <a:tcPr marL="91450" marR="91450" marT="34100" marB="34100"/>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Tx/>
                        <a:buNone/>
                      </a:pPr>
                      <a:r>
                        <a:rPr lang="hr-HR" sz="1100" u="none" strike="noStrike" cap="none" baseline="0">
                          <a:sym typeface="Calibri"/>
                        </a:rPr>
                        <a:t>- Očistiti okoliš škole</a:t>
                      </a:r>
                      <a:r>
                        <a:rPr lang="hr-HR" sz="1100" u="none" strike="noStrike" cap="none" baseline="0"/>
                        <a:t>, prikupljati stari papir</a:t>
                      </a:r>
                      <a:endParaRPr lang="hr-HR" sz="1100" u="none" strike="noStrike" cap="none" baseline="0">
                        <a:sym typeface="Calibri"/>
                      </a:endParaRPr>
                    </a:p>
                    <a:p>
                      <a:pPr marL="0" marR="0" lvl="0" indent="0" algn="l" rtl="0">
                        <a:lnSpc>
                          <a:spcPct val="100000"/>
                        </a:lnSpc>
                        <a:spcBef>
                          <a:spcPts val="0"/>
                        </a:spcBef>
                        <a:spcAft>
                          <a:spcPts val="0"/>
                        </a:spcAft>
                        <a:buClr>
                          <a:srgbClr val="000000"/>
                        </a:buClr>
                        <a:buSzPct val="25000"/>
                        <a:buFontTx/>
                        <a:buNone/>
                      </a:pPr>
                      <a:endParaRPr lang="en-US">
                        <a:sym typeface="Calibri"/>
                      </a:endParaRPr>
                    </a:p>
                  </a:txBody>
                  <a:tcPr marL="91450" marR="91450" marT="34100" marB="34100"/>
                </a:tc>
                <a:extLst>
                  <a:ext uri="{0D108BD9-81ED-4DB2-BD59-A6C34878D82A}">
                    <a16:rowId xmlns:a16="http://schemas.microsoft.com/office/drawing/2014/main" xmlns="" val="10001"/>
                  </a:ext>
                </a:extLst>
              </a:tr>
              <a:tr h="410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Tx/>
                        <a:buNone/>
                      </a:pPr>
                      <a:r>
                        <a:rPr lang="hr-HR" sz="1100" u="none" strike="noStrike" cap="none" baseline="0">
                          <a:sym typeface="Calibri"/>
                        </a:rPr>
                        <a:t>- Čišćenje </a:t>
                      </a:r>
                      <a:r>
                        <a:rPr lang="hr-HR" sz="1100" u="none" strike="noStrike" cap="none" baseline="0"/>
                        <a:t>okoliša škole prema unaprijed utvrđenom rasporedu (svak itjedan je jedan razred zadužen za brigu o okolišu škole), tijekom godine planiraju se dvije akcije prikupljanja staroga papira (jesen i proljeće)</a:t>
                      </a:r>
                      <a:endParaRPr lang="hr-HR" sz="1100" u="none" strike="noStrike" cap="none" baseline="0">
                        <a:sym typeface="Calibri"/>
                      </a:endParaRPr>
                    </a:p>
                  </a:txBody>
                  <a:tcPr marL="91450" marR="91450" marT="34100" marB="34100"/>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hr-HR" sz="1100" u="none" strike="noStrike" cap="none" baseline="0"/>
                        <a:t>Pedagoginja – koordinator aktivnosti, svi učitelji i učenici</a:t>
                      </a:r>
                      <a:endParaRPr lang="hr-HR" sz="1100" u="none" strike="noStrike" cap="none" baseline="0">
                        <a:sym typeface="Calibri"/>
                      </a:endParaRPr>
                    </a:p>
                  </a:txBody>
                  <a:tcPr marL="91450" marR="91450" marT="34100" marB="34100"/>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en" sz="1100"/>
                        <a:t>Školska godina 2020./2021.</a:t>
                      </a:r>
                      <a:endParaRPr lang="en" sz="1100" u="none" strike="noStrike" cap="none" baseline="0">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0 kn</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t>Objava</a:t>
                      </a:r>
                      <a:r>
                        <a:rPr lang="hr-HR" sz="1100" u="none" strike="noStrike" cap="none" baseline="0">
                          <a:sym typeface="Calibri"/>
                        </a:rPr>
                        <a:t> na web stranici škole, prikupljanje bodova za najbolji razred</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14400" y="53577"/>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Mali zeleni</a:t>
            </a:r>
          </a:p>
        </p:txBody>
      </p:sp>
      <p:pic>
        <p:nvPicPr>
          <p:cNvPr id="4" name="Picture 4" descr="A picture containing sitting, food, cake, half&#10;&#10;Description automatically generated">
            <a:extLst>
              <a:ext uri="{FF2B5EF4-FFF2-40B4-BE49-F238E27FC236}">
                <a16:creationId xmlns:a16="http://schemas.microsoft.com/office/drawing/2014/main" xmlns="" id="{1673661D-2C1C-494D-842D-05D7B36F9A4E}"/>
              </a:ext>
            </a:extLst>
          </p:cNvPr>
          <p:cNvPicPr>
            <a:picLocks noChangeAspect="1"/>
          </p:cNvPicPr>
          <p:nvPr/>
        </p:nvPicPr>
        <p:blipFill>
          <a:blip r:embed="rId3"/>
          <a:stretch>
            <a:fillRect/>
          </a:stretch>
        </p:blipFill>
        <p:spPr>
          <a:xfrm>
            <a:off x="6200775" y="56111"/>
            <a:ext cx="2743200" cy="822960"/>
          </a:xfrm>
          <a:prstGeom prst="rect">
            <a:avLst/>
          </a:prstGeom>
        </p:spPr>
      </p:pic>
      <p:pic>
        <p:nvPicPr>
          <p:cNvPr id="3" name="Slika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flipV="1">
            <a:off x="5331759" y="24355"/>
            <a:ext cx="1452282" cy="853424"/>
          </a:xfrm>
          <a:prstGeom prst="rect">
            <a:avLst/>
          </a:prstGeom>
        </p:spPr>
      </p:pic>
    </p:spTree>
    <p:extLst>
      <p:ext uri="{BB962C8B-B14F-4D97-AF65-F5344CB8AC3E}">
        <p14:creationId xmlns:p14="http://schemas.microsoft.com/office/powerpoint/2010/main" xmlns="" val="20579324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graphicFrame>
        <p:nvGraphicFramePr>
          <p:cNvPr id="165" name="Shape 165"/>
          <p:cNvGraphicFramePr/>
          <p:nvPr>
            <p:extLst>
              <p:ext uri="{D42A27DB-BD31-4B8C-83A1-F6EECF244321}">
                <p14:modId xmlns:p14="http://schemas.microsoft.com/office/powerpoint/2010/main" xmlns="" val="4218454211"/>
              </p:ext>
            </p:extLst>
          </p:nvPr>
        </p:nvGraphicFramePr>
        <p:xfrm>
          <a:off x="842816" y="1039393"/>
          <a:ext cx="8130137" cy="4051648"/>
        </p:xfrm>
        <a:graphic>
          <a:graphicData uri="http://schemas.openxmlformats.org/drawingml/2006/table">
            <a:tbl>
              <a:tblPr>
                <a:tableStyleId>{0E3FDE45-AF77-4B5C-9715-49D594BDF05E}</a:tableStyleId>
              </a:tblPr>
              <a:tblGrid>
                <a:gridCol w="1635508">
                  <a:extLst>
                    <a:ext uri="{9D8B030D-6E8A-4147-A177-3AD203B41FA5}">
                      <a16:colId xmlns:a16="http://schemas.microsoft.com/office/drawing/2014/main" xmlns="" val="20000"/>
                    </a:ext>
                  </a:extLst>
                </a:gridCol>
                <a:gridCol w="6494629">
                  <a:extLst>
                    <a:ext uri="{9D8B030D-6E8A-4147-A177-3AD203B41FA5}">
                      <a16:colId xmlns:a16="http://schemas.microsoft.com/office/drawing/2014/main" xmlns="" val="20001"/>
                    </a:ext>
                  </a:extLst>
                </a:gridCol>
              </a:tblGrid>
              <a:tr h="113605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en" sz="1100" u="none" strike="noStrike" cap="none" baseline="0"/>
                        <a:t>Učenik će: </a:t>
                      </a:r>
                    </a:p>
                    <a:p>
                      <a:pPr marL="0" marR="0" lvl="0" indent="0" algn="l">
                        <a:lnSpc>
                          <a:spcPct val="100000"/>
                        </a:lnSpc>
                        <a:spcBef>
                          <a:spcPts val="0"/>
                        </a:spcBef>
                        <a:spcAft>
                          <a:spcPts val="0"/>
                        </a:spcAft>
                        <a:buFont typeface="Calibri"/>
                        <a:buNone/>
                      </a:pPr>
                      <a:r>
                        <a:rPr lang="en" sz="1100" u="none" strike="noStrike" cap="none" baseline="0"/>
                        <a:t> koristiti elemente </a:t>
                      </a:r>
                      <a:r>
                        <a:rPr lang="en" sz="1100" u="none" strike="noStrike" cap="none" baseline="0">
                          <a:sym typeface="Calibri"/>
                        </a:rPr>
                        <a:t>jezičnog sustava stranog jezika na fonetskoj,morfološkoj,leksičkoj,semantičkoj i sintaktičkoj razini u</a:t>
                      </a: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a:sym typeface="Calibri"/>
                        </a:rPr>
                        <a:t>svrhu pravilnog služenja </a:t>
                      </a:r>
                      <a:r>
                        <a:rPr lang="en" sz="1100" u="none" strike="noStrike" cap="none" baseline="0"/>
                        <a:t>njemačkim jezikom </a:t>
                      </a:r>
                    </a:p>
                    <a:p>
                      <a:pPr marL="0" marR="0" lvl="0" indent="0" algn="l">
                        <a:lnSpc>
                          <a:spcPct val="100000"/>
                        </a:lnSpc>
                        <a:spcBef>
                          <a:spcPts val="0"/>
                        </a:spcBef>
                        <a:spcAft>
                          <a:spcPts val="0"/>
                        </a:spcAft>
                        <a:buFont typeface="Calibri"/>
                        <a:buNone/>
                      </a:pPr>
                      <a:r>
                        <a:rPr lang="en" sz="1100" u="none" strike="noStrike" cap="none" baseline="0"/>
                        <a:t>- izgraditi pravilnu</a:t>
                      </a:r>
                      <a:r>
                        <a:rPr lang="en" sz="1100" u="none" strike="noStrike" cap="none" baseline="0">
                          <a:sym typeface="Calibri"/>
                        </a:rPr>
                        <a:t> komunikaciju na </a:t>
                      </a:r>
                      <a:r>
                        <a:rPr lang="en" sz="1100" u="none" strike="noStrike" cap="none" baseline="0"/>
                        <a:t>njemačkom  </a:t>
                      </a:r>
                      <a:r>
                        <a:rPr lang="en" sz="1100" u="none" strike="noStrike" cap="none" baseline="0">
                          <a:sym typeface="Calibri"/>
                        </a:rPr>
                        <a:t>jeziku u svakodnevnom životu</a:t>
                      </a: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 upoznati se s</a:t>
                      </a:r>
                      <a:r>
                        <a:rPr lang="en" sz="1100" u="none" strike="noStrike" cap="none" baseline="0">
                          <a:sym typeface="Calibri"/>
                        </a:rPr>
                        <a:t> elementima kulture i civilizaci</a:t>
                      </a:r>
                      <a:r>
                        <a:rPr lang="en" sz="1100">
                          <a:sym typeface="Calibri"/>
                        </a:rPr>
                        <a:t>j</a:t>
                      </a:r>
                      <a:r>
                        <a:rPr lang="en" sz="1100" u="none" strike="noStrike" cap="none" baseline="0">
                          <a:sym typeface="Calibri"/>
                        </a:rPr>
                        <a:t>e  zemalja drugog jezičnog područja</a:t>
                      </a: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 razviti kritički odnos</a:t>
                      </a:r>
                      <a:r>
                        <a:rPr lang="en" sz="1100" u="none" strike="noStrike" cap="none" baseline="0">
                          <a:sym typeface="Calibri"/>
                        </a:rPr>
                        <a:t> prema radu</a:t>
                      </a:r>
                      <a:endParaRPr lang="en" sz="1100" b="0" i="0" u="none" strike="noStrike" cap="none" baseline="0">
                        <a:solidFill>
                          <a:srgbClr val="000000"/>
                        </a:solidFill>
                        <a:latin typeface="Calibri"/>
                        <a:ea typeface="Calibri"/>
                        <a:cs typeface="Calibri"/>
                        <a:sym typeface="Calibri"/>
                      </a:endParaRPr>
                    </a:p>
                  </a:txBody>
                  <a:tcPr marL="91425" marR="91425" marT="31925" marB="31925"/>
                </a:tc>
                <a:extLst>
                  <a:ext uri="{0D108BD9-81ED-4DB2-BD59-A6C34878D82A}">
                    <a16:rowId xmlns:a16="http://schemas.microsoft.com/office/drawing/2014/main" xmlns="" val="10000"/>
                  </a:ext>
                </a:extLst>
              </a:tr>
              <a:tr h="5715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en" sz="1100" u="none" strike="noStrike" cap="none" baseline="0"/>
                        <a:t>Razvoj interesa za strane jezike te osposobljavanje učenika za </a:t>
                      </a:r>
                      <a:r>
                        <a:rPr lang="en" sz="1100" u="none" strike="noStrike" cap="none" baseline="0">
                          <a:sym typeface="Calibri"/>
                        </a:rPr>
                        <a:t>samostalno </a:t>
                      </a:r>
                      <a:r>
                        <a:rPr lang="en" sz="1100" u="none" strike="noStrike" cap="none" baseline="0"/>
                        <a:t>pisanje</a:t>
                      </a:r>
                      <a:r>
                        <a:rPr lang="en" sz="1100" u="none" strike="noStrike" cap="none" baseline="0">
                          <a:sym typeface="Calibri"/>
                        </a:rPr>
                        <a:t>, </a:t>
                      </a:r>
                      <a:r>
                        <a:rPr lang="en" sz="1100" u="none" strike="noStrike" cap="none" baseline="0"/>
                        <a:t>čitanje </a:t>
                      </a:r>
                      <a:r>
                        <a:rPr lang="en" sz="1100" u="none" strike="noStrike" cap="none" baseline="0">
                          <a:sym typeface="Calibri"/>
                        </a:rPr>
                        <a:t>i </a:t>
                      </a:r>
                      <a:r>
                        <a:rPr lang="en" sz="1100" u="none" strike="noStrike" cap="none" baseline="0"/>
                        <a:t>vođenje konverzacije</a:t>
                      </a:r>
                      <a:r>
                        <a:rPr lang="en" sz="1100" u="none" strike="noStrike" cap="none" baseline="0">
                          <a:sym typeface="Calibri"/>
                        </a:rPr>
                        <a:t> na stranom jeziku.</a:t>
                      </a:r>
                      <a:endParaRPr lang="en" sz="1100" b="0" i="0" u="none" strike="noStrike" cap="none" baseline="0">
                        <a:solidFill>
                          <a:srgbClr val="000000"/>
                        </a:solidFill>
                        <a:latin typeface="Calibri"/>
                        <a:ea typeface="Calibri"/>
                        <a:cs typeface="Calibri"/>
                        <a:sym typeface="Calibri"/>
                      </a:endParaRPr>
                    </a:p>
                  </a:txBody>
                  <a:tcPr marL="91425" marR="91425" marT="31925" marB="31925"/>
                </a:tc>
                <a:extLst>
                  <a:ext uri="{0D108BD9-81ED-4DB2-BD59-A6C34878D82A}">
                    <a16:rowId xmlns:a16="http://schemas.microsoft.com/office/drawing/2014/main" xmlns="" val="10001"/>
                  </a:ext>
                </a:extLst>
              </a:tr>
              <a:tr h="3959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hr-HR" sz="1100" u="none" strike="noStrike" cap="none" baseline="0"/>
                        <a:t>Ivan Stojić</a:t>
                      </a:r>
                      <a:endParaRPr lang="hr-HR" sz="1100" u="none" strike="noStrike" cap="none" baseline="0">
                        <a:sym typeface="Calibri"/>
                      </a:endParaRPr>
                    </a:p>
                  </a:txBody>
                  <a:tcPr marL="91425" marR="91425" marT="31925" marB="31925"/>
                </a:tc>
                <a:extLst>
                  <a:ext uri="{0D108BD9-81ED-4DB2-BD59-A6C34878D82A}">
                    <a16:rowId xmlns:a16="http://schemas.microsoft.com/office/drawing/2014/main" xmlns="" val="10002"/>
                  </a:ext>
                </a:extLst>
              </a:tr>
              <a:tr h="73786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en" sz="1100" u="none" strike="noStrike" cap="none" baseline="0">
                          <a:sym typeface="Calibri"/>
                        </a:rPr>
                        <a:t>Nastava se održava 2 sata tjedno tj. godišnji fond je 70 sati. </a:t>
                      </a:r>
                      <a:r>
                        <a:rPr lang="hr-HR" sz="1100" u="none" strike="noStrike" cap="none" baseline="0">
                          <a:sym typeface="Calibri"/>
                        </a:rPr>
                        <a:t>Jedan sat nastave se </a:t>
                      </a:r>
                      <a:r>
                        <a:rPr lang="hr-HR" sz="1100" u="none" strike="noStrike" cap="none" baseline="0" err="1">
                          <a:sym typeface="Calibri"/>
                        </a:rPr>
                        <a:t>odžava</a:t>
                      </a:r>
                      <a:r>
                        <a:rPr lang="hr-HR" sz="1100" u="none" strike="noStrike" cap="none" baseline="0">
                          <a:sym typeface="Calibri"/>
                        </a:rPr>
                        <a:t> u </a:t>
                      </a:r>
                      <a:r>
                        <a:rPr lang="hr-HR" sz="1100" u="none" strike="noStrike" cap="none" baseline="0" err="1">
                          <a:sym typeface="Calibri"/>
                        </a:rPr>
                        <a:t>škpli</a:t>
                      </a:r>
                      <a:r>
                        <a:rPr lang="hr-HR" sz="1100" u="none" strike="noStrike" cap="none" baseline="0">
                          <a:sym typeface="Calibri"/>
                        </a:rPr>
                        <a:t> , a drugi u on line nastavi</a:t>
                      </a:r>
                      <a:endParaRPr lang="en" sz="1100" u="none" strike="noStrike" cap="none" baseline="0">
                        <a:sym typeface="Calibri"/>
                      </a:endParaRPr>
                    </a:p>
                  </a:txBody>
                  <a:tcPr marL="91425" marR="91425" marT="31925" marB="31925"/>
                </a:tc>
                <a:extLst>
                  <a:ext uri="{0D108BD9-81ED-4DB2-BD59-A6C34878D82A}">
                    <a16:rowId xmlns:a16="http://schemas.microsoft.com/office/drawing/2014/main" xmlns="" val="10003"/>
                  </a:ext>
                </a:extLst>
              </a:tr>
              <a:tr h="50702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Nema materijalnih troškova</a:t>
                      </a:r>
                      <a:endParaRPr lang="en" sz="1100" u="none" strike="noStrike" cap="none" baseline="0">
                        <a:sym typeface="Calibri"/>
                      </a:endParaRPr>
                    </a:p>
                  </a:txBody>
                  <a:tcPr marL="91425" marR="91425" marT="31925" marB="31925"/>
                </a:tc>
                <a:extLst>
                  <a:ext uri="{0D108BD9-81ED-4DB2-BD59-A6C34878D82A}">
                    <a16:rowId xmlns:a16="http://schemas.microsoft.com/office/drawing/2014/main" xmlns="" val="10004"/>
                  </a:ext>
                </a:extLst>
              </a:tr>
              <a:tr h="60193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Sadržaje izborne nastave vrednovat ćemo kroz razne životne situacije  u školi i van nje, te ćemo pratiti intelektualni razvoj djece kao i njihov emocionalni i socijalni razvoj i to kroz evaluaciju provedenih sadržaja. </a:t>
                      </a:r>
                      <a:endParaRPr lang="en" sz="1100" b="0" i="0" u="none" strike="noStrike" cap="none" baseline="0">
                        <a:solidFill>
                          <a:srgbClr val="000000"/>
                        </a:solidFill>
                        <a:latin typeface="Calibri"/>
                        <a:ea typeface="Calibri"/>
                        <a:cs typeface="Calibri"/>
                        <a:sym typeface="Calibri"/>
                      </a:endParaRPr>
                    </a:p>
                  </a:txBody>
                  <a:tcPr marL="91425" marR="91425" marT="31925" marB="31925"/>
                </a:tc>
                <a:extLst>
                  <a:ext uri="{0D108BD9-81ED-4DB2-BD59-A6C34878D82A}">
                    <a16:rowId xmlns:a16="http://schemas.microsoft.com/office/drawing/2014/main" xmlns="" val="10005"/>
                  </a:ext>
                </a:extLst>
              </a:tr>
            </a:tbl>
          </a:graphicData>
        </a:graphic>
      </p:graphicFrame>
      <p:pic>
        <p:nvPicPr>
          <p:cNvPr id="166" name="Shape 166"/>
          <p:cNvPicPr preferRelativeResize="0"/>
          <p:nvPr/>
        </p:nvPicPr>
        <p:blipFill rotWithShape="1">
          <a:blip r:embed="rId3">
            <a:alphaModFix/>
          </a:blip>
          <a:srcRect/>
          <a:stretch/>
        </p:blipFill>
        <p:spPr>
          <a:xfrm rot="-420000">
            <a:off x="7556199" y="95579"/>
            <a:ext cx="752666" cy="736122"/>
          </a:xfrm>
          <a:prstGeom prst="rect">
            <a:avLst/>
          </a:prstGeom>
          <a:noFill/>
          <a:ln>
            <a:noFill/>
          </a:ln>
        </p:spPr>
      </p:pic>
      <p:sp>
        <p:nvSpPr>
          <p:cNvPr id="2" name="Naslov 1"/>
          <p:cNvSpPr>
            <a:spLocks noGrp="1"/>
          </p:cNvSpPr>
          <p:nvPr>
            <p:ph type="title"/>
          </p:nvPr>
        </p:nvSpPr>
        <p:spPr>
          <a:xfrm>
            <a:off x="793085" y="167493"/>
            <a:ext cx="8229600" cy="857250"/>
          </a:xfrm>
        </p:spPr>
        <p:txBody>
          <a:bodyPr>
            <a:normAutofit/>
            <a:scene3d>
              <a:camera prst="orthographicFront"/>
              <a:lightRig rig="soft" dir="t">
                <a:rot lat="0" lon="0" rev="15600000"/>
              </a:lightRig>
            </a:scene3d>
            <a:sp3d extrusionH="57150" prstMaterial="softEdge">
              <a:bevelT w="25400" h="38100"/>
            </a:sp3d>
          </a:bodyPr>
          <a:lstStyle/>
          <a:p>
            <a:r>
              <a:rPr lang="hr-HR" b="1">
                <a:ln/>
                <a:effectLst>
                  <a:outerShdw blurRad="38100" dist="38100" dir="2700000" algn="tl">
                    <a:srgbClr val="000000">
                      <a:alpha val="43137"/>
                    </a:srgbClr>
                  </a:outerShdw>
                </a:effectLst>
                <a:latin typeface="+mn-lt"/>
              </a:rPr>
              <a:t>Njemački jezik</a:t>
            </a:r>
          </a:p>
        </p:txBody>
      </p:sp>
    </p:spTree>
    <p:extLst>
      <p:ext uri="{BB962C8B-B14F-4D97-AF65-F5344CB8AC3E}">
        <p14:creationId xmlns:p14="http://schemas.microsoft.com/office/powerpoint/2010/main" xmlns="" val="1920152825"/>
      </p:ext>
    </p:extLst>
  </p:cSld>
  <p:clrMapOvr>
    <a:masterClrMapping/>
  </p:clrMapOvr>
  <p:transition spd="slow">
    <p:wipe/>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486508943"/>
              </p:ext>
            </p:extLst>
          </p:nvPr>
        </p:nvGraphicFramePr>
        <p:xfrm>
          <a:off x="914400" y="871159"/>
          <a:ext cx="8569325" cy="4282690"/>
        </p:xfrm>
        <a:graphic>
          <a:graphicData uri="http://schemas.openxmlformats.org/drawingml/2006/table">
            <a:tbl>
              <a:tblPr>
                <a:tableStyleId>{0E3FDE45-AF77-4B5C-9715-49D594BDF05E}</a:tableStyleId>
              </a:tblPr>
              <a:tblGrid>
                <a:gridCol w="1997075">
                  <a:extLst>
                    <a:ext uri="{9D8B030D-6E8A-4147-A177-3AD203B41FA5}">
                      <a16:colId xmlns:a16="http://schemas.microsoft.com/office/drawing/2014/main" xmlns="" val="20000"/>
                    </a:ext>
                  </a:extLst>
                </a:gridCol>
                <a:gridCol w="6572250">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spcBef>
                          <a:spcPts val="0"/>
                        </a:spcBef>
                        <a:buFontTx/>
                        <a:buNone/>
                      </a:pPr>
                      <a:r>
                        <a:rPr lang="hr-HR" sz="1100" u="none" strike="noStrike" cap="none" baseline="0" dirty="0"/>
                        <a:t>Učenici će:</a:t>
                      </a:r>
                      <a:endParaRPr lang="en-US" dirty="0"/>
                    </a:p>
                    <a:p>
                      <a:pPr marL="0" marR="0" lvl="0" indent="0" algn="l">
                        <a:spcBef>
                          <a:spcPts val="0"/>
                        </a:spcBef>
                        <a:buFontTx/>
                        <a:buNone/>
                      </a:pPr>
                      <a:r>
                        <a:rPr lang="hr-HR" sz="1100" u="none" strike="noStrike" cap="none" baseline="0" dirty="0"/>
                        <a:t>- spoznati</a:t>
                      </a:r>
                      <a:r>
                        <a:rPr lang="hr-HR" sz="1100" u="none" strike="noStrike" cap="none" baseline="0" dirty="0">
                          <a:sym typeface="Calibri"/>
                        </a:rPr>
                        <a:t> </a:t>
                      </a:r>
                      <a:r>
                        <a:rPr lang="hr-HR" sz="1100" u="none" strike="noStrike" cap="none" baseline="0" dirty="0"/>
                        <a:t>temeljna</a:t>
                      </a:r>
                      <a:r>
                        <a:rPr lang="hr-HR" sz="1100" u="none" strike="noStrike" cap="none" baseline="0" dirty="0">
                          <a:sym typeface="Calibri"/>
                        </a:rPr>
                        <a:t> znanja o Crvenom križu</a:t>
                      </a:r>
                      <a:r>
                        <a:rPr lang="hr-HR" sz="1100" u="none" strike="noStrike" cap="none" baseline="0" dirty="0"/>
                        <a:t>,</a:t>
                      </a:r>
                      <a:endParaRPr lang="hr-HR" dirty="0"/>
                    </a:p>
                    <a:p>
                      <a:pPr marL="0" marR="0" lvl="0" indent="0" algn="l">
                        <a:spcBef>
                          <a:spcPts val="0"/>
                        </a:spcBef>
                        <a:buFontTx/>
                        <a:buNone/>
                      </a:pPr>
                      <a:r>
                        <a:rPr lang="hr-HR" sz="1100" u="none" strike="noStrike" cap="none" baseline="0" dirty="0"/>
                        <a:t>- </a:t>
                      </a:r>
                      <a:r>
                        <a:rPr lang="hr-HR" sz="1100" u="none" strike="noStrike" cap="none" baseline="0" dirty="0">
                          <a:sym typeface="Calibri"/>
                        </a:rPr>
                        <a:t>o evakuaciji u slučaju požara</a:t>
                      </a:r>
                      <a:r>
                        <a:rPr lang="hr-HR" sz="1100" u="none" strike="noStrike" cap="none" baseline="0" dirty="0"/>
                        <a:t>, </a:t>
                      </a:r>
                      <a:endParaRPr lang="hr-HR" dirty="0">
                        <a:sym typeface="Calibri"/>
                      </a:endParaRPr>
                    </a:p>
                    <a:p>
                      <a:pPr marL="0" marR="0" lvl="0" indent="0" algn="l" rtl="0">
                        <a:spcBef>
                          <a:spcPts val="0"/>
                        </a:spcBef>
                        <a:buFontTx/>
                        <a:buNone/>
                      </a:pPr>
                      <a:r>
                        <a:rPr lang="hr-HR" sz="1100" u="none" strike="noStrike" cap="none" baseline="0" dirty="0"/>
                        <a:t>- važnosti znanja </a:t>
                      </a:r>
                      <a:r>
                        <a:rPr lang="hr-HR" sz="1100" u="none" strike="noStrike" cap="none" baseline="0" dirty="0">
                          <a:sym typeface="Calibri"/>
                        </a:rPr>
                        <a:t>o pružanju prve pomoći</a:t>
                      </a:r>
                      <a:r>
                        <a:rPr lang="hr-HR" sz="1100" u="none" strike="noStrike" cap="none" baseline="0" dirty="0"/>
                        <a:t>.</a:t>
                      </a:r>
                      <a:endParaRPr lang="hr-HR" sz="1100" u="none" strike="noStrike" cap="none" baseline="0" dirty="0">
                        <a:sym typeface="Calibri"/>
                      </a:endParaRPr>
                    </a:p>
                  </a:txBody>
                  <a:tcPr marL="91450" marR="91450" marT="34100" marB="34100"/>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Prepoznati opasnost</a:t>
                      </a:r>
                    </a:p>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Naučiti ponašati se u slučaju opasnosti</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1"/>
                  </a:ext>
                </a:extLst>
              </a:tr>
              <a:tr h="7703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Predavanje liječnika</a:t>
                      </a:r>
                    </a:p>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Evakuacijska vježba</a:t>
                      </a:r>
                    </a:p>
                    <a:p>
                      <a:pPr marL="0" marR="0" lvl="0" indent="0" algn="l" rtl="0">
                        <a:lnSpc>
                          <a:spcPct val="100000"/>
                        </a:lnSpc>
                        <a:spcBef>
                          <a:spcPts val="0"/>
                        </a:spcBef>
                        <a:spcAft>
                          <a:spcPts val="0"/>
                        </a:spcAft>
                        <a:buFontTx/>
                        <a:buNone/>
                      </a:pPr>
                      <a:r>
                        <a:rPr lang="hr-HR" sz="1100" u="none" strike="noStrike" cap="none" baseline="0" dirty="0">
                          <a:sym typeface="Calibri"/>
                        </a:rPr>
                        <a:t>- Predavanje članova DVD-a</a:t>
                      </a:r>
                      <a:r>
                        <a:rPr lang="hr-HR" sz="1100" u="none" strike="noStrike" cap="none" baseline="0" dirty="0"/>
                        <a:t> </a:t>
                      </a:r>
                      <a:endParaRPr lang="hr-HR"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Pomoć ozlijeđenima</a:t>
                      </a:r>
                      <a:endParaRPr lang="en" sz="1100" u="none" strike="noStrike" cap="none" baseline="0" dirty="0">
                        <a:sym typeface="Calibri"/>
                      </a:endParaRPr>
                    </a:p>
                    <a:p>
                      <a:pPr marL="0" marR="0" lvl="0" indent="0" algn="l">
                        <a:lnSpc>
                          <a:spcPct val="100000"/>
                        </a:lnSpc>
                        <a:spcBef>
                          <a:spcPts val="0"/>
                        </a:spcBef>
                        <a:spcAft>
                          <a:spcPts val="0"/>
                        </a:spcAft>
                        <a:buNone/>
                      </a:pPr>
                      <a:r>
                        <a:rPr lang="hr-HR" sz="1100" b="0" i="0" u="none" strike="noStrike" cap="none" baseline="0" noProof="0" dirty="0">
                          <a:latin typeface="Calibri"/>
                        </a:rPr>
                        <a:t>- U skladu s epidemiološkim mjerama i trenutnom epidemiološkom situacijom</a:t>
                      </a:r>
                      <a:endParaRPr lang="hr-HR" sz="1100" u="none" strike="noStrike" cap="none" baseline="0" dirty="0">
                        <a:sym typeface="Calibri"/>
                      </a:endParaRPr>
                    </a:p>
                    <a:p>
                      <a:pPr marL="0" marR="0" lvl="0" indent="0" algn="l" rtl="0">
                        <a:spcBef>
                          <a:spcPts val="0"/>
                        </a:spcBef>
                        <a:buNone/>
                      </a:pPr>
                      <a:endParaRPr lang="en-US" sz="1100" b="0" i="0" u="none" strike="noStrike" cap="none" baseline="0">
                        <a:solidFill>
                          <a:srgbClr val="000000"/>
                        </a:solidFill>
                        <a:latin typeface="Calibri"/>
                        <a:ea typeface="Calibri"/>
                        <a:cs typeface="Calibri"/>
                      </a:endParaRPr>
                    </a:p>
                  </a:txBody>
                  <a:tcPr marL="91450" marR="91450" marT="34100" marB="34100"/>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hr-HR" sz="1100" u="none" strike="noStrike" cap="none" baseline="0" dirty="0"/>
                        <a:t>učiteljica Koraljka Šimić, učenici, ravnateljica</a:t>
                      </a:r>
                      <a:endParaRPr lang="hr-HR" sz="1100" u="none" strike="noStrike" cap="none" baseline="0" dirty="0">
                        <a:sym typeface="Calibri"/>
                      </a:endParaRPr>
                    </a:p>
                  </a:txBody>
                  <a:tcPr marL="91450" marR="91450" marT="34100" marB="34100"/>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en" sz="1100" dirty="0" err="1"/>
                        <a:t>Lipanj</a:t>
                      </a:r>
                      <a:r>
                        <a:rPr lang="en" sz="1100" dirty="0"/>
                        <a:t> 2021</a:t>
                      </a:r>
                      <a:r>
                        <a:rPr lang="en" sz="1100" u="none" strike="noStrike" cap="none" baseline="0" dirty="0">
                          <a:sym typeface="Calibri"/>
                        </a:rPr>
                        <a:t>.</a:t>
                      </a:r>
                      <a:r>
                        <a:rPr lang="en" sz="1100" u="none" strike="noStrike" cap="none" baseline="0" dirty="0"/>
                        <a:t> </a:t>
                      </a:r>
                      <a:endParaRPr lang="en" sz="1100" u="none" strike="noStrike" cap="none" baseline="0">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Troškovnik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0 kn</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vrednovanja</a:t>
                      </a:r>
                      <a:r>
                        <a:rPr lang="en" sz="1100" u="none" strike="noStrike" cap="none" baseline="0" dirty="0">
                          <a:sym typeface="Calibri"/>
                        </a:rPr>
                        <a:t> </a:t>
                      </a:r>
                      <a:r>
                        <a:rPr lang="en" sz="1100" u="none" strike="noStrike" cap="none" baseline="0" dirty="0" err="1">
                          <a:sym typeface="Calibri"/>
                        </a:rPr>
                        <a:t>i</a:t>
                      </a:r>
                      <a:r>
                        <a:rPr lang="en" sz="1100" u="none" strike="noStrike" cap="none" baseline="0" dirty="0">
                          <a:sym typeface="Calibri"/>
                        </a:rPr>
                        <a:t> </a:t>
                      </a:r>
                      <a:r>
                        <a:rPr lang="en" sz="1100" u="none" strike="noStrike" cap="none" baseline="0" dirty="0" err="1">
                          <a:sym typeface="Calibri"/>
                        </a:rPr>
                        <a:t>korištenja</a:t>
                      </a:r>
                      <a:r>
                        <a:rPr lang="en" sz="1100" u="none" strike="noStrike" cap="none" baseline="0" dirty="0">
                          <a:sym typeface="Calibri"/>
                        </a:rPr>
                        <a:t> </a:t>
                      </a:r>
                      <a:r>
                        <a:rPr lang="en" sz="1100" u="none" strike="noStrike" cap="none" baseline="0" dirty="0" err="1">
                          <a:sym typeface="Calibri"/>
                        </a:rPr>
                        <a:t>rezultata</a:t>
                      </a:r>
                      <a:r>
                        <a:rPr lang="en" sz="1100" u="none" strike="noStrike" cap="none" baseline="0" dirty="0">
                          <a:sym typeface="Calibri"/>
                        </a:rPr>
                        <a:t> </a:t>
                      </a:r>
                      <a:r>
                        <a:rPr lang="en" sz="1100" u="none" strike="noStrike" cap="none" baseline="0" dirty="0" err="1">
                          <a:sym typeface="Calibri"/>
                        </a:rPr>
                        <a:t>vrednovanja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Objava na web stranici škole.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14400" y="53577"/>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Svjetski dan vatrogasaca; Evakuacijska vježba</a:t>
            </a:r>
            <a:endParaRPr lang="hr-HR">
              <a:effectLst>
                <a:outerShdw blurRad="38100" dist="38100" dir="2700000" algn="tl">
                  <a:srgbClr val="000000">
                    <a:alpha val="43137"/>
                  </a:srgbClr>
                </a:outerShdw>
              </a:effectLst>
              <a:latin typeface="+mn-lt"/>
              <a:cs typeface="Calibri Light"/>
            </a:endParaRPr>
          </a:p>
        </p:txBody>
      </p:sp>
      <p:pic>
        <p:nvPicPr>
          <p:cNvPr id="3" name="Picture 2"/>
          <p:cNvPicPr>
            <a:picLocks noChangeAspect="1"/>
          </p:cNvPicPr>
          <p:nvPr/>
        </p:nvPicPr>
        <p:blipFill>
          <a:blip r:embed="rId3"/>
          <a:stretch>
            <a:fillRect/>
          </a:stretch>
        </p:blipFill>
        <p:spPr>
          <a:xfrm>
            <a:off x="7475054" y="1152250"/>
            <a:ext cx="1345096" cy="615827"/>
          </a:xfrm>
          <a:prstGeom prst="rect">
            <a:avLst/>
          </a:prstGeom>
        </p:spPr>
      </p:pic>
    </p:spTree>
    <p:extLst>
      <p:ext uri="{BB962C8B-B14F-4D97-AF65-F5344CB8AC3E}">
        <p14:creationId xmlns:p14="http://schemas.microsoft.com/office/powerpoint/2010/main" xmlns="" val="2099036575"/>
      </p:ext>
    </p:extLst>
  </p:cSld>
  <p:clrMapOvr>
    <a:masterClrMapping/>
  </p:clrMapOvr>
  <p:transition spd="slow">
    <p:wipe/>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3423605843"/>
              </p:ext>
            </p:extLst>
          </p:nvPr>
        </p:nvGraphicFramePr>
        <p:xfrm>
          <a:off x="889575" y="1088762"/>
          <a:ext cx="7810333" cy="3978975"/>
        </p:xfrm>
        <a:graphic>
          <a:graphicData uri="http://schemas.openxmlformats.org/drawingml/2006/table">
            <a:tbl>
              <a:tblPr>
                <a:tableStyleId>{0E3FDE45-AF77-4B5C-9715-49D594BDF05E}</a:tableStyleId>
              </a:tblPr>
              <a:tblGrid>
                <a:gridCol w="1820192">
                  <a:extLst>
                    <a:ext uri="{9D8B030D-6E8A-4147-A177-3AD203B41FA5}">
                      <a16:colId xmlns:a16="http://schemas.microsoft.com/office/drawing/2014/main" xmlns="" val="20000"/>
                    </a:ext>
                  </a:extLst>
                </a:gridCol>
                <a:gridCol w="5990141">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spcBef>
                          <a:spcPts val="0"/>
                        </a:spcBef>
                        <a:buFontTx/>
                        <a:buNone/>
                      </a:pPr>
                      <a:r>
                        <a:rPr lang="hr-HR" sz="1100" u="none" strike="noStrike" cap="none" baseline="0"/>
                        <a:t>Učenici će:</a:t>
                      </a:r>
                      <a:endParaRPr lang="en-US"/>
                    </a:p>
                    <a:p>
                      <a:pPr marL="0" marR="0" lvl="0" indent="0" algn="l">
                        <a:spcBef>
                          <a:spcPts val="0"/>
                        </a:spcBef>
                        <a:buFontTx/>
                        <a:buNone/>
                      </a:pPr>
                      <a:r>
                        <a:rPr lang="hr-HR" sz="1100" u="none" strike="noStrike" cap="none" baseline="0"/>
                        <a:t>- shvatiti</a:t>
                      </a:r>
                      <a:r>
                        <a:rPr lang="hr-HR" sz="1100" u="none" strike="noStrike" cap="none" baseline="0">
                          <a:sym typeface="Calibri"/>
                        </a:rPr>
                        <a:t> važnosti zdrave prehrane</a:t>
                      </a:r>
                      <a:r>
                        <a:rPr lang="hr-HR" sz="1100" u="none" strike="noStrike" cap="none" baseline="0"/>
                        <a:t>,</a:t>
                      </a:r>
                    </a:p>
                    <a:p>
                      <a:pPr marL="0" marR="0" lvl="0" indent="0" algn="l">
                        <a:spcBef>
                          <a:spcPts val="0"/>
                        </a:spcBef>
                        <a:buFontTx/>
                        <a:buNone/>
                      </a:pPr>
                      <a:r>
                        <a:rPr lang="hr-HR" sz="1100" u="none" strike="noStrike" cap="none" baseline="0"/>
                        <a:t>- zdravog</a:t>
                      </a:r>
                      <a:r>
                        <a:rPr lang="hr-HR" sz="1100" u="none" strike="noStrike" cap="none" baseline="0">
                          <a:sym typeface="Calibri"/>
                        </a:rPr>
                        <a:t> načina života</a:t>
                      </a:r>
                      <a:r>
                        <a:rPr lang="hr-HR" sz="1100" u="none" strike="noStrike" cap="none" baseline="0"/>
                        <a:t>,</a:t>
                      </a:r>
                      <a:endParaRPr lang="hr-HR">
                        <a:sym typeface="Calibri"/>
                      </a:endParaRPr>
                    </a:p>
                    <a:p>
                      <a:pPr marL="0" marR="0" lvl="0" indent="0" algn="l">
                        <a:spcBef>
                          <a:spcPts val="0"/>
                        </a:spcBef>
                        <a:buFontTx/>
                        <a:buNone/>
                      </a:pPr>
                      <a:r>
                        <a:rPr lang="hr-HR" sz="1100" u="none" strike="noStrike" cap="none" baseline="0">
                          <a:sym typeface="Calibri"/>
                        </a:rPr>
                        <a:t>-</a:t>
                      </a:r>
                      <a:r>
                        <a:rPr lang="hr-HR" sz="1100" u="none" strike="noStrike" cap="none" baseline="0"/>
                        <a:t> upoznati</a:t>
                      </a:r>
                      <a:r>
                        <a:rPr lang="hr-HR" sz="1100" u="none" strike="noStrike" cap="none" baseline="0">
                          <a:sym typeface="Calibri"/>
                        </a:rPr>
                        <a:t> zanimanja u zavičaju</a:t>
                      </a:r>
                      <a:r>
                        <a:rPr lang="hr-HR" sz="1100" u="none" strike="noStrike" cap="none" baseline="0"/>
                        <a:t>.</a:t>
                      </a:r>
                      <a:endParaRPr lang="hr-HR" sz="1100" u="none" strike="noStrike" cap="none" baseline="0">
                        <a:sym typeface="Calibri"/>
                      </a:endParaRPr>
                    </a:p>
                  </a:txBody>
                  <a:tcPr marL="91450" marR="91450" marT="34100" marB="34100"/>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  spoznavanje važnosti zdravog načina života</a:t>
                      </a:r>
                    </a:p>
                    <a:p>
                      <a:pPr marL="0" marR="0" lvl="0" indent="0" algn="l">
                        <a:lnSpc>
                          <a:spcPct val="100000"/>
                        </a:lnSpc>
                        <a:spcBef>
                          <a:spcPts val="0"/>
                        </a:spcBef>
                        <a:spcAft>
                          <a:spcPts val="0"/>
                        </a:spcAft>
                        <a:buFontTx/>
                        <a:buNone/>
                      </a:pPr>
                      <a:r>
                        <a:rPr lang="hr-HR" sz="1100" u="none" strike="noStrike" cap="none" baseline="0">
                          <a:sym typeface="Calibri"/>
                        </a:rPr>
                        <a:t>-razvijanje radnih navika i pozitivnog stava prema svim zanimanjima</a:t>
                      </a:r>
                    </a:p>
                  </a:txBody>
                  <a:tcPr marL="91450" marR="91450" marT="34100" marB="34100"/>
                </a:tc>
                <a:extLst>
                  <a:ext uri="{0D108BD9-81ED-4DB2-BD59-A6C34878D82A}">
                    <a16:rowId xmlns:a16="http://schemas.microsoft.com/office/drawing/2014/main" xmlns="" val="10001"/>
                  </a:ext>
                </a:extLst>
              </a:tr>
              <a:tr h="7703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--integrirani dan, posjet seoskom imanju</a:t>
                      </a:r>
                      <a:endParaRP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en" sz="1100" u="none" strike="noStrike" cap="none" baseline="0"/>
                        <a:t>Tonka </a:t>
                      </a:r>
                      <a:r>
                        <a:rPr lang="en" sz="1100" u="none" strike="noStrike" cap="none" baseline="0" err="1"/>
                        <a:t>Došlić</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učenici</a:t>
                      </a:r>
                      <a:r>
                        <a:rPr lang="en" sz="1100" u="none" strike="noStrike" cap="none" baseline="0"/>
                        <a:t> 1. </a:t>
                      </a:r>
                      <a:r>
                        <a:rPr lang="en" sz="1100" u="none" strike="noStrike" cap="none" baseline="0" err="1"/>
                        <a:t>razreda</a:t>
                      </a:r>
                      <a:endParaRPr lang="en" sz="1100" b="0" i="0" u="none" strike="noStrike" cap="none" baseline="0" err="1">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a:t>1.6.</a:t>
                      </a:r>
                      <a:r>
                        <a:rPr lang="en" sz="1100"/>
                        <a:t>2021.</a:t>
                      </a:r>
                      <a:endParaRPr lang="en" sz="1100" u="none" strike="noStrike" cap="none" baseline="0">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0 kn</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objava na web stranici škole.</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5" name="Title 4"/>
          <p:cNvSpPr>
            <a:spLocks noGrp="1"/>
          </p:cNvSpPr>
          <p:nvPr>
            <p:ph type="title"/>
          </p:nvPr>
        </p:nvSpPr>
        <p:spPr>
          <a:xfrm>
            <a:off x="889575" y="46996"/>
            <a:ext cx="8229600" cy="857250"/>
          </a:xfrm>
        </p:spPr>
        <p:txBody>
          <a:bodyPr>
            <a:scene3d>
              <a:camera prst="orthographicFront"/>
              <a:lightRig rig="soft" dir="t">
                <a:rot lat="0" lon="0" rev="15600000"/>
              </a:lightRig>
            </a:scene3d>
            <a:sp3d extrusionH="57150" prstMaterial="softEdge">
              <a:bevelT w="25400" h="38100"/>
            </a:sp3d>
          </a:bodyPr>
          <a:lstStyle/>
          <a:p>
            <a:r>
              <a:rPr lang="en-US" err="1">
                <a:effectLst>
                  <a:outerShdw blurRad="38100" dist="38100" dir="2700000" algn="tl">
                    <a:srgbClr val="000000">
                      <a:alpha val="43137"/>
                    </a:srgbClr>
                  </a:outerShdw>
                </a:effectLst>
                <a:latin typeface="+mn-lt"/>
              </a:rPr>
              <a:t>Svjetski</a:t>
            </a:r>
            <a:r>
              <a:rPr lang="en-US">
                <a:effectLst>
                  <a:outerShdw blurRad="38100" dist="38100" dir="2700000" algn="tl">
                    <a:srgbClr val="000000">
                      <a:alpha val="43137"/>
                    </a:srgbClr>
                  </a:outerShdw>
                </a:effectLst>
                <a:latin typeface="+mn-lt"/>
              </a:rPr>
              <a:t> dan </a:t>
            </a:r>
            <a:r>
              <a:rPr lang="en-US" err="1">
                <a:effectLst>
                  <a:outerShdw blurRad="38100" dist="38100" dir="2700000" algn="tl">
                    <a:srgbClr val="000000">
                      <a:alpha val="43137"/>
                    </a:srgbClr>
                  </a:outerShdw>
                </a:effectLst>
                <a:latin typeface="+mn-lt"/>
              </a:rPr>
              <a:t>mlijeka</a:t>
            </a:r>
            <a:endParaRPr lang="en-US">
              <a:effectLst>
                <a:outerShdw blurRad="38100" dist="38100" dir="2700000" algn="tl">
                  <a:srgbClr val="000000">
                    <a:alpha val="43137"/>
                  </a:srgbClr>
                </a:outerShdw>
              </a:effectLst>
              <a:latin typeface="+mn-lt"/>
            </a:endParaRPr>
          </a:p>
        </p:txBody>
      </p:sp>
      <p:pic>
        <p:nvPicPr>
          <p:cNvPr id="2" name="Slika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9316" y="53577"/>
            <a:ext cx="605109" cy="806812"/>
          </a:xfrm>
          <a:prstGeom prst="rect">
            <a:avLst/>
          </a:prstGeom>
        </p:spPr>
      </p:pic>
    </p:spTree>
    <p:extLst>
      <p:ext uri="{BB962C8B-B14F-4D97-AF65-F5344CB8AC3E}">
        <p14:creationId xmlns:p14="http://schemas.microsoft.com/office/powerpoint/2010/main" xmlns="" val="4188560963"/>
      </p:ext>
    </p:extLst>
  </p:cSld>
  <p:clrMapOvr>
    <a:masterClrMapping/>
  </p:clrMapOvr>
  <p:transition spd="slow">
    <p:wipe/>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Shape 1231"/>
        <p:cNvGrpSpPr/>
        <p:nvPr/>
      </p:nvGrpSpPr>
      <p:grpSpPr>
        <a:xfrm>
          <a:off x="0" y="0"/>
          <a:ext cx="0" cy="0"/>
          <a:chOff x="0" y="0"/>
          <a:chExt cx="0" cy="0"/>
        </a:xfrm>
      </p:grpSpPr>
      <p:pic>
        <p:nvPicPr>
          <p:cNvPr id="1233" name="Shape 1233"/>
          <p:cNvPicPr preferRelativeResize="0"/>
          <p:nvPr/>
        </p:nvPicPr>
        <p:blipFill rotWithShape="1">
          <a:blip r:embed="rId3">
            <a:alphaModFix/>
          </a:blip>
          <a:srcRect/>
          <a:stretch/>
        </p:blipFill>
        <p:spPr>
          <a:xfrm>
            <a:off x="3347509" y="3318498"/>
            <a:ext cx="2860674" cy="1614487"/>
          </a:xfrm>
          <a:prstGeom prst="rect">
            <a:avLst/>
          </a:prstGeom>
          <a:noFill/>
          <a:ln>
            <a:noFill/>
          </a:ln>
        </p:spPr>
      </p:pic>
      <p:sp>
        <p:nvSpPr>
          <p:cNvPr id="1234" name="Shape 1234"/>
          <p:cNvSpPr txBox="1"/>
          <p:nvPr/>
        </p:nvSpPr>
        <p:spPr>
          <a:xfrm>
            <a:off x="0" y="342900"/>
            <a:ext cx="91440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extBox 1"/>
          <p:cNvSpPr txBox="1"/>
          <p:nvPr/>
        </p:nvSpPr>
        <p:spPr>
          <a:xfrm>
            <a:off x="1669129" y="342900"/>
            <a:ext cx="5805741" cy="3477875"/>
          </a:xfrm>
          <a:prstGeom prst="rect">
            <a:avLst/>
          </a:prstGeom>
          <a:noFill/>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pPr algn="ctr"/>
            <a:r>
              <a:rPr lang="hr-HR" sz="3200" b="1">
                <a:solidFill>
                  <a:schemeClr val="accent2">
                    <a:lumMod val="75000"/>
                  </a:schemeClr>
                </a:solidFill>
                <a:effectLst>
                  <a:outerShdw blurRad="38100" dist="38100" dir="2700000" algn="tl">
                    <a:srgbClr val="000000">
                      <a:alpha val="43137"/>
                    </a:srgbClr>
                  </a:outerShdw>
                </a:effectLst>
              </a:rPr>
              <a:t>Osnovna škola „Vladimir Nazor”, </a:t>
            </a:r>
            <a:r>
              <a:rPr lang="hr-HR" sz="3200" b="1" err="1">
                <a:solidFill>
                  <a:schemeClr val="accent2">
                    <a:lumMod val="75000"/>
                  </a:schemeClr>
                </a:solidFill>
                <a:effectLst>
                  <a:outerShdw blurRad="38100" dist="38100" dir="2700000" algn="tl">
                    <a:srgbClr val="000000">
                      <a:alpha val="43137"/>
                    </a:srgbClr>
                  </a:outerShdw>
                </a:effectLst>
              </a:rPr>
              <a:t>Adžamovci</a:t>
            </a:r>
            <a:endParaRPr lang="hr-HR" sz="3200" b="1">
              <a:solidFill>
                <a:schemeClr val="accent2">
                  <a:lumMod val="75000"/>
                </a:schemeClr>
              </a:solidFill>
              <a:effectLst>
                <a:outerShdw blurRad="38100" dist="38100" dir="2700000" algn="tl">
                  <a:srgbClr val="000000">
                    <a:alpha val="43137"/>
                  </a:srgbClr>
                </a:outerShdw>
              </a:effectLst>
            </a:endParaRPr>
          </a:p>
          <a:p>
            <a:pPr algn="ctr"/>
            <a:r>
              <a:rPr lang="hr-HR" sz="3200" b="1">
                <a:solidFill>
                  <a:schemeClr val="accent2">
                    <a:lumMod val="75000"/>
                  </a:schemeClr>
                </a:solidFill>
                <a:effectLst>
                  <a:outerShdw blurRad="38100" dist="38100" dir="2700000" algn="tl">
                    <a:srgbClr val="000000">
                      <a:alpha val="43137"/>
                    </a:srgbClr>
                  </a:outerShdw>
                </a:effectLst>
              </a:rPr>
              <a:t>Školski kurikulum </a:t>
            </a:r>
          </a:p>
          <a:p>
            <a:pPr algn="ctr"/>
            <a:r>
              <a:rPr lang="hr-HR" sz="3200" b="1">
                <a:solidFill>
                  <a:schemeClr val="accent2">
                    <a:lumMod val="75000"/>
                  </a:schemeClr>
                </a:solidFill>
                <a:effectLst>
                  <a:outerShdw blurRad="38100" dist="38100" dir="2700000" algn="tl">
                    <a:srgbClr val="000000">
                      <a:alpha val="43137"/>
                    </a:srgbClr>
                  </a:outerShdw>
                </a:effectLst>
              </a:rPr>
              <a:t>Učeničke zadruge</a:t>
            </a:r>
          </a:p>
          <a:p>
            <a:pPr algn="ctr"/>
            <a:r>
              <a:rPr lang="hr-HR" sz="3200" b="1">
                <a:solidFill>
                  <a:schemeClr val="accent2">
                    <a:lumMod val="75000"/>
                  </a:schemeClr>
                </a:solidFill>
                <a:effectLst>
                  <a:outerShdw blurRad="38100" dist="38100" dir="2700000" algn="tl">
                    <a:srgbClr val="000000">
                      <a:alpha val="43137"/>
                    </a:srgbClr>
                  </a:outerShdw>
                </a:effectLst>
              </a:rPr>
              <a:t>„Brdo jabuka”</a:t>
            </a:r>
          </a:p>
          <a:p>
            <a:pPr algn="ctr"/>
            <a:r>
              <a:rPr lang="hr-HR" sz="3200" b="1">
                <a:solidFill>
                  <a:schemeClr val="accent2">
                    <a:lumMod val="75000"/>
                  </a:schemeClr>
                </a:solidFill>
                <a:effectLst>
                  <a:outerShdw blurRad="38100" dist="38100" dir="2700000" algn="tl">
                    <a:srgbClr val="000000">
                      <a:alpha val="43137"/>
                    </a:srgbClr>
                  </a:outerShdw>
                </a:effectLst>
              </a:rPr>
              <a:t>Za </a:t>
            </a:r>
            <a:r>
              <a:rPr lang="hr-HR" sz="3200" b="1" err="1">
                <a:solidFill>
                  <a:schemeClr val="accent2">
                    <a:lumMod val="75000"/>
                  </a:schemeClr>
                </a:solidFill>
                <a:effectLst>
                  <a:outerShdw blurRad="38100" dist="38100" dir="2700000" algn="tl">
                    <a:srgbClr val="000000">
                      <a:alpha val="43137"/>
                    </a:srgbClr>
                  </a:outerShdw>
                </a:effectLst>
              </a:rPr>
              <a:t>šk.god</a:t>
            </a:r>
            <a:r>
              <a:rPr lang="hr-HR" sz="3200" b="1">
                <a:solidFill>
                  <a:schemeClr val="accent2">
                    <a:lumMod val="75000"/>
                  </a:schemeClr>
                </a:solidFill>
                <a:effectLst>
                  <a:outerShdw blurRad="38100" dist="38100" dir="2700000" algn="tl">
                    <a:srgbClr val="000000">
                      <a:alpha val="43137"/>
                    </a:srgbClr>
                  </a:outerShdw>
                </a:effectLst>
              </a:rPr>
              <a:t>. 2020./2021.</a:t>
            </a:r>
            <a:endParaRPr lang="hr-HR" sz="3200" b="1">
              <a:solidFill>
                <a:schemeClr val="accent2">
                  <a:lumMod val="75000"/>
                </a:schemeClr>
              </a:solidFill>
              <a:effectLst>
                <a:outerShdw blurRad="38100" dist="38100" dir="2700000" algn="tl">
                  <a:srgbClr val="000000">
                    <a:alpha val="43137"/>
                  </a:srgbClr>
                </a:outerShdw>
              </a:effectLst>
              <a:cs typeface="Calibri"/>
            </a:endParaRPr>
          </a:p>
          <a:p>
            <a:pPr algn="ctr"/>
            <a:endParaRPr lang="hr-HR" sz="2800" b="1">
              <a:ln/>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94898538"/>
      </p:ext>
    </p:extLst>
  </p:cSld>
  <p:clrMapOvr>
    <a:masterClrMapping/>
  </p:clrMapOvr>
  <p:transition spd="slow">
    <p:wipe/>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Shape 1238"/>
        <p:cNvGrpSpPr/>
        <p:nvPr/>
      </p:nvGrpSpPr>
      <p:grpSpPr>
        <a:xfrm>
          <a:off x="0" y="0"/>
          <a:ext cx="0" cy="0"/>
          <a:chOff x="0" y="0"/>
          <a:chExt cx="0" cy="0"/>
        </a:xfrm>
      </p:grpSpPr>
      <p:sp>
        <p:nvSpPr>
          <p:cNvPr id="2" name="Title 1"/>
          <p:cNvSpPr>
            <a:spLocks noGrp="1"/>
          </p:cNvSpPr>
          <p:nvPr>
            <p:ph type="title"/>
          </p:nvPr>
        </p:nvSpPr>
        <p:spPr>
          <a:xfrm>
            <a:off x="993340" y="273843"/>
            <a:ext cx="7678805" cy="994172"/>
          </a:xfrm>
        </p:spPr>
        <p:txBody>
          <a:bodyPr>
            <a:scene3d>
              <a:camera prst="orthographicFront"/>
              <a:lightRig rig="soft" dir="t">
                <a:rot lat="0" lon="0" rev="15600000"/>
              </a:lightRig>
            </a:scene3d>
            <a:sp3d extrusionH="57150" prstMaterial="softEdge">
              <a:bevelT w="25400" h="38100"/>
            </a:sp3d>
          </a:bodyPr>
          <a:lstStyle/>
          <a:p>
            <a:pPr>
              <a:lnSpc>
                <a:spcPct val="90000"/>
              </a:lnSpc>
              <a:spcBef>
                <a:spcPts val="0"/>
              </a:spcBef>
              <a:buClr>
                <a:schemeClr val="dk1"/>
              </a:buClr>
            </a:pPr>
            <a:r>
              <a:rPr lang="hr-HR">
                <a:effectLst>
                  <a:outerShdw blurRad="38100" dist="38100" dir="2700000" algn="tl">
                    <a:srgbClr val="000000">
                      <a:alpha val="43137"/>
                    </a:srgbClr>
                  </a:outerShdw>
                </a:effectLst>
                <a:latin typeface="+mn-lt"/>
              </a:rPr>
              <a:t>Učenička zadruga „Brdo jabuka”</a:t>
            </a:r>
          </a:p>
        </p:txBody>
      </p:sp>
      <p:sp>
        <p:nvSpPr>
          <p:cNvPr id="1240" name="Shape 1240"/>
          <p:cNvSpPr txBox="1">
            <a:spLocks noGrp="1"/>
          </p:cNvSpPr>
          <p:nvPr>
            <p:ph idx="1"/>
          </p:nvPr>
        </p:nvSpPr>
        <p:spPr>
          <a:xfrm>
            <a:off x="993340" y="1385887"/>
            <a:ext cx="7678806" cy="3263504"/>
          </a:xfrm>
          <a:prstGeom prst="rect">
            <a:avLst/>
          </a:prstGeom>
          <a:noFill/>
          <a:ln>
            <a:noFill/>
          </a:ln>
        </p:spPr>
        <p:txBody>
          <a:bodyPr lIns="91425" tIns="45700" rIns="91425" bIns="45700" anchor="t" anchorCtr="0">
            <a:noAutofit/>
          </a:bodyPr>
          <a:lstStyle/>
          <a:p>
            <a:pPr>
              <a:spcBef>
                <a:spcPts val="0"/>
              </a:spcBef>
              <a:buClr>
                <a:srgbClr val="7F6000"/>
              </a:buClr>
              <a:buSzPct val="100000"/>
            </a:pPr>
            <a:r>
              <a:rPr lang="en" sz="1600" b="1">
                <a:solidFill>
                  <a:schemeClr val="tx1"/>
                </a:solidFill>
                <a:ea typeface="Calibri"/>
                <a:sym typeface="Calibri"/>
              </a:rPr>
              <a:t>Voditelj</a:t>
            </a:r>
            <a:r>
              <a:rPr lang="en" sz="1600" b="1" u="none" strike="noStrike" cap="none" baseline="0">
                <a:solidFill>
                  <a:schemeClr val="tx1"/>
                </a:solidFill>
                <a:ea typeface="Calibri"/>
                <a:sym typeface="Calibri"/>
              </a:rPr>
              <a:t> Učeničke zadruge „Brdo jabuka“</a:t>
            </a:r>
            <a:r>
              <a:rPr lang="en" sz="1600" b="0" u="none" strike="noStrike" cap="none" baseline="0">
                <a:solidFill>
                  <a:schemeClr val="tx1"/>
                </a:solidFill>
                <a:ea typeface="Calibri"/>
                <a:sym typeface="Calibri"/>
              </a:rPr>
              <a:t> </a:t>
            </a:r>
            <a:r>
              <a:rPr lang="en" sz="1600">
                <a:solidFill>
                  <a:schemeClr val="tx1"/>
                </a:solidFill>
                <a:ea typeface="Calibri"/>
                <a:sym typeface="Calibri"/>
              </a:rPr>
              <a:t>Mario Milanović</a:t>
            </a:r>
            <a:r>
              <a:rPr lang="en" sz="1600" b="0" u="none" strike="noStrike" cap="none" baseline="0">
                <a:solidFill>
                  <a:schemeClr val="tx1"/>
                </a:solidFill>
                <a:ea typeface="Calibri"/>
                <a:sym typeface="Calibri"/>
              </a:rPr>
              <a:t>,</a:t>
            </a:r>
            <a:r>
              <a:rPr lang="en" sz="1600">
                <a:solidFill>
                  <a:schemeClr val="tx1"/>
                </a:solidFill>
                <a:ea typeface="Calibri"/>
              </a:rPr>
              <a:t> prof. povijesti</a:t>
            </a:r>
            <a:endParaRPr lang="en" sz="1600">
              <a:solidFill>
                <a:schemeClr val="tx1"/>
              </a:solidFill>
              <a:ea typeface="Calibri"/>
              <a:cs typeface="Calibri"/>
            </a:endParaRPr>
          </a:p>
          <a:p>
            <a:pPr>
              <a:spcBef>
                <a:spcPts val="0"/>
              </a:spcBef>
              <a:buClr>
                <a:srgbClr val="7F6000"/>
              </a:buClr>
              <a:buSzPct val="100000"/>
            </a:pPr>
            <a:r>
              <a:rPr lang="en" sz="1600" b="1" u="none" strike="noStrike" cap="none" baseline="0">
                <a:solidFill>
                  <a:schemeClr val="tx1"/>
                </a:solidFill>
                <a:ea typeface="Calibri"/>
                <a:sym typeface="Calibri"/>
              </a:rPr>
              <a:t>U aktivnostima sudjeluju:</a:t>
            </a:r>
            <a:r>
              <a:rPr lang="en" sz="1600" b="0" u="none" strike="noStrike" cap="none" baseline="0">
                <a:solidFill>
                  <a:schemeClr val="tx1"/>
                </a:solidFill>
                <a:ea typeface="Calibri"/>
                <a:sym typeface="Calibri"/>
              </a:rPr>
              <a:t> učenici razredne i predmetne nastave, nastavnici i stručni suradnici škole, ravnateljica, roditelji učenika</a:t>
            </a:r>
            <a:endParaRPr lang="en" sz="1600" b="0" u="none" strike="noStrike" cap="none" baseline="0">
              <a:solidFill>
                <a:schemeClr val="tx1"/>
              </a:solidFill>
              <a:ea typeface="Calibri"/>
              <a:cs typeface="Calibri"/>
            </a:endParaRPr>
          </a:p>
          <a:p>
            <a:pPr>
              <a:lnSpc>
                <a:spcPct val="90000"/>
              </a:lnSpc>
              <a:spcBef>
                <a:spcPts val="700"/>
              </a:spcBef>
              <a:spcAft>
                <a:spcPts val="0"/>
              </a:spcAft>
              <a:buClr>
                <a:srgbClr val="7F6000"/>
              </a:buClr>
              <a:buSzPct val="100000"/>
            </a:pPr>
            <a:r>
              <a:rPr lang="en" sz="1600" b="1" u="none" strike="noStrike" cap="none" baseline="0">
                <a:solidFill>
                  <a:schemeClr val="tx1"/>
                </a:solidFill>
                <a:ea typeface="Calibri"/>
                <a:sym typeface="Calibri"/>
              </a:rPr>
              <a:t>Predviđen broj sati tjedno:</a:t>
            </a:r>
            <a:r>
              <a:rPr lang="en" sz="1600" b="0" u="none" strike="noStrike" cap="none" baseline="0">
                <a:solidFill>
                  <a:schemeClr val="tx1"/>
                </a:solidFill>
                <a:ea typeface="Calibri"/>
                <a:sym typeface="Calibri"/>
              </a:rPr>
              <a:t> jedan ili dva sata tjedno svaka sekcija  </a:t>
            </a:r>
            <a:endParaRPr lang="en" sz="1600" b="0" u="none" strike="noStrike" cap="none" baseline="0">
              <a:solidFill>
                <a:schemeClr val="tx1"/>
              </a:solidFill>
              <a:ea typeface="Calibri"/>
              <a:cs typeface="Calibri"/>
            </a:endParaRPr>
          </a:p>
          <a:p>
            <a:pPr>
              <a:lnSpc>
                <a:spcPct val="90000"/>
              </a:lnSpc>
              <a:spcBef>
                <a:spcPts val="700"/>
              </a:spcBef>
              <a:spcAft>
                <a:spcPts val="0"/>
              </a:spcAft>
              <a:buClr>
                <a:srgbClr val="7F6000"/>
              </a:buClr>
              <a:buSzPct val="100000"/>
            </a:pPr>
            <a:r>
              <a:rPr lang="en" sz="1600" b="1" u="none" strike="noStrike" cap="none" baseline="0">
                <a:solidFill>
                  <a:schemeClr val="tx1"/>
                </a:solidFill>
                <a:ea typeface="Calibri"/>
                <a:sym typeface="Calibri"/>
              </a:rPr>
              <a:t>Mjesto izvođenja aktivnosti:</a:t>
            </a:r>
            <a:r>
              <a:rPr lang="en" sz="1600" b="0" u="none" strike="noStrike" cap="none" baseline="0">
                <a:solidFill>
                  <a:schemeClr val="tx1"/>
                </a:solidFill>
                <a:ea typeface="Calibri"/>
                <a:sym typeface="Calibri"/>
              </a:rPr>
              <a:t> matična škola, područne škole i školski voćnjak</a:t>
            </a:r>
            <a:endParaRPr lang="en" sz="1600" b="0" u="none" strike="noStrike" cap="none" baseline="0">
              <a:solidFill>
                <a:schemeClr val="tx1"/>
              </a:solidFill>
              <a:ea typeface="Calibri"/>
              <a:cs typeface="Calibri"/>
            </a:endParaRPr>
          </a:p>
          <a:p>
            <a:pPr marL="171450" marR="0" lvl="0" indent="-107950" algn="l" rtl="0">
              <a:lnSpc>
                <a:spcPct val="90000"/>
              </a:lnSpc>
              <a:spcBef>
                <a:spcPts val="700"/>
              </a:spcBef>
              <a:spcAft>
                <a:spcPts val="0"/>
              </a:spcAft>
              <a:buClr>
                <a:schemeClr val="dk1"/>
              </a:buClr>
              <a:buFont typeface="Arial"/>
              <a:buNone/>
            </a:pPr>
            <a:endParaRPr sz="800" b="0" i="0" u="none" strike="noStrike" cap="none" baseline="0">
              <a:solidFill>
                <a:schemeClr val="tx1"/>
              </a:solidFill>
              <a:latin typeface="Arial" panose="020B0604020202020204" pitchFamily="34" charset="0"/>
              <a:ea typeface="Calibri"/>
              <a:cs typeface="Arial" panose="020B0604020202020204" pitchFamily="34" charset="0"/>
            </a:endParaRPr>
          </a:p>
          <a:p>
            <a:pPr marL="171450" marR="0" lvl="0" indent="-82550" algn="l" rtl="0">
              <a:lnSpc>
                <a:spcPct val="90000"/>
              </a:lnSpc>
              <a:spcBef>
                <a:spcPts val="700"/>
              </a:spcBef>
              <a:spcAft>
                <a:spcPts val="0"/>
              </a:spcAft>
              <a:buClr>
                <a:schemeClr val="dk1"/>
              </a:buClr>
              <a:buFont typeface="Arial"/>
              <a:buNone/>
            </a:pPr>
            <a:endParaRPr sz="1100" b="0" i="0" u="none" strike="noStrike" cap="none" baseline="0">
              <a:latin typeface="Arial" panose="020B0604020202020204" pitchFamily="34" charset="0"/>
              <a:ea typeface="Calibri"/>
              <a:cs typeface="Arial" panose="020B0604020202020204" pitchFamily="34" charset="0"/>
              <a:sym typeface="Calibri"/>
            </a:endParaRPr>
          </a:p>
          <a:p>
            <a:pPr marL="0" marR="0" lvl="0" indent="0" algn="l" rtl="0">
              <a:spcBef>
                <a:spcPts val="0"/>
              </a:spcBef>
              <a:buNone/>
            </a:pPr>
            <a:endParaRPr sz="1100" b="0" i="0" u="none" strike="noStrike" cap="none" baseline="0">
              <a:solidFill>
                <a:srgbClr val="7F6000"/>
              </a:solidFill>
              <a:latin typeface="Arial" panose="020B0604020202020204" pitchFamily="34" charset="0"/>
              <a:ea typeface="Calibri"/>
              <a:cs typeface="Arial" panose="020B0604020202020204" pitchFamily="34" charset="0"/>
              <a:sym typeface="Calibri"/>
            </a:endParaRPr>
          </a:p>
        </p:txBody>
      </p:sp>
      <p:pic>
        <p:nvPicPr>
          <p:cNvPr id="1241" name="Shape 1241"/>
          <p:cNvPicPr preferRelativeResize="0"/>
          <p:nvPr/>
        </p:nvPicPr>
        <p:blipFill rotWithShape="1">
          <a:blip r:embed="rId3">
            <a:alphaModFix/>
          </a:blip>
          <a:srcRect/>
          <a:stretch/>
        </p:blipFill>
        <p:spPr>
          <a:xfrm>
            <a:off x="7904163" y="413743"/>
            <a:ext cx="782637" cy="441721"/>
          </a:xfrm>
          <a:prstGeom prst="rect">
            <a:avLst/>
          </a:prstGeom>
          <a:noFill/>
          <a:ln>
            <a:noFill/>
          </a:ln>
        </p:spPr>
      </p:pic>
    </p:spTree>
    <p:extLst>
      <p:ext uri="{BB962C8B-B14F-4D97-AF65-F5344CB8AC3E}">
        <p14:creationId xmlns:p14="http://schemas.microsoft.com/office/powerpoint/2010/main" xmlns="" val="2958307416"/>
      </p:ext>
    </p:extLst>
  </p:cSld>
  <p:clrMapOvr>
    <a:masterClrMapping/>
  </p:clrMapOvr>
  <p:transition spd="slow">
    <p:wipe/>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Shape 1245"/>
        <p:cNvGrpSpPr/>
        <p:nvPr/>
      </p:nvGrpSpPr>
      <p:grpSpPr>
        <a:xfrm>
          <a:off x="0" y="0"/>
          <a:ext cx="0" cy="0"/>
          <a:chOff x="0" y="0"/>
          <a:chExt cx="0" cy="0"/>
        </a:xfrm>
      </p:grpSpPr>
      <p:sp>
        <p:nvSpPr>
          <p:cNvPr id="1247" name="Shape 1247"/>
          <p:cNvSpPr txBox="1">
            <a:spLocks noGrp="1"/>
          </p:cNvSpPr>
          <p:nvPr>
            <p:ph idx="1"/>
          </p:nvPr>
        </p:nvSpPr>
        <p:spPr>
          <a:xfrm>
            <a:off x="973604" y="1300032"/>
            <a:ext cx="7965483" cy="3394471"/>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rgbClr val="7F6000"/>
              </a:buClr>
              <a:buSzPct val="25000"/>
              <a:buFont typeface="Calibri"/>
              <a:buNone/>
            </a:pPr>
            <a:r>
              <a:rPr lang="en" sz="1400" b="1" i="0" u="none" strike="noStrike" cap="none" baseline="0">
                <a:solidFill>
                  <a:schemeClr val="tx1">
                    <a:lumMod val="85000"/>
                    <a:lumOff val="15000"/>
                  </a:schemeClr>
                </a:solidFill>
                <a:ea typeface="Calibri"/>
                <a:sym typeface="Calibri"/>
              </a:rPr>
              <a:t>OPĆI:</a:t>
            </a:r>
          </a:p>
          <a:p>
            <a:pPr marL="0" indent="0">
              <a:lnSpc>
                <a:spcPct val="75000"/>
              </a:lnSpc>
              <a:spcBef>
                <a:spcPts val="700"/>
              </a:spcBef>
              <a:spcAft>
                <a:spcPts val="0"/>
              </a:spcAft>
              <a:buClr>
                <a:srgbClr val="7F6000"/>
              </a:buClr>
              <a:buSzPct val="25000"/>
              <a:buNone/>
            </a:pPr>
            <a:r>
              <a:rPr lang="en" sz="1200">
                <a:solidFill>
                  <a:schemeClr val="tx1">
                    <a:lumMod val="85000"/>
                    <a:lumOff val="15000"/>
                  </a:schemeClr>
                </a:solidFill>
                <a:ea typeface="Calibri"/>
                <a:sym typeface="Calibri"/>
              </a:rPr>
              <a:t> </a:t>
            </a:r>
            <a:r>
              <a:rPr lang="en" sz="1200" b="0" i="0" u="none" strike="noStrike" cap="none" baseline="0">
                <a:solidFill>
                  <a:schemeClr val="tx1">
                    <a:lumMod val="85000"/>
                    <a:lumOff val="15000"/>
                  </a:schemeClr>
                </a:solidFill>
                <a:ea typeface="Calibri"/>
                <a:sym typeface="Calibri"/>
              </a:rPr>
              <a:t>poticanje inovativnosti, kreativnosti, samostalnosti, ustrajnosti,</a:t>
            </a:r>
            <a:r>
              <a:rPr lang="en" sz="1200">
                <a:solidFill>
                  <a:schemeClr val="tx1">
                    <a:lumMod val="85000"/>
                    <a:lumOff val="15000"/>
                  </a:schemeClr>
                </a:solidFill>
                <a:ea typeface="Calibri"/>
                <a:sym typeface="Calibri"/>
              </a:rPr>
              <a:t> </a:t>
            </a:r>
            <a:r>
              <a:rPr lang="en" sz="1200" b="0" i="0" u="none" strike="noStrike" cap="none" baseline="0">
                <a:solidFill>
                  <a:schemeClr val="tx1">
                    <a:lumMod val="85000"/>
                    <a:lumOff val="15000"/>
                  </a:schemeClr>
                </a:solidFill>
                <a:ea typeface="Calibri"/>
                <a:sym typeface="Calibri"/>
              </a:rPr>
              <a:t>povjerenje, timski rad, solidarnost, suradnju</a:t>
            </a:r>
            <a:endParaRPr lang="en" sz="1200" b="0" i="0" u="none" strike="noStrike" cap="none" baseline="0">
              <a:solidFill>
                <a:schemeClr val="tx1">
                  <a:lumMod val="85000"/>
                  <a:lumOff val="15000"/>
                </a:schemeClr>
              </a:solidFill>
              <a:ea typeface="Calibri"/>
              <a:cs typeface="Calibri"/>
            </a:endParaRPr>
          </a:p>
          <a:p>
            <a:pPr marL="0" marR="0" lvl="0" indent="0" algn="l" rtl="0">
              <a:lnSpc>
                <a:spcPct val="75000"/>
              </a:lnSpc>
              <a:spcBef>
                <a:spcPts val="700"/>
              </a:spcBef>
              <a:spcAft>
                <a:spcPts val="0"/>
              </a:spcAft>
              <a:buClr>
                <a:srgbClr val="7F6000"/>
              </a:buClr>
              <a:buSzPct val="25000"/>
              <a:buFont typeface="Calibri"/>
              <a:buNone/>
            </a:pPr>
            <a:r>
              <a:rPr lang="en" sz="1200" b="0" i="0" u="none" strike="noStrike" cap="none" baseline="0">
                <a:solidFill>
                  <a:schemeClr val="tx1">
                    <a:lumMod val="85000"/>
                    <a:lumOff val="15000"/>
                  </a:schemeClr>
                </a:solidFill>
                <a:ea typeface="Calibri"/>
                <a:sym typeface="Calibri"/>
              </a:rPr>
              <a:t> </a:t>
            </a:r>
            <a:r>
              <a:rPr lang="en" sz="1400" b="1" i="0" u="none" strike="noStrike" cap="none" baseline="0">
                <a:solidFill>
                  <a:schemeClr val="tx1">
                    <a:lumMod val="85000"/>
                    <a:lumOff val="15000"/>
                  </a:schemeClr>
                </a:solidFill>
                <a:ea typeface="Calibri"/>
                <a:sym typeface="Calibri"/>
              </a:rPr>
              <a:t>SPECIFIČNI</a:t>
            </a:r>
            <a:r>
              <a:rPr lang="hr-HR" sz="1400" b="1" i="0" u="none" strike="noStrike" cap="none" baseline="0">
                <a:solidFill>
                  <a:schemeClr val="tx1">
                    <a:lumMod val="85000"/>
                    <a:lumOff val="15000"/>
                  </a:schemeClr>
                </a:solidFill>
                <a:ea typeface="Calibri"/>
                <a:sym typeface="Calibri"/>
              </a:rPr>
              <a:t>: </a:t>
            </a:r>
            <a:endParaRPr lang="en" sz="1400" b="1" i="0" u="none" strike="noStrike" cap="none" baseline="0">
              <a:solidFill>
                <a:schemeClr val="tx1">
                  <a:lumMod val="85000"/>
                  <a:lumOff val="15000"/>
                </a:schemeClr>
              </a:solidFill>
              <a:ea typeface="Calibri"/>
              <a:sym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razvijati ekološku svijest</a:t>
            </a:r>
            <a:endParaRPr lang="en" sz="1200" i="0" u="none" strike="noStrike" cap="none" baseline="0">
              <a:solidFill>
                <a:schemeClr val="tx1">
                  <a:lumMod val="85000"/>
                  <a:lumOff val="15000"/>
                </a:schemeClr>
              </a:solidFill>
              <a:ea typeface="Calibri"/>
              <a:cs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razvijati ljubav prema prirodi i važnost očuvanja prirode </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izgrđivati svijest </a:t>
            </a:r>
            <a:r>
              <a:rPr lang="en" sz="1100" i="0" u="none" strike="noStrike" cap="none" baseline="0">
                <a:solidFill>
                  <a:schemeClr val="tx1">
                    <a:lumMod val="85000"/>
                    <a:lumOff val="15000"/>
                  </a:schemeClr>
                </a:solidFill>
                <a:ea typeface="Calibri"/>
                <a:sym typeface="Calibri"/>
              </a:rPr>
              <a:t>kod</a:t>
            </a:r>
            <a:r>
              <a:rPr lang="en" sz="1200" i="0" u="none" strike="noStrike" cap="none" baseline="0">
                <a:solidFill>
                  <a:schemeClr val="tx1">
                    <a:lumMod val="85000"/>
                    <a:lumOff val="15000"/>
                  </a:schemeClr>
                </a:solidFill>
                <a:ea typeface="Calibri"/>
                <a:sym typeface="Calibri"/>
              </a:rPr>
              <a:t> zadrugara o važnosti brige za okoliš </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poticati zadrugare na razmišljanje o vlastitoj ulozi i doprinosu </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zaštiti okoliša</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razumjeti značenje očuvanja autohtonih sorti jabuka na ekološki način</a:t>
            </a:r>
          </a:p>
          <a:p>
            <a:pPr>
              <a:lnSpc>
                <a:spcPct val="75000"/>
              </a:lnSpc>
              <a:spcBef>
                <a:spcPts val="700"/>
              </a:spcBef>
              <a:spcAft>
                <a:spcPts val="0"/>
              </a:spcAft>
              <a:buClr>
                <a:schemeClr val="dk1"/>
              </a:buClr>
              <a:buSzPct val="25000"/>
            </a:pPr>
            <a:r>
              <a:rPr lang="en" sz="1200" i="0" u="none" strike="noStrike" cap="none" baseline="0">
                <a:solidFill>
                  <a:schemeClr val="tx1">
                    <a:lumMod val="85000"/>
                    <a:lumOff val="15000"/>
                  </a:schemeClr>
                </a:solidFill>
                <a:ea typeface="Calibri"/>
                <a:sym typeface="Calibri"/>
              </a:rPr>
              <a:t>istraživački rad o voćnjaku starih sorti jabuka</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očuvanje tradicionalnih vrednota zavičajne sredine</a:t>
            </a:r>
            <a:endParaRPr lang="en" sz="1200" i="0" u="none" strike="noStrike" cap="none" baseline="0">
              <a:solidFill>
                <a:schemeClr val="tx1">
                  <a:lumMod val="85000"/>
                  <a:lumOff val="15000"/>
                </a:schemeClr>
              </a:solidFill>
              <a:ea typeface="Calibri"/>
              <a:cs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očuvanje kulturne baštine</a:t>
            </a:r>
            <a:endParaRPr lang="en" sz="1200" i="0" u="none" strike="noStrike" cap="none" baseline="0">
              <a:solidFill>
                <a:schemeClr val="tx1">
                  <a:lumMod val="85000"/>
                  <a:lumOff val="15000"/>
                </a:schemeClr>
              </a:solidFill>
              <a:ea typeface="Calibri"/>
              <a:cs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promicanje društveno prihvatljivih normi ponašanja</a:t>
            </a:r>
            <a:endParaRPr lang="en" sz="1200" i="0" u="none" strike="noStrike" cap="none" baseline="0">
              <a:solidFill>
                <a:schemeClr val="tx1">
                  <a:lumMod val="85000"/>
                  <a:lumOff val="15000"/>
                </a:schemeClr>
              </a:solidFill>
              <a:ea typeface="Calibri"/>
              <a:cs typeface="Calibri"/>
            </a:endParaRPr>
          </a:p>
          <a:p>
            <a:pPr marL="0" marR="0" lvl="0" indent="0" algn="l" rtl="0">
              <a:spcBef>
                <a:spcPts val="0"/>
              </a:spcBef>
              <a:buNone/>
            </a:pPr>
            <a:endParaRPr sz="2000" b="0" i="0" u="none" strike="noStrike" cap="none" baseline="0">
              <a:solidFill>
                <a:schemeClr val="tx1">
                  <a:lumMod val="85000"/>
                  <a:lumOff val="15000"/>
                </a:schemeClr>
              </a:solidFill>
              <a:ea typeface="Calibri"/>
              <a:sym typeface="Calibri"/>
            </a:endParaRPr>
          </a:p>
        </p:txBody>
      </p:sp>
      <p:sp>
        <p:nvSpPr>
          <p:cNvPr id="6" name="Title 1">
            <a:extLst>
              <a:ext uri="{FF2B5EF4-FFF2-40B4-BE49-F238E27FC236}">
                <a16:creationId xmlns:a16="http://schemas.microsoft.com/office/drawing/2014/main" xmlns="" id="{B1C6861F-0DCE-45D3-9899-A2BEF4EE0B8D}"/>
              </a:ext>
            </a:extLst>
          </p:cNvPr>
          <p:cNvSpPr>
            <a:spLocks noGrp="1"/>
          </p:cNvSpPr>
          <p:nvPr>
            <p:ph type="title"/>
          </p:nvPr>
        </p:nvSpPr>
        <p:spPr>
          <a:xfrm>
            <a:off x="1026233" y="243916"/>
            <a:ext cx="7529458" cy="994171"/>
          </a:xfrm>
        </p:spPr>
        <p:txBody>
          <a:bodyPr>
            <a:normAutofit/>
            <a:scene3d>
              <a:camera prst="orthographicFront"/>
              <a:lightRig rig="threePt" dir="t"/>
            </a:scene3d>
            <a:sp3d extrusionH="57150">
              <a:bevelT w="38100" h="38100"/>
            </a:sp3d>
          </a:bodyPr>
          <a:lstStyle/>
          <a:p>
            <a:r>
              <a:rPr lang="hr-HR">
                <a:effectLst>
                  <a:outerShdw blurRad="38100" dist="38100" dir="2700000" algn="tl">
                    <a:srgbClr val="000000">
                      <a:alpha val="43137"/>
                    </a:srgbClr>
                  </a:outerShdw>
                </a:effectLst>
                <a:latin typeface="+mn-lt"/>
              </a:rPr>
              <a:t>Ishodi:</a:t>
            </a:r>
          </a:p>
        </p:txBody>
      </p:sp>
    </p:spTree>
    <p:extLst>
      <p:ext uri="{BB962C8B-B14F-4D97-AF65-F5344CB8AC3E}">
        <p14:creationId xmlns:p14="http://schemas.microsoft.com/office/powerpoint/2010/main" xmlns="" val="111504763"/>
      </p:ext>
    </p:extLst>
  </p:cSld>
  <p:clrMapOvr>
    <a:masterClrMapping/>
  </p:clrMapOvr>
  <p:transition spd="slow">
    <p:wipe/>
  </p:transition>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Shape 1251"/>
        <p:cNvGrpSpPr/>
        <p:nvPr/>
      </p:nvGrpSpPr>
      <p:grpSpPr>
        <a:xfrm>
          <a:off x="0" y="0"/>
          <a:ext cx="0" cy="0"/>
          <a:chOff x="0" y="0"/>
          <a:chExt cx="0" cy="0"/>
        </a:xfrm>
      </p:grpSpPr>
      <p:sp>
        <p:nvSpPr>
          <p:cNvPr id="2" name="Title 1"/>
          <p:cNvSpPr>
            <a:spLocks noGrp="1"/>
          </p:cNvSpPr>
          <p:nvPr>
            <p:ph type="title"/>
          </p:nvPr>
        </p:nvSpPr>
        <p:spPr>
          <a:xfrm>
            <a:off x="1026233" y="243916"/>
            <a:ext cx="7529458" cy="994171"/>
          </a:xfrm>
        </p:spPr>
        <p:txBody>
          <a:bodyPr>
            <a:normAutofit/>
            <a:scene3d>
              <a:camera prst="orthographicFront"/>
              <a:lightRig rig="threePt" dir="t"/>
            </a:scene3d>
            <a:sp3d extrusionH="57150">
              <a:bevelT w="38100" h="38100"/>
            </a:sp3d>
          </a:bodyPr>
          <a:lstStyle/>
          <a:p>
            <a:r>
              <a:rPr lang="hr-HR">
                <a:effectLst>
                  <a:outerShdw blurRad="38100" dist="38100" dir="2700000" algn="tl">
                    <a:srgbClr val="000000">
                      <a:alpha val="43137"/>
                    </a:srgbClr>
                  </a:outerShdw>
                </a:effectLst>
                <a:latin typeface="+mn-lt"/>
              </a:rPr>
              <a:t>Ishodi:</a:t>
            </a:r>
          </a:p>
        </p:txBody>
      </p:sp>
      <p:sp>
        <p:nvSpPr>
          <p:cNvPr id="1253" name="Shape 1253"/>
          <p:cNvSpPr txBox="1">
            <a:spLocks noGrp="1"/>
          </p:cNvSpPr>
          <p:nvPr>
            <p:ph idx="1"/>
          </p:nvPr>
        </p:nvSpPr>
        <p:spPr>
          <a:xfrm>
            <a:off x="1026233" y="1285048"/>
            <a:ext cx="7709932" cy="326350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F6000"/>
              </a:buClr>
              <a:buSzPct val="100000"/>
              <a:buNone/>
            </a:pPr>
            <a:r>
              <a:rPr lang="en" sz="1200" b="0" i="0" u="none" strike="noStrike" cap="none" baseline="0">
                <a:solidFill>
                  <a:schemeClr val="tx1"/>
                </a:solidFill>
                <a:latin typeface="Calibri"/>
                <a:ea typeface="Calibri"/>
                <a:cs typeface="Calibri"/>
                <a:sym typeface="Calibri"/>
              </a:rPr>
              <a:t>PODUZETNIČKI</a:t>
            </a:r>
            <a:r>
              <a:rPr lang="hr-HR" sz="1200" b="0" i="0" u="none" strike="noStrike" cap="none" baseline="0">
                <a:solidFill>
                  <a:schemeClr val="tx1"/>
                </a:solidFill>
                <a:latin typeface="Calibri"/>
                <a:ea typeface="Calibri"/>
                <a:cs typeface="Calibri"/>
                <a:sym typeface="Calibri"/>
              </a:rPr>
              <a:t>:</a:t>
            </a:r>
            <a:r>
              <a:rPr lang="en" sz="1200" b="0" i="0" u="none" strike="noStrike" cap="none" baseline="0">
                <a:solidFill>
                  <a:schemeClr val="tx1"/>
                </a:solidFill>
                <a:latin typeface="Calibri"/>
                <a:ea typeface="Calibri"/>
                <a:cs typeface="Calibri"/>
                <a:sym typeface="Calibri"/>
              </a:rPr>
              <a:t>		</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stjecati trajna znanja za daljnje snalaženje pri profesionalnom usmjeravanju i odabiru zanimanja</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osmišljavanje ideje – aha doživljaj</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razmatranje kako ideju provesti u djelo</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inicijativnost</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poduzetnost</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donošenje odluke</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radoznalost</a:t>
            </a:r>
            <a:endParaRPr lang="en" sz="1200" b="0" i="0" u="none" strike="noStrike" cap="none" baseline="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latin typeface="Calibri"/>
                <a:ea typeface="Calibri"/>
                <a:cs typeface="Calibri"/>
                <a:sym typeface="Calibri"/>
              </a:rPr>
              <a:t>smisao za rizik</a:t>
            </a:r>
            <a:endParaRPr lang="en" sz="1200" b="0" i="0" u="none" strike="noStrike" cap="none" baseline="0">
              <a:solidFill>
                <a:schemeClr val="tx1"/>
              </a:solidFill>
              <a:latin typeface="Calibri"/>
              <a:ea typeface="Calibri"/>
              <a:cs typeface="Calibri"/>
            </a:endParaRPr>
          </a:p>
          <a:p>
            <a:pPr marL="0" marR="0" lvl="0" indent="0" algn="l" rtl="0">
              <a:spcBef>
                <a:spcPts val="0"/>
              </a:spcBef>
              <a:buNone/>
            </a:pPr>
            <a:endParaRPr sz="1800" b="0" i="0" u="none" strike="noStrike" cap="none" baseline="0">
              <a:solidFill>
                <a:schemeClr val="tx1"/>
              </a:solidFill>
              <a:latin typeface="Calibri"/>
              <a:ea typeface="Calibri"/>
              <a:cs typeface="Calibri"/>
            </a:endParaRPr>
          </a:p>
        </p:txBody>
      </p:sp>
    </p:spTree>
    <p:extLst>
      <p:ext uri="{BB962C8B-B14F-4D97-AF65-F5344CB8AC3E}">
        <p14:creationId xmlns:p14="http://schemas.microsoft.com/office/powerpoint/2010/main" xmlns="" val="2782657908"/>
      </p:ext>
    </p:extLst>
  </p:cSld>
  <p:clrMapOvr>
    <a:masterClrMapping/>
  </p:clrMapOvr>
  <p:transition spd="slow">
    <p:wipe/>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Shape 1257"/>
        <p:cNvGrpSpPr/>
        <p:nvPr/>
      </p:nvGrpSpPr>
      <p:grpSpPr>
        <a:xfrm>
          <a:off x="0" y="0"/>
          <a:ext cx="0" cy="0"/>
          <a:chOff x="0" y="0"/>
          <a:chExt cx="0" cy="0"/>
        </a:xfrm>
      </p:grpSpPr>
      <p:sp>
        <p:nvSpPr>
          <p:cNvPr id="2" name="Title 1"/>
          <p:cNvSpPr>
            <a:spLocks noGrp="1"/>
          </p:cNvSpPr>
          <p:nvPr>
            <p:ph type="title"/>
          </p:nvPr>
        </p:nvSpPr>
        <p:spPr>
          <a:xfrm>
            <a:off x="929825" y="230244"/>
            <a:ext cx="7886700" cy="929485"/>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Namjena:</a:t>
            </a:r>
          </a:p>
        </p:txBody>
      </p:sp>
      <p:sp>
        <p:nvSpPr>
          <p:cNvPr id="1259" name="Shape 1259"/>
          <p:cNvSpPr txBox="1">
            <a:spLocks noGrp="1"/>
          </p:cNvSpPr>
          <p:nvPr>
            <p:ph idx="1"/>
          </p:nvPr>
        </p:nvSpPr>
        <p:spPr>
          <a:prstGeom prst="rect">
            <a:avLst/>
          </a:prstGeom>
          <a:noFill/>
          <a:ln>
            <a:noFill/>
          </a:ln>
        </p:spPr>
        <p:txBody>
          <a:bodyPr lIns="91425" tIns="45700" rIns="91425" bIns="45700" anchor="t" anchorCtr="0">
            <a:noAutofit/>
          </a:bodyPr>
          <a:lstStyle/>
          <a:p>
            <a:pPr>
              <a:spcBef>
                <a:spcPts val="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razviti temeljna znanja rada u eko voćnjaku</a:t>
            </a:r>
            <a:r>
              <a:rPr lang="en" sz="1200">
                <a:solidFill>
                  <a:schemeClr val="tx1"/>
                </a:solidFill>
                <a:ea typeface="Calibri"/>
                <a:sym typeface="Calibri"/>
              </a:rPr>
              <a:t> </a:t>
            </a:r>
            <a:endParaRPr lang="en" sz="1200" b="0" i="0" u="none" strike="noStrike" cap="none" baseline="0">
              <a:solidFill>
                <a:schemeClr val="tx1"/>
              </a:solidFill>
              <a:ea typeface="Calibri"/>
              <a:cs typeface="Calibri"/>
            </a:endParaRPr>
          </a:p>
          <a:p>
            <a:pPr>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razvijati poduzetničke ideje</a:t>
            </a:r>
            <a:r>
              <a:rPr lang="en" sz="1200">
                <a:solidFill>
                  <a:schemeClr val="tx1"/>
                </a:solidFill>
                <a:ea typeface="Calibri"/>
                <a:sym typeface="Calibri"/>
              </a:rPr>
              <a:t> </a:t>
            </a:r>
            <a:endParaRPr lang="en" sz="1200" b="0" i="0" u="none" strike="noStrike" cap="none" baseline="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poticati na samostalnu izradu proizvoda od jabuka i dr.</a:t>
            </a:r>
            <a:endParaRPr lang="en" sz="1200" b="0" i="0" u="none" strike="noStrike" cap="none" baseline="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razvoj humanosti i savjesti prema sebi i drugima i poticati potrebu za suradnjom</a:t>
            </a:r>
            <a:endParaRPr lang="en" sz="1200" b="0" i="0" u="none" strike="noStrike" cap="none" baseline="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razvoj ponosa prema izrađenom proizvodu i uspješnosti</a:t>
            </a:r>
            <a:endParaRPr lang="en" sz="1200" b="0" i="0" u="none" strike="noStrike" cap="none" baseline="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razvijati i njegovati radne navike i stvaralaštvo</a:t>
            </a:r>
            <a:endParaRPr lang="en" sz="1200" b="0" i="0" u="none" strike="noStrike" cap="none" baseline="0">
              <a:solidFill>
                <a:schemeClr val="tx1"/>
              </a:solidFill>
              <a:ea typeface="Calibri"/>
              <a:cs typeface="Calibri"/>
            </a:endParaRPr>
          </a:p>
          <a:p>
            <a:pPr>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omogućavati stjecanje, proširivanje i primjenu znanja te razvoj sposobnosti bitnih za voćarstvo, ekologiju, domaćinstvo i dr.</a:t>
            </a:r>
            <a:r>
              <a:rPr lang="en" sz="1200">
                <a:solidFill>
                  <a:schemeClr val="tx1"/>
                </a:solidFill>
                <a:ea typeface="Calibri"/>
                <a:sym typeface="Calibri"/>
              </a:rPr>
              <a:t> </a:t>
            </a:r>
            <a:endParaRPr lang="en" sz="1200" b="0" i="0" u="none" strike="noStrike" cap="none" baseline="0">
              <a:solidFill>
                <a:schemeClr val="tx1"/>
              </a:solidFill>
              <a:ea typeface="Calibri"/>
              <a:cs typeface="Calibri"/>
            </a:endParaRPr>
          </a:p>
          <a:p>
            <a:pPr>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razvijati svijest o načinima i potrebi očuvanja prirode kao i njegovanje baštine</a:t>
            </a:r>
            <a:r>
              <a:rPr lang="en" sz="1200">
                <a:solidFill>
                  <a:schemeClr val="tx1"/>
                </a:solidFill>
                <a:ea typeface="Calibri"/>
                <a:sym typeface="Calibri"/>
              </a:rPr>
              <a:t> </a:t>
            </a:r>
            <a:endParaRPr lang="en" sz="1200" b="0" i="0" u="none" strike="noStrike" cap="none" baseline="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a:solidFill>
                  <a:schemeClr val="tx1"/>
                </a:solidFill>
                <a:ea typeface="Calibri"/>
                <a:sym typeface="Calibri"/>
              </a:rPr>
              <a:t>profesionalno informiranje i usmjeravanje učenika te stvaranje preduvjeta za prijenos i praktičnu primjenu znanja u životu i lokalnoj sredini</a:t>
            </a:r>
            <a:endParaRPr lang="en" sz="1200" b="0" i="0" u="none" strike="noStrike" cap="none" baseline="0">
              <a:solidFill>
                <a:schemeClr val="tx1"/>
              </a:solidFill>
              <a:ea typeface="Calibri"/>
              <a:cs typeface="Calibri"/>
            </a:endParaRPr>
          </a:p>
          <a:p>
            <a:pPr marL="0" marR="0" lvl="0" indent="0" algn="l" rtl="0">
              <a:spcBef>
                <a:spcPts val="0"/>
              </a:spcBef>
              <a:buNone/>
            </a:pPr>
            <a:endParaRPr sz="1400" b="0" i="0" u="none" strike="noStrike" cap="none" baseline="0">
              <a:solidFill>
                <a:schemeClr val="tx1"/>
              </a:solidFill>
              <a:ea typeface="Calibri"/>
              <a:cs typeface="Calibri"/>
            </a:endParaRPr>
          </a:p>
        </p:txBody>
      </p:sp>
    </p:spTree>
    <p:extLst>
      <p:ext uri="{BB962C8B-B14F-4D97-AF65-F5344CB8AC3E}">
        <p14:creationId xmlns:p14="http://schemas.microsoft.com/office/powerpoint/2010/main" xmlns="" val="1764905134"/>
      </p:ext>
    </p:extLst>
  </p:cSld>
  <p:clrMapOvr>
    <a:masterClrMapping/>
  </p:clrMapOvr>
  <p:transition spd="slow">
    <p:wipe/>
  </p:transition>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Shape 1263"/>
        <p:cNvGrpSpPr/>
        <p:nvPr/>
      </p:nvGrpSpPr>
      <p:grpSpPr>
        <a:xfrm>
          <a:off x="0" y="0"/>
          <a:ext cx="0" cy="0"/>
          <a:chOff x="0" y="0"/>
          <a:chExt cx="0" cy="0"/>
        </a:xfrm>
      </p:grpSpPr>
      <p:sp>
        <p:nvSpPr>
          <p:cNvPr id="1265" name="Shape 1265"/>
          <p:cNvSpPr txBox="1">
            <a:spLocks noGrp="1"/>
          </p:cNvSpPr>
          <p:nvPr>
            <p:ph idx="1"/>
          </p:nvPr>
        </p:nvSpPr>
        <p:spPr>
          <a:xfrm>
            <a:off x="969943" y="1215060"/>
            <a:ext cx="7886700" cy="3263502"/>
          </a:xfrm>
          <a:prstGeom prst="rect">
            <a:avLst/>
          </a:prstGeom>
          <a:noFill/>
          <a:ln>
            <a:noFill/>
          </a:ln>
        </p:spPr>
        <p:txBody>
          <a:bodyPr lIns="91425" tIns="45700" rIns="91425" bIns="45700" anchor="t" anchorCtr="0">
            <a:noAutofit/>
          </a:bodyPr>
          <a:lstStyle/>
          <a:p>
            <a:pPr>
              <a:lnSpc>
                <a:spcPct val="100000"/>
              </a:lnSpc>
              <a:spcBef>
                <a:spcPts val="700"/>
              </a:spcBef>
              <a:buClr>
                <a:srgbClr val="7F6000"/>
              </a:buClr>
              <a:buSzPct val="100000"/>
              <a:buFont typeface="Arial"/>
              <a:buChar char="•"/>
            </a:pPr>
            <a:r>
              <a:rPr lang="en" sz="1200">
                <a:solidFill>
                  <a:schemeClr val="tx1">
                    <a:lumMod val="85000"/>
                    <a:lumOff val="15000"/>
                  </a:schemeClr>
                </a:solidFill>
                <a:latin typeface="Calibri"/>
                <a:ea typeface="Calibri"/>
                <a:cs typeface="Calibri"/>
                <a:sym typeface="Calibri"/>
              </a:rPr>
              <a:t>izrada kurikuluma učeničke zadruge</a:t>
            </a:r>
            <a:endParaRPr lang="hr-HR" sz="1200">
              <a:solidFill>
                <a:schemeClr val="tx1">
                  <a:lumMod val="85000"/>
                  <a:lumOff val="15000"/>
                </a:schemeClr>
              </a:solidFill>
              <a:latin typeface="Calibri"/>
              <a:ea typeface="Calibri"/>
              <a:cs typeface="Calibri"/>
              <a:sym typeface="Calibri"/>
            </a:endParaRPr>
          </a:p>
          <a:p>
            <a:pPr>
              <a:lnSpc>
                <a:spcPct val="100000"/>
              </a:lnSpc>
              <a:spcBef>
                <a:spcPts val="700"/>
              </a:spcBef>
              <a:buClr>
                <a:srgbClr val="7F6000"/>
              </a:buClr>
              <a:buSzPct val="100000"/>
              <a:buFont typeface="Arial"/>
              <a:buChar char="•"/>
            </a:pPr>
            <a:r>
              <a:rPr lang="en" sz="1200">
                <a:solidFill>
                  <a:schemeClr val="tx1">
                    <a:lumMod val="85000"/>
                    <a:lumOff val="15000"/>
                  </a:schemeClr>
                </a:solidFill>
                <a:latin typeface="Calibri"/>
                <a:ea typeface="Calibri"/>
                <a:cs typeface="Calibri"/>
                <a:sym typeface="Calibri"/>
              </a:rPr>
              <a:t>sastanak Zadružnog odbora dogovor za predstojeću školsku godinu</a:t>
            </a:r>
          </a:p>
          <a:p>
            <a:pPr>
              <a:lnSpc>
                <a:spcPct val="100000"/>
              </a:lnSpc>
              <a:spcBef>
                <a:spcPts val="700"/>
              </a:spcBef>
              <a:buClr>
                <a:srgbClr val="7F6000"/>
              </a:buClr>
              <a:buSzPct val="100000"/>
              <a:buFont typeface="Arial"/>
              <a:buChar char="•"/>
            </a:pPr>
            <a:r>
              <a:rPr lang="en" sz="1200">
                <a:solidFill>
                  <a:schemeClr val="tx1">
                    <a:lumMod val="85000"/>
                    <a:lumOff val="15000"/>
                  </a:schemeClr>
                </a:solidFill>
                <a:latin typeface="Calibri"/>
                <a:ea typeface="Calibri"/>
                <a:cs typeface="Calibri"/>
                <a:sym typeface="Calibri"/>
              </a:rPr>
              <a:t>priprema i nabava materijala i pribora za rad u voćnjaku, radionicama…</a:t>
            </a:r>
          </a:p>
          <a:p>
            <a:pPr>
              <a:lnSpc>
                <a:spcPct val="100000"/>
              </a:lnSpc>
              <a:spcBef>
                <a:spcPts val="700"/>
              </a:spcBef>
              <a:buClr>
                <a:srgbClr val="7F6000"/>
              </a:buClr>
              <a:buSzPct val="100000"/>
              <a:buFont typeface="Arial"/>
              <a:buChar char="•"/>
            </a:pPr>
            <a:r>
              <a:rPr lang="en" sz="1200">
                <a:solidFill>
                  <a:schemeClr val="tx1">
                    <a:lumMod val="85000"/>
                    <a:lumOff val="15000"/>
                  </a:schemeClr>
                </a:solidFill>
                <a:latin typeface="Calibri"/>
                <a:ea typeface="Calibri"/>
                <a:cs typeface="Calibri"/>
                <a:sym typeface="Calibri"/>
              </a:rPr>
              <a:t>oraganizacija tima za rad na istraživanju</a:t>
            </a:r>
          </a:p>
          <a:p>
            <a:pPr>
              <a:lnSpc>
                <a:spcPct val="100000"/>
              </a:lnSpc>
              <a:spcBef>
                <a:spcPts val="700"/>
              </a:spcBef>
              <a:buClr>
                <a:srgbClr val="7F6000"/>
              </a:buClr>
              <a:buSzPct val="100000"/>
              <a:buFont typeface="Arial"/>
              <a:buChar char="•"/>
            </a:pPr>
            <a:r>
              <a:rPr lang="en" sz="1200">
                <a:solidFill>
                  <a:schemeClr val="tx1">
                    <a:lumMod val="85000"/>
                    <a:lumOff val="15000"/>
                  </a:schemeClr>
                </a:solidFill>
                <a:latin typeface="Calibri"/>
                <a:ea typeface="Calibri"/>
                <a:cs typeface="Calibri"/>
                <a:sym typeface="Calibri"/>
              </a:rPr>
              <a:t>stručno osposobljavanje i usavršavanje zadrugara i voditelja</a:t>
            </a:r>
          </a:p>
          <a:p>
            <a:pPr>
              <a:lnSpc>
                <a:spcPct val="100000"/>
              </a:lnSpc>
              <a:spcBef>
                <a:spcPts val="700"/>
              </a:spcBef>
              <a:buClr>
                <a:srgbClr val="7F6000"/>
              </a:buClr>
              <a:buSzPct val="100000"/>
              <a:buFont typeface="Arial"/>
              <a:buChar char="•"/>
            </a:pPr>
            <a:r>
              <a:rPr lang="en" sz="1200">
                <a:solidFill>
                  <a:schemeClr val="tx1">
                    <a:lumMod val="85000"/>
                    <a:lumOff val="15000"/>
                  </a:schemeClr>
                </a:solidFill>
                <a:latin typeface="Calibri"/>
                <a:ea typeface="Calibri"/>
                <a:cs typeface="Calibri"/>
                <a:sym typeface="Calibri"/>
              </a:rPr>
              <a:t>Nositelji aktivnosti: učenici, učitelji</a:t>
            </a:r>
            <a:endParaRPr lang="en" sz="1200" b="0" i="0" u="none" strike="noStrike" cap="none" baseline="0">
              <a:solidFill>
                <a:schemeClr val="tx1">
                  <a:lumMod val="85000"/>
                  <a:lumOff val="15000"/>
                </a:schemeClr>
              </a:solidFill>
              <a:latin typeface="Calibri"/>
              <a:ea typeface="Calibri"/>
              <a:cs typeface="Calibri"/>
            </a:endParaRPr>
          </a:p>
          <a:p>
            <a:pPr marL="0" marR="0" lvl="0" indent="0" algn="l" rtl="0">
              <a:spcBef>
                <a:spcPts val="0"/>
              </a:spcBef>
              <a:buNone/>
            </a:pPr>
            <a:endParaRPr sz="1400" b="0" i="0" u="none" strike="noStrike" cap="none" baseline="0">
              <a:solidFill>
                <a:schemeClr val="tx1">
                  <a:lumMod val="85000"/>
                  <a:lumOff val="15000"/>
                </a:schemeClr>
              </a:solidFill>
              <a:latin typeface="Calibri"/>
              <a:ea typeface="Calibri"/>
              <a:cs typeface="Calibri"/>
              <a:sym typeface="Calibri"/>
            </a:endParaRPr>
          </a:p>
        </p:txBody>
      </p:sp>
      <p:sp>
        <p:nvSpPr>
          <p:cNvPr id="2" name="TextBox 1"/>
          <p:cNvSpPr txBox="1"/>
          <p:nvPr/>
        </p:nvSpPr>
        <p:spPr>
          <a:xfrm>
            <a:off x="969943" y="372550"/>
            <a:ext cx="7471742"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hr-HR" sz="3200" b="1">
                <a:solidFill>
                  <a:schemeClr val="accent2">
                    <a:lumMod val="75000"/>
                  </a:schemeClr>
                </a:solidFill>
                <a:effectLst>
                  <a:outerShdw blurRad="38100" dist="38100" dir="2700000" algn="tl">
                    <a:srgbClr val="000000">
                      <a:alpha val="43137"/>
                    </a:srgbClr>
                  </a:outerShdw>
                </a:effectLst>
              </a:rPr>
              <a:t>Aktivnosti (sadržaji rada voditelja UZ):</a:t>
            </a:r>
          </a:p>
        </p:txBody>
      </p:sp>
    </p:spTree>
    <p:extLst>
      <p:ext uri="{BB962C8B-B14F-4D97-AF65-F5344CB8AC3E}">
        <p14:creationId xmlns:p14="http://schemas.microsoft.com/office/powerpoint/2010/main" xmlns="" val="4080958927"/>
      </p:ext>
    </p:extLst>
  </p:cSld>
  <p:clrMapOvr>
    <a:masterClrMapping/>
  </p:clrMapOvr>
  <p:transition spd="slow">
    <p:wipe/>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Shape 1269"/>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endParaRPr lang="hr-HR" sz="1800" b="1">
              <a:ln/>
              <a:solidFill>
                <a:schemeClr val="accent4"/>
              </a:solidFill>
              <a:cs typeface="Calibri"/>
            </a:endParaRPr>
          </a:p>
        </p:txBody>
      </p:sp>
      <p:sp>
        <p:nvSpPr>
          <p:cNvPr id="1271" name="Shape 1271"/>
          <p:cNvSpPr txBox="1">
            <a:spLocks noGrp="1"/>
          </p:cNvSpPr>
          <p:nvPr>
            <p:ph idx="1"/>
          </p:nvPr>
        </p:nvSpPr>
        <p:spPr>
          <a:xfrm>
            <a:off x="785446" y="1268015"/>
            <a:ext cx="8229600" cy="3394471"/>
          </a:xfrm>
          <a:prstGeom prst="rect">
            <a:avLst/>
          </a:prstGeom>
          <a:noFill/>
          <a:ln>
            <a:noFill/>
          </a:ln>
        </p:spPr>
        <p:txBody>
          <a:bodyPr lIns="91425" tIns="45700" rIns="91425" bIns="45700" anchor="t" anchorCtr="0">
            <a:noAutofit/>
          </a:bodyPr>
          <a:lstStyle/>
          <a:p>
            <a:pPr>
              <a:spcBef>
                <a:spcPts val="0"/>
              </a:spcBef>
              <a:spcAft>
                <a:spcPts val="0"/>
              </a:spcAft>
              <a:buClr>
                <a:srgbClr val="7F6000"/>
              </a:buClr>
              <a:buSzPct val="100000"/>
              <a:buFont typeface="Arial"/>
              <a:buChar char="•"/>
            </a:pPr>
            <a:r>
              <a:rPr lang="en" sz="1200" b="1">
                <a:solidFill>
                  <a:schemeClr val="tx1"/>
                </a:solidFill>
                <a:latin typeface="Calibri"/>
                <a:ea typeface="Calibri"/>
                <a:cs typeface="Calibri"/>
                <a:sym typeface="Calibri"/>
              </a:rPr>
              <a:t>Način realizacije</a:t>
            </a:r>
            <a:r>
              <a:rPr lang="en" sz="1200">
                <a:solidFill>
                  <a:schemeClr val="tx1"/>
                </a:solidFill>
                <a:latin typeface="Calibri"/>
                <a:ea typeface="Calibri"/>
                <a:cs typeface="Calibri"/>
                <a:sym typeface="Calibri"/>
              </a:rPr>
              <a:t>: tijekom</a:t>
            </a:r>
            <a:r>
              <a:rPr lang="en" sz="1200" b="0" i="0" u="none" strike="noStrike" cap="none" baseline="0">
                <a:solidFill>
                  <a:schemeClr val="tx1"/>
                </a:solidFill>
                <a:latin typeface="Calibri"/>
                <a:ea typeface="Calibri"/>
                <a:cs typeface="Calibri"/>
                <a:sym typeface="Calibri"/>
              </a:rPr>
              <a:t> cijele školske godine kroz izvannastavne aktivnosti i dodatne nastave prirode i </a:t>
            </a:r>
            <a:r>
              <a:rPr lang="en" sz="1200">
                <a:solidFill>
                  <a:schemeClr val="tx1"/>
                </a:solidFill>
                <a:latin typeface="Calibri"/>
                <a:ea typeface="Calibri"/>
                <a:cs typeface="Calibri"/>
                <a:sym typeface="Calibri"/>
              </a:rPr>
              <a:t>društva</a:t>
            </a:r>
            <a:endParaRPr lang="en" sz="1200" b="0" i="0" u="none" strike="noStrike" cap="none" baseline="0">
              <a:solidFill>
                <a:schemeClr val="tx1"/>
              </a:solidFill>
              <a:latin typeface="Calibri"/>
              <a:ea typeface="Calibri"/>
              <a:cs typeface="Calibri"/>
            </a:endParaRPr>
          </a:p>
          <a:p>
            <a:pPr>
              <a:spcBef>
                <a:spcPts val="0"/>
              </a:spcBef>
              <a:spcAft>
                <a:spcPts val="0"/>
              </a:spcAft>
              <a:buFont typeface="Arial,Sans-Serif"/>
              <a:buChar char="•"/>
            </a:pPr>
            <a:r>
              <a:rPr lang="en" sz="1200" b="1">
                <a:solidFill>
                  <a:schemeClr val="tx1">
                    <a:lumMod val="85000"/>
                    <a:lumOff val="15000"/>
                  </a:schemeClr>
                </a:solidFill>
                <a:latin typeface="Calibri"/>
                <a:ea typeface="+mn-lt"/>
                <a:cs typeface="Calibri"/>
              </a:rPr>
              <a:t>Vremenik aktivnosti:</a:t>
            </a:r>
            <a:r>
              <a:rPr lang="en" sz="1200">
                <a:solidFill>
                  <a:schemeClr val="tx1">
                    <a:lumMod val="85000"/>
                    <a:lumOff val="15000"/>
                  </a:schemeClr>
                </a:solidFill>
                <a:latin typeface="Calibri"/>
                <a:ea typeface="+mn-lt"/>
                <a:cs typeface="Calibri"/>
              </a:rPr>
              <a:t> tijekom godine </a:t>
            </a:r>
            <a:endParaRPr lang="en-US" sz="1200">
              <a:ea typeface="+mn-lt"/>
              <a:cs typeface="+mn-lt"/>
            </a:endParaRPr>
          </a:p>
          <a:p>
            <a:pPr>
              <a:spcBef>
                <a:spcPts val="700"/>
              </a:spcBef>
              <a:spcAft>
                <a:spcPts val="0"/>
              </a:spcAft>
              <a:buFont typeface="Arial,Sans-Serif"/>
              <a:buChar char="•"/>
            </a:pPr>
            <a:r>
              <a:rPr lang="en" sz="1200" b="1">
                <a:solidFill>
                  <a:schemeClr val="tx1">
                    <a:lumMod val="85000"/>
                    <a:lumOff val="15000"/>
                  </a:schemeClr>
                </a:solidFill>
                <a:latin typeface="Calibri"/>
                <a:ea typeface="+mn-lt"/>
                <a:cs typeface="Calibri"/>
              </a:rPr>
              <a:t>Troškovnik aktivnosti:</a:t>
            </a:r>
            <a:r>
              <a:rPr lang="en" sz="1200">
                <a:solidFill>
                  <a:schemeClr val="tx1">
                    <a:lumMod val="85000"/>
                    <a:lumOff val="15000"/>
                  </a:schemeClr>
                </a:solidFill>
                <a:latin typeface="Calibri"/>
                <a:ea typeface="+mn-lt"/>
                <a:cs typeface="Calibri"/>
              </a:rPr>
              <a:t> troškovi potrebni za održavanje voćnjaka i preradu jabuka i proizvodnju raznih proizvoda od jabuka i drugo.</a:t>
            </a:r>
            <a:endParaRPr lang="hr-HR" sz="1200">
              <a:solidFill>
                <a:schemeClr val="tx1">
                  <a:lumMod val="85000"/>
                  <a:lumOff val="15000"/>
                </a:schemeClr>
              </a:solidFill>
              <a:ea typeface="+mn-lt"/>
              <a:cs typeface="+mn-lt"/>
            </a:endParaRPr>
          </a:p>
          <a:p>
            <a:pPr>
              <a:spcBef>
                <a:spcPts val="700"/>
              </a:spcBef>
              <a:spcAft>
                <a:spcPts val="0"/>
              </a:spcAft>
              <a:buFont typeface="Arial,Sans-Serif"/>
              <a:buChar char="•"/>
            </a:pPr>
            <a:r>
              <a:rPr lang="en" sz="1200" b="1">
                <a:solidFill>
                  <a:schemeClr val="tx1">
                    <a:lumMod val="85000"/>
                    <a:lumOff val="15000"/>
                  </a:schemeClr>
                </a:solidFill>
                <a:latin typeface="Calibri"/>
                <a:ea typeface="+mn-lt"/>
                <a:cs typeface="Calibri"/>
              </a:rPr>
              <a:t>Način vrednovanja i način korištenja rezultata:</a:t>
            </a:r>
            <a:r>
              <a:rPr lang="en" sz="1200">
                <a:solidFill>
                  <a:schemeClr val="tx1">
                    <a:lumMod val="85000"/>
                    <a:lumOff val="15000"/>
                  </a:schemeClr>
                </a:solidFill>
                <a:latin typeface="Calibri"/>
                <a:ea typeface="+mn-lt"/>
                <a:cs typeface="Calibri"/>
              </a:rPr>
              <a:t> vrjednovanje stvaralačkog izričaja, izvješća voditelja, fotografije, radovi i proizvodi učenika, </a:t>
            </a:r>
            <a:r>
              <a:rPr lang="en" sz="1200" b="1">
                <a:solidFill>
                  <a:schemeClr val="tx1">
                    <a:lumMod val="85000"/>
                    <a:lumOff val="15000"/>
                  </a:schemeClr>
                </a:solidFill>
                <a:latin typeface="Calibri"/>
                <a:ea typeface="+mn-lt"/>
                <a:cs typeface="Calibri"/>
              </a:rPr>
              <a:t>Sekcije Učeničke zadruge:</a:t>
            </a:r>
            <a:r>
              <a:rPr lang="en" sz="1200">
                <a:solidFill>
                  <a:schemeClr val="tx1">
                    <a:lumMod val="85000"/>
                    <a:lumOff val="15000"/>
                  </a:schemeClr>
                </a:solidFill>
                <a:latin typeface="Calibri"/>
                <a:ea typeface="+mn-lt"/>
                <a:cs typeface="Calibri"/>
              </a:rPr>
              <a:t> Voćarska sekcija, Domaćinstvo, Dodatna biologija</a:t>
            </a:r>
            <a:r>
              <a:rPr lang="hr-HR" sz="1200">
                <a:solidFill>
                  <a:schemeClr val="tx1">
                    <a:lumMod val="85000"/>
                    <a:lumOff val="15000"/>
                  </a:schemeClr>
                </a:solidFill>
                <a:latin typeface="Calibri"/>
                <a:ea typeface="+mn-lt"/>
                <a:cs typeface="Calibri"/>
              </a:rPr>
              <a:t>, Dodatna tehnički,</a:t>
            </a:r>
            <a:r>
              <a:rPr lang="en" sz="1200">
                <a:solidFill>
                  <a:schemeClr val="tx1">
                    <a:lumMod val="85000"/>
                    <a:lumOff val="15000"/>
                  </a:schemeClr>
                </a:solidFill>
                <a:latin typeface="Calibri"/>
                <a:ea typeface="+mn-lt"/>
                <a:cs typeface="Calibri"/>
              </a:rPr>
              <a:t> Likovna sekcija, Likovna skupina razredne nastave</a:t>
            </a:r>
            <a:r>
              <a:rPr lang="hr-HR" sz="1200">
                <a:solidFill>
                  <a:schemeClr val="tx1">
                    <a:lumMod val="85000"/>
                    <a:lumOff val="15000"/>
                  </a:schemeClr>
                </a:solidFill>
                <a:latin typeface="Calibri"/>
                <a:ea typeface="+mn-lt"/>
                <a:cs typeface="Calibri"/>
              </a:rPr>
              <a:t> </a:t>
            </a:r>
            <a:r>
              <a:rPr lang="hr-HR" sz="1200" err="1">
                <a:solidFill>
                  <a:schemeClr val="tx1">
                    <a:lumMod val="85000"/>
                    <a:lumOff val="15000"/>
                  </a:schemeClr>
                </a:solidFill>
                <a:latin typeface="Calibri"/>
                <a:ea typeface="+mn-lt"/>
                <a:cs typeface="Calibri"/>
              </a:rPr>
              <a:t>Bodovaljci</a:t>
            </a:r>
            <a:r>
              <a:rPr lang="en" sz="1200">
                <a:solidFill>
                  <a:schemeClr val="tx1">
                    <a:lumMod val="85000"/>
                    <a:lumOff val="15000"/>
                  </a:schemeClr>
                </a:solidFill>
                <a:latin typeface="Calibri"/>
                <a:ea typeface="+mn-lt"/>
                <a:cs typeface="Calibri"/>
              </a:rPr>
              <a:t>, </a:t>
            </a:r>
            <a:r>
              <a:rPr lang="hr-HR" sz="1200">
                <a:solidFill>
                  <a:schemeClr val="tx1">
                    <a:lumMod val="85000"/>
                    <a:lumOff val="15000"/>
                  </a:schemeClr>
                </a:solidFill>
                <a:latin typeface="Calibri"/>
                <a:ea typeface="+mn-lt"/>
                <a:cs typeface="Calibri"/>
              </a:rPr>
              <a:t>Čarolija ruku, Kreativna, Ljekovito i začinsko bilje</a:t>
            </a:r>
            <a:endParaRPr lang="en-US" sz="1200">
              <a:solidFill>
                <a:schemeClr val="tx1">
                  <a:lumMod val="85000"/>
                  <a:lumOff val="15000"/>
                </a:schemeClr>
              </a:solidFill>
              <a:ea typeface="+mn-lt"/>
              <a:cs typeface="+mn-lt"/>
            </a:endParaRPr>
          </a:p>
          <a:p>
            <a:pPr marR="0" lvl="0" algn="l">
              <a:spcBef>
                <a:spcPts val="700"/>
              </a:spcBef>
              <a:spcAft>
                <a:spcPts val="0"/>
              </a:spcAft>
              <a:buFont typeface="Arial"/>
              <a:buChar char="•"/>
            </a:pPr>
            <a:endParaRPr lang="en" sz="1200" b="0" i="0" u="none" strike="noStrike" cap="none" baseline="0">
              <a:solidFill>
                <a:srgbClr val="4F81BD"/>
              </a:solidFill>
              <a:latin typeface="Calibri"/>
              <a:ea typeface="Calibri"/>
              <a:cs typeface="Calibri"/>
            </a:endParaRPr>
          </a:p>
          <a:p>
            <a:pPr marL="0" indent="0">
              <a:spcBef>
                <a:spcPts val="0"/>
              </a:spcBef>
              <a:buNone/>
            </a:pPr>
            <a:endParaRPr lang="en-US" sz="1200">
              <a:solidFill>
                <a:schemeClr val="tx1">
                  <a:lumMod val="75000"/>
                  <a:lumOff val="25000"/>
                </a:schemeClr>
              </a:solidFill>
              <a:latin typeface="Calibri"/>
              <a:ea typeface="Calibri"/>
              <a:cs typeface="Calibri"/>
            </a:endParaRPr>
          </a:p>
        </p:txBody>
      </p:sp>
    </p:spTree>
    <p:extLst>
      <p:ext uri="{BB962C8B-B14F-4D97-AF65-F5344CB8AC3E}">
        <p14:creationId xmlns:p14="http://schemas.microsoft.com/office/powerpoint/2010/main" xmlns="" val="618362232"/>
      </p:ext>
    </p:extLst>
  </p:cSld>
  <p:clrMapOvr>
    <a:masterClrMapping/>
  </p:clrMapOvr>
  <p:transition spd="slow">
    <p:wip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xmlns="" val="1545187994"/>
              </p:ext>
            </p:extLst>
          </p:nvPr>
        </p:nvGraphicFramePr>
        <p:xfrm>
          <a:off x="914401" y="871159"/>
          <a:ext cx="7821735" cy="4024315"/>
        </p:xfrm>
        <a:graphic>
          <a:graphicData uri="http://schemas.openxmlformats.org/drawingml/2006/table">
            <a:tbl>
              <a:tblPr>
                <a:tableStyleId>{0E3FDE45-AF77-4B5C-9715-49D594BDF05E}</a:tableStyleId>
              </a:tblPr>
              <a:tblGrid>
                <a:gridCol w="7466370">
                  <a:extLst>
                    <a:ext uri="{9D8B030D-6E8A-4147-A177-3AD203B41FA5}">
                      <a16:colId xmlns:a16="http://schemas.microsoft.com/office/drawing/2014/main" xmlns="" val="20000"/>
                    </a:ext>
                  </a:extLst>
                </a:gridCol>
                <a:gridCol w="355365">
                  <a:extLst>
                    <a:ext uri="{9D8B030D-6E8A-4147-A177-3AD203B41FA5}">
                      <a16:colId xmlns:a16="http://schemas.microsoft.com/office/drawing/2014/main" xmlns="" val="20001"/>
                    </a:ext>
                  </a:extLst>
                </a:gridCol>
              </a:tblGrid>
              <a:tr h="1028700">
                <a:tc>
                  <a:txBody>
                    <a:bodyPr/>
                    <a:lstStyle/>
                    <a:p>
                      <a:pPr marL="0" marR="0" lvl="0" indent="0" algn="l" rtl="0">
                        <a:lnSpc>
                          <a:spcPct val="100000"/>
                        </a:lnSpc>
                        <a:spcBef>
                          <a:spcPts val="0"/>
                        </a:spcBef>
                        <a:spcAft>
                          <a:spcPts val="0"/>
                        </a:spcAft>
                        <a:buNone/>
                      </a:pPr>
                      <a:r>
                        <a:rPr lang="hr-HR" sz="1100" u="none" strike="noStrike" cap="none" baseline="0">
                          <a:sym typeface="Calibri"/>
                        </a:rPr>
                        <a:t>Ishodi</a:t>
                      </a:r>
                      <a:r>
                        <a:rPr lang="hr-HR" sz="1100" u="none" strike="noStrike" cap="none" baseline="0"/>
                        <a:t> - učenici će:</a:t>
                      </a:r>
                      <a:endParaRPr lang="en" sz="1100" u="none" strike="noStrike" cap="none" baseline="0"/>
                    </a:p>
                    <a:p>
                      <a:pPr marL="0" marR="0" lvl="0" indent="0" algn="l">
                        <a:lnSpc>
                          <a:spcPct val="100000"/>
                        </a:lnSpc>
                        <a:spcBef>
                          <a:spcPts val="0"/>
                        </a:spcBef>
                        <a:spcAft>
                          <a:spcPts val="0"/>
                        </a:spcAft>
                        <a:buNone/>
                      </a:pPr>
                      <a:r>
                        <a:rPr lang="hr-HR" sz="1100" b="0" i="0" u="none" strike="noStrike" cap="none" baseline="0" noProof="0">
                          <a:latin typeface="Calibri"/>
                        </a:rPr>
                        <a:t>- stjecati i razvijati motorička znanja iz raznih sportskih grana.</a:t>
                      </a:r>
                      <a:endParaRPr lang="en" sz="1100" u="none" strike="noStrike" cap="none" baseline="0"/>
                    </a:p>
                    <a:p>
                      <a:pPr marL="0" lvl="0" indent="0" algn="l">
                        <a:lnSpc>
                          <a:spcPct val="100000"/>
                        </a:lnSpc>
                        <a:spcBef>
                          <a:spcPts val="0"/>
                        </a:spcBef>
                        <a:spcAft>
                          <a:spcPts val="0"/>
                        </a:spcAft>
                        <a:buNone/>
                      </a:pPr>
                      <a:r>
                        <a:rPr lang="hr-HR" sz="1100" b="0" i="0" u="none" strike="noStrike" cap="none" baseline="0" noProof="0">
                          <a:latin typeface="Calibri"/>
                        </a:rPr>
                        <a:t>- naučiti protokole i pravila sportskih natjecanja</a:t>
                      </a:r>
                      <a:endParaRPr lang="hr-HR"/>
                    </a:p>
                    <a:p>
                      <a:pPr marL="0" lvl="0" indent="0" algn="l">
                        <a:lnSpc>
                          <a:spcPct val="100000"/>
                        </a:lnSpc>
                        <a:spcBef>
                          <a:spcPts val="0"/>
                        </a:spcBef>
                        <a:spcAft>
                          <a:spcPts val="0"/>
                        </a:spcAft>
                        <a:buNone/>
                      </a:pPr>
                      <a:r>
                        <a:rPr lang="hr-HR" sz="1100" b="0" i="0" u="none" strike="noStrike" cap="none" baseline="0" noProof="0">
                          <a:latin typeface="Calibri"/>
                        </a:rPr>
                        <a:t>- razvijati pozitivan natjecateljski duh</a:t>
                      </a:r>
                      <a:endParaRPr lang="hr-HR"/>
                    </a:p>
                    <a:p>
                      <a:pPr marL="0" marR="0" lvl="0" indent="0" algn="l">
                        <a:lnSpc>
                          <a:spcPct val="100000"/>
                        </a:lnSpc>
                        <a:spcBef>
                          <a:spcPts val="0"/>
                        </a:spcBef>
                        <a:spcAft>
                          <a:spcPts val="0"/>
                        </a:spcAft>
                        <a:buFont typeface="Calibri"/>
                        <a:buNone/>
                      </a:pPr>
                      <a:r>
                        <a:rPr lang="hr-HR" sz="1100" b="0" i="0" u="none" strike="noStrike" cap="none" baseline="0" noProof="0">
                          <a:latin typeface="Calibri"/>
                        </a:rPr>
                        <a:t>- shvatiti važnost tjelesne aktivnosti u održavanja i razvijanju zdravlja</a:t>
                      </a:r>
                      <a:endParaRPr lang="en"/>
                    </a:p>
                    <a:p>
                      <a:pPr marL="0" marR="0" lvl="0" indent="0" algn="l">
                        <a:lnSpc>
                          <a:spcPct val="100000"/>
                        </a:lnSpc>
                        <a:spcBef>
                          <a:spcPts val="0"/>
                        </a:spcBef>
                        <a:spcAft>
                          <a:spcPts val="0"/>
                        </a:spcAft>
                        <a:buFont typeface="Calibri"/>
                        <a:buNone/>
                      </a:pPr>
                      <a:endParaRPr lang="hr-HR" sz="1100" u="none" strike="noStrike" cap="none" baseline="0">
                        <a:sym typeface="Calibri"/>
                      </a:endParaRPr>
                    </a:p>
                  </a:txBody>
                  <a:tcPr marL="91450" marR="91450" marT="34100" marB="34100"/>
                </a:tc>
                <a:tc>
                  <a:txBody>
                    <a:bodyPr/>
                    <a:lstStyle/>
                    <a:p>
                      <a:pPr marL="0" marR="0" lvl="0" indent="0" algn="l" rtl="0">
                        <a:spcBef>
                          <a:spcPts val="0"/>
                        </a:spcBef>
                        <a:buFontTx/>
                        <a:buNone/>
                      </a:pPr>
                      <a:endParaRPr lang="hr-HR" sz="1100" u="none" strike="noStrike" cap="none" baseline="0"/>
                    </a:p>
                    <a:p>
                      <a:pPr marL="0" marR="0" lvl="0" indent="0" algn="l">
                        <a:spcBef>
                          <a:spcPts val="0"/>
                        </a:spcBef>
                        <a:buFontTx/>
                        <a:buNone/>
                      </a:pPr>
                      <a:endParaRPr lang="hr-HR" sz="1100" u="none" strike="noStrike" cap="none" baseline="0">
                        <a:sym typeface="Calibri"/>
                      </a:endParaRPr>
                    </a:p>
                  </a:txBody>
                  <a:tcPr marL="91450" marR="91450" marT="34100" marB="34100"/>
                </a:tc>
                <a:extLst>
                  <a:ext uri="{0D108BD9-81ED-4DB2-BD59-A6C34878D82A}">
                    <a16:rowId xmlns:a16="http://schemas.microsoft.com/office/drawing/2014/main" xmlns="" val="10000"/>
                  </a:ext>
                </a:extLst>
              </a:tr>
              <a:tr h="444075">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Namjena</a:t>
                      </a:r>
                      <a:r>
                        <a:rPr lang="en" sz="1100" u="none" strike="noStrike" cap="none" baseline="0">
                          <a:sym typeface="Calibri"/>
                        </a:rPr>
                        <a:t>:</a:t>
                      </a:r>
                      <a:r>
                        <a:rPr lang="en" sz="1100" u="none" strike="noStrike" cap="none" baseline="0"/>
                        <a:t> </a:t>
                      </a:r>
                      <a:r>
                        <a:rPr lang="en" sz="1100" b="0" i="0" u="none" strike="noStrike" cap="none" baseline="0" noProof="0" err="1">
                          <a:latin typeface="Calibri"/>
                        </a:rPr>
                        <a:t>Školski</a:t>
                      </a:r>
                      <a:r>
                        <a:rPr lang="en" sz="1100" b="0" i="0" u="none" strike="noStrike" cap="none" baseline="0" noProof="0">
                          <a:latin typeface="Calibri"/>
                        </a:rPr>
                        <a:t> </a:t>
                      </a:r>
                      <a:r>
                        <a:rPr lang="en" sz="1100" b="0" i="0" u="none" strike="noStrike" cap="none" baseline="0" noProof="0" err="1">
                          <a:latin typeface="Calibri"/>
                        </a:rPr>
                        <a:t>sportski</a:t>
                      </a:r>
                      <a:r>
                        <a:rPr lang="en" sz="1100" b="0" i="0" u="none" strike="noStrike" cap="none" baseline="0" noProof="0">
                          <a:latin typeface="Calibri"/>
                        </a:rPr>
                        <a:t> </a:t>
                      </a:r>
                      <a:r>
                        <a:rPr lang="en" sz="1100" b="0" i="0" u="none" strike="noStrike" cap="none" baseline="0" noProof="0" err="1">
                          <a:latin typeface="Calibri"/>
                        </a:rPr>
                        <a:t>klub</a:t>
                      </a:r>
                      <a:r>
                        <a:rPr lang="en" sz="1100" b="0" i="0" u="none" strike="noStrike" cap="none" baseline="0" noProof="0">
                          <a:latin typeface="Calibri"/>
                        </a:rPr>
                        <a:t> je </a:t>
                      </a:r>
                      <a:r>
                        <a:rPr lang="en" sz="1100" b="0" i="0" u="none" strike="noStrike" cap="none" baseline="0" noProof="0" err="1">
                          <a:latin typeface="Calibri"/>
                        </a:rPr>
                        <a:t>namijenjen</a:t>
                      </a:r>
                      <a:r>
                        <a:rPr lang="en" sz="1100" b="0" i="0" u="none" strike="noStrike" cap="none" baseline="0" noProof="0">
                          <a:latin typeface="Calibri"/>
                        </a:rPr>
                        <a:t> </a:t>
                      </a:r>
                      <a:r>
                        <a:rPr lang="en" sz="1100" b="0" i="0" u="none" strike="noStrike" cap="none" baseline="0" noProof="0" err="1">
                          <a:latin typeface="Calibri"/>
                        </a:rPr>
                        <a:t>svim</a:t>
                      </a:r>
                      <a:r>
                        <a:rPr lang="en" sz="1100" b="0" i="0" u="none" strike="noStrike" cap="none" baseline="0" noProof="0">
                          <a:latin typeface="Calibri"/>
                        </a:rPr>
                        <a:t> </a:t>
                      </a:r>
                      <a:r>
                        <a:rPr lang="en" sz="1100" b="0" i="0" u="none" strike="noStrike" cap="none" baseline="0" noProof="0" err="1">
                          <a:latin typeface="Calibri"/>
                        </a:rPr>
                        <a:t>učenicima</a:t>
                      </a:r>
                      <a:r>
                        <a:rPr lang="en" sz="1100" b="0" i="0" u="none" strike="noStrike" cap="none" baseline="0" noProof="0">
                          <a:latin typeface="Calibri"/>
                        </a:rPr>
                        <a:t> </a:t>
                      </a:r>
                      <a:r>
                        <a:rPr lang="en" sz="1100" b="0" i="0" u="none" strike="noStrike" cap="none" baseline="0" noProof="0" err="1">
                          <a:latin typeface="Calibri"/>
                        </a:rPr>
                        <a:t>razredne</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predmetne</a:t>
                      </a:r>
                      <a:r>
                        <a:rPr lang="en" sz="1100" b="0" i="0" u="none" strike="noStrike" cap="none" baseline="0" noProof="0">
                          <a:latin typeface="Calibri"/>
                        </a:rPr>
                        <a:t> </a:t>
                      </a:r>
                      <a:r>
                        <a:rPr lang="en" sz="1100" b="0" i="0" u="none" strike="noStrike" cap="none" baseline="0" noProof="0" err="1">
                          <a:latin typeface="Calibri"/>
                        </a:rPr>
                        <a:t>nastave</a:t>
                      </a:r>
                      <a:r>
                        <a:rPr lang="en" sz="1100" b="0" i="0" u="none" strike="noStrike" cap="none" baseline="0" noProof="0">
                          <a:latin typeface="Calibri"/>
                        </a:rPr>
                        <a:t> </a:t>
                      </a:r>
                      <a:r>
                        <a:rPr lang="en" sz="1100" b="0" i="0" u="none" strike="noStrike" cap="none" baseline="0" noProof="0" err="1">
                          <a:latin typeface="Calibri"/>
                        </a:rPr>
                        <a:t>te</a:t>
                      </a:r>
                      <a:r>
                        <a:rPr lang="en" sz="1100" b="0" i="0" u="none" strike="noStrike" cap="none" baseline="0" noProof="0">
                          <a:latin typeface="Calibri"/>
                        </a:rPr>
                        <a:t>  </a:t>
                      </a:r>
                      <a:r>
                        <a:rPr lang="en" sz="1100" b="0" i="0" u="none" strike="noStrike" cap="none" baseline="0" noProof="0" err="1">
                          <a:latin typeface="Calibri"/>
                        </a:rPr>
                        <a:t>kao</a:t>
                      </a:r>
                      <a:r>
                        <a:rPr lang="en" sz="1100" b="0" i="0" u="none" strike="noStrike" cap="none" baseline="0" noProof="0">
                          <a:latin typeface="Calibri"/>
                        </a:rPr>
                        <a:t> </a:t>
                      </a:r>
                      <a:r>
                        <a:rPr lang="en" sz="1100" b="0" i="0" u="none" strike="noStrike" cap="none" baseline="0" noProof="0" err="1">
                          <a:latin typeface="Calibri"/>
                        </a:rPr>
                        <a:t>član</a:t>
                      </a:r>
                      <a:r>
                        <a:rPr lang="en" sz="1100" b="0" i="0" u="none" strike="noStrike" cap="none" baseline="0" noProof="0">
                          <a:latin typeface="Calibri"/>
                        </a:rPr>
                        <a:t> </a:t>
                      </a:r>
                      <a:r>
                        <a:rPr lang="en" sz="1100" b="0" i="0" u="none" strike="noStrike" cap="none" baseline="0" noProof="0" err="1">
                          <a:latin typeface="Calibri"/>
                        </a:rPr>
                        <a:t>Saveza</a:t>
                      </a:r>
                      <a:r>
                        <a:rPr lang="en" sz="1100" b="0" i="0" u="none" strike="noStrike" cap="none" baseline="0" noProof="0">
                          <a:latin typeface="Calibri"/>
                        </a:rPr>
                        <a:t> </a:t>
                      </a:r>
                      <a:r>
                        <a:rPr lang="en" sz="1100" b="0" i="0" u="none" strike="noStrike" cap="none" baseline="0" noProof="0" err="1">
                          <a:latin typeface="Calibri"/>
                        </a:rPr>
                        <a:t>školskih</a:t>
                      </a:r>
                      <a:r>
                        <a:rPr lang="en" sz="1100" b="0" i="0" u="none" strike="noStrike" cap="none" baseline="0" noProof="0">
                          <a:latin typeface="Calibri"/>
                        </a:rPr>
                        <a:t> </a:t>
                      </a:r>
                      <a:r>
                        <a:rPr lang="en" sz="1100" b="0" i="0" u="none" strike="noStrike" cap="none" baseline="0" noProof="0" err="1">
                          <a:latin typeface="Calibri"/>
                        </a:rPr>
                        <a:t>sportskih</a:t>
                      </a:r>
                      <a:r>
                        <a:rPr lang="en" sz="1100" b="0" i="0" u="none" strike="noStrike" cap="none" baseline="0" noProof="0">
                          <a:latin typeface="Calibri"/>
                        </a:rPr>
                        <a:t> </a:t>
                      </a:r>
                      <a:r>
                        <a:rPr lang="en" sz="1100" b="0" i="0" u="none" strike="noStrike" cap="none" baseline="0" noProof="0" err="1">
                          <a:latin typeface="Calibri"/>
                        </a:rPr>
                        <a:t>društava</a:t>
                      </a:r>
                      <a:r>
                        <a:rPr lang="en" sz="1100" b="0" i="0" u="none" strike="noStrike" cap="none" baseline="0" noProof="0">
                          <a:latin typeface="Calibri"/>
                        </a:rPr>
                        <a:t> </a:t>
                      </a:r>
                      <a:r>
                        <a:rPr lang="en" sz="1100" b="0" i="0" u="none" strike="noStrike" cap="none" baseline="0" noProof="0" err="1">
                          <a:latin typeface="Calibri"/>
                        </a:rPr>
                        <a:t>Brodsko-posavske</a:t>
                      </a:r>
                      <a:r>
                        <a:rPr lang="en" sz="1100" b="0" i="0" u="none" strike="noStrike" cap="none" baseline="0" noProof="0">
                          <a:latin typeface="Calibri"/>
                        </a:rPr>
                        <a:t> </a:t>
                      </a:r>
                      <a:r>
                        <a:rPr lang="en" sz="1100" b="0" i="0" u="none" strike="noStrike" cap="none" baseline="0" noProof="0" err="1">
                          <a:latin typeface="Calibri"/>
                        </a:rPr>
                        <a:t>županije</a:t>
                      </a:r>
                      <a:r>
                        <a:rPr lang="en" sz="1100" b="0" i="0" u="none" strike="noStrike" cap="none" baseline="0" noProof="0">
                          <a:latin typeface="Calibri"/>
                        </a:rPr>
                        <a:t> </a:t>
                      </a:r>
                      <a:r>
                        <a:rPr lang="en" sz="1100" b="0" i="0" u="none" strike="noStrike" cap="none" baseline="0" noProof="0" err="1">
                          <a:latin typeface="Calibri"/>
                        </a:rPr>
                        <a:t>sudjeluje</a:t>
                      </a:r>
                      <a:r>
                        <a:rPr lang="en" sz="1100" b="0" i="0" u="none" strike="noStrike" cap="none" baseline="0" noProof="0">
                          <a:latin typeface="Calibri"/>
                        </a:rPr>
                        <a:t> </a:t>
                      </a:r>
                      <a:r>
                        <a:rPr lang="en" sz="1100" b="0" i="0" u="none" strike="noStrike" cap="none" baseline="0" noProof="0" err="1">
                          <a:latin typeface="Calibri"/>
                        </a:rPr>
                        <a:t>na</a:t>
                      </a:r>
                      <a:r>
                        <a:rPr lang="en" sz="1100" b="0" i="0" u="none" strike="noStrike" cap="none" baseline="0" noProof="0">
                          <a:latin typeface="Calibri"/>
                        </a:rPr>
                        <a:t> </a:t>
                      </a:r>
                      <a:r>
                        <a:rPr lang="en" sz="1100" b="0" i="0" u="none" strike="noStrike" cap="none" baseline="0" noProof="0" err="1">
                          <a:latin typeface="Calibri"/>
                        </a:rPr>
                        <a:t>sportskim</a:t>
                      </a:r>
                      <a:r>
                        <a:rPr lang="en" sz="1100" b="0" i="0" u="none" strike="noStrike" cap="none" baseline="0" noProof="0">
                          <a:latin typeface="Calibri"/>
                        </a:rPr>
                        <a:t> </a:t>
                      </a:r>
                      <a:r>
                        <a:rPr lang="en" sz="1100" b="0" i="0" u="none" strike="noStrike" cap="none" baseline="0" noProof="0" err="1">
                          <a:latin typeface="Calibri"/>
                        </a:rPr>
                        <a:t>natjecanjima</a:t>
                      </a:r>
                      <a:r>
                        <a:rPr lang="en" sz="1100" b="0" i="0" u="none" strike="noStrike" cap="none" baseline="0" noProof="0">
                          <a:latin typeface="Calibri"/>
                        </a:rPr>
                        <a:t> (</a:t>
                      </a:r>
                      <a:r>
                        <a:rPr lang="en" sz="1100" b="0" i="0" u="none" strike="noStrike" cap="none" baseline="0" noProof="0" err="1">
                          <a:latin typeface="Calibri"/>
                        </a:rPr>
                        <a:t>prednatjecanja,županijska,regionalna</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državna</a:t>
                      </a:r>
                      <a:r>
                        <a:rPr lang="en" sz="1100" b="0" i="0" u="none" strike="noStrike" cap="none" baseline="0" noProof="0">
                          <a:latin typeface="Calibri"/>
                        </a:rPr>
                        <a:t>) </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1"/>
                  </a:ext>
                </a:extLst>
              </a:tr>
              <a:tr h="770325">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r>
                        <a:rPr lang="en" sz="1100" u="none" strike="noStrike" cap="none" baseline="0"/>
                        <a:t> </a:t>
                      </a:r>
                      <a:r>
                        <a:rPr lang="en" sz="1100" b="0" i="0" u="none" strike="noStrike" cap="none" baseline="0" noProof="0">
                          <a:latin typeface="Calibri"/>
                        </a:rPr>
                        <a:t>U </a:t>
                      </a:r>
                      <a:r>
                        <a:rPr lang="en" sz="1100" b="0" i="0" u="none" strike="noStrike" cap="none" baseline="0" noProof="0" err="1">
                          <a:latin typeface="Calibri"/>
                        </a:rPr>
                        <a:t>skladu</a:t>
                      </a:r>
                      <a:r>
                        <a:rPr lang="en" sz="1100" b="0" i="0" u="none" strike="noStrike" cap="none" baseline="0" noProof="0">
                          <a:latin typeface="Calibri"/>
                        </a:rPr>
                        <a:t> s </a:t>
                      </a:r>
                      <a:r>
                        <a:rPr lang="en" sz="1100" b="0" i="0" u="none" strike="noStrike" cap="none" baseline="0" noProof="0" err="1">
                          <a:latin typeface="Calibri"/>
                        </a:rPr>
                        <a:t>kalendarom</a:t>
                      </a:r>
                      <a:r>
                        <a:rPr lang="en" sz="1100" b="0" i="0" u="none" strike="noStrike" cap="none" baseline="0" noProof="0">
                          <a:latin typeface="Calibri"/>
                        </a:rPr>
                        <a:t> </a:t>
                      </a:r>
                      <a:r>
                        <a:rPr lang="en" sz="1100" b="0" i="0" u="none" strike="noStrike" cap="none" baseline="0" noProof="0" err="1">
                          <a:latin typeface="Calibri"/>
                        </a:rPr>
                        <a:t>sportskih</a:t>
                      </a:r>
                      <a:r>
                        <a:rPr lang="en" sz="1100" b="0" i="0" u="none" strike="noStrike" cap="none" baseline="0" noProof="0">
                          <a:latin typeface="Calibri"/>
                        </a:rPr>
                        <a:t> </a:t>
                      </a:r>
                      <a:r>
                        <a:rPr lang="en" sz="1100" b="0" i="0" u="none" strike="noStrike" cap="none" baseline="0" noProof="0" err="1">
                          <a:latin typeface="Calibri"/>
                        </a:rPr>
                        <a:t>natjecanja</a:t>
                      </a:r>
                      <a:r>
                        <a:rPr lang="en" sz="1100" b="0" i="0" u="none" strike="noStrike" cap="none" baseline="0" noProof="0">
                          <a:latin typeface="Calibri"/>
                        </a:rPr>
                        <a:t>, </a:t>
                      </a:r>
                      <a:r>
                        <a:rPr lang="en" sz="1100" b="0" i="0" u="none" strike="noStrike" cap="none" baseline="0" noProof="0" err="1">
                          <a:latin typeface="Calibri"/>
                        </a:rPr>
                        <a:t>voditelj</a:t>
                      </a:r>
                      <a:r>
                        <a:rPr lang="en" sz="1100" b="0" i="0" u="none" strike="noStrike" cap="none" baseline="0" noProof="0">
                          <a:latin typeface="Calibri"/>
                        </a:rPr>
                        <a:t> </a:t>
                      </a:r>
                      <a:r>
                        <a:rPr lang="en" sz="1100" b="0" i="0" u="none" strike="noStrike" cap="none" baseline="0" noProof="0" err="1">
                          <a:latin typeface="Calibri"/>
                        </a:rPr>
                        <a:t>kluba</a:t>
                      </a:r>
                      <a:r>
                        <a:rPr lang="en" sz="1100" b="0" i="0" u="none" strike="noStrike" cap="none" baseline="0" noProof="0">
                          <a:latin typeface="Calibri"/>
                        </a:rPr>
                        <a:t> </a:t>
                      </a:r>
                      <a:r>
                        <a:rPr lang="en" sz="1100" b="0" i="0" u="none" strike="noStrike" cap="none" baseline="0" noProof="0" err="1">
                          <a:latin typeface="Calibri"/>
                        </a:rPr>
                        <a:t>će</a:t>
                      </a:r>
                      <a:r>
                        <a:rPr lang="en" sz="1100" b="0" i="0" u="none" strike="noStrike" cap="none" baseline="0" noProof="0">
                          <a:latin typeface="Calibri"/>
                        </a:rPr>
                        <a:t> </a:t>
                      </a:r>
                      <a:r>
                        <a:rPr lang="en" sz="1100" b="0" i="0" u="none" strike="noStrike" cap="none" baseline="0" noProof="0" err="1">
                          <a:latin typeface="Calibri"/>
                        </a:rPr>
                        <a:t>zajedno</a:t>
                      </a:r>
                      <a:r>
                        <a:rPr lang="en" sz="1100" b="0" i="0" u="none" strike="noStrike" cap="none" baseline="0" noProof="0">
                          <a:latin typeface="Calibri"/>
                        </a:rPr>
                        <a:t> s </a:t>
                      </a:r>
                      <a:r>
                        <a:rPr lang="en" sz="1100" b="0" i="0" u="none" strike="noStrike" cap="none" baseline="0" noProof="0" err="1">
                          <a:latin typeface="Calibri"/>
                        </a:rPr>
                        <a:t>učenicima</a:t>
                      </a:r>
                      <a:r>
                        <a:rPr lang="en" sz="1100" b="0" i="0" u="none" strike="noStrike" cap="none" baseline="0" noProof="0">
                          <a:latin typeface="Calibri"/>
                        </a:rPr>
                        <a:t> </a:t>
                      </a:r>
                      <a:r>
                        <a:rPr lang="en" sz="1100" b="0" i="0" u="none" strike="noStrike" cap="none" baseline="0" noProof="0" err="1">
                          <a:latin typeface="Calibri"/>
                        </a:rPr>
                        <a:t>odraditi</a:t>
                      </a:r>
                      <a:r>
                        <a:rPr lang="en" sz="1100" b="0" i="0" u="none" strike="noStrike" cap="none" baseline="0" noProof="0">
                          <a:latin typeface="Calibri"/>
                        </a:rPr>
                        <a:t> </a:t>
                      </a:r>
                      <a:r>
                        <a:rPr lang="en" sz="1100" b="0" i="0" u="none" strike="noStrike" cap="none" baseline="0" noProof="0" err="1">
                          <a:latin typeface="Calibri"/>
                        </a:rPr>
                        <a:t>pripremne</a:t>
                      </a:r>
                      <a:r>
                        <a:rPr lang="en" sz="1100" b="0" i="0" u="none" strike="noStrike" cap="none" baseline="0" noProof="0">
                          <a:latin typeface="Calibri"/>
                        </a:rPr>
                        <a:t> </a:t>
                      </a:r>
                      <a:r>
                        <a:rPr lang="en" sz="1100" b="0" i="0" u="none" strike="noStrike" cap="none" baseline="0" noProof="0" err="1">
                          <a:latin typeface="Calibri"/>
                        </a:rPr>
                        <a:t>radnje</a:t>
                      </a:r>
                      <a:r>
                        <a:rPr lang="en" sz="1100" b="0" i="0" u="none" strike="noStrike" cap="none" baseline="0" noProof="0">
                          <a:latin typeface="Calibri"/>
                        </a:rPr>
                        <a:t> (</a:t>
                      </a:r>
                      <a:r>
                        <a:rPr lang="en" sz="1100" b="0" i="0" u="none" strike="noStrike" cap="none" baseline="0" noProof="0" err="1">
                          <a:latin typeface="Calibri"/>
                        </a:rPr>
                        <a:t>izrada</a:t>
                      </a:r>
                      <a:r>
                        <a:rPr lang="en" sz="1100" b="0" i="0" u="none" strike="noStrike" cap="none" baseline="0" noProof="0">
                          <a:latin typeface="Calibri"/>
                        </a:rPr>
                        <a:t> </a:t>
                      </a:r>
                      <a:r>
                        <a:rPr lang="en" sz="1100" b="0" i="0" u="none" strike="noStrike" cap="none" baseline="0" noProof="0" err="1">
                          <a:latin typeface="Calibri"/>
                        </a:rPr>
                        <a:t>sportskih</a:t>
                      </a:r>
                      <a:r>
                        <a:rPr lang="en" sz="1100" b="0" i="0" u="none" strike="noStrike" cap="none" baseline="0" noProof="0">
                          <a:latin typeface="Calibri"/>
                        </a:rPr>
                        <a:t> </a:t>
                      </a:r>
                      <a:r>
                        <a:rPr lang="en" sz="1100" b="0" i="0" u="none" strike="noStrike" cap="none" baseline="0" noProof="0" err="1">
                          <a:latin typeface="Calibri"/>
                        </a:rPr>
                        <a:t>iskaznica</a:t>
                      </a:r>
                      <a:r>
                        <a:rPr lang="en" sz="1100" b="0" i="0" u="none" strike="noStrike" cap="none" baseline="0" noProof="0">
                          <a:latin typeface="Calibri"/>
                        </a:rPr>
                        <a:t>, </a:t>
                      </a:r>
                      <a:r>
                        <a:rPr lang="en" sz="1100" b="0" i="0" u="none" strike="noStrike" cap="none" baseline="0" noProof="0" err="1">
                          <a:latin typeface="Calibri"/>
                        </a:rPr>
                        <a:t>liječničke</a:t>
                      </a:r>
                      <a:r>
                        <a:rPr lang="en" sz="1100" b="0" i="0" u="none" strike="noStrike" cap="none" baseline="0" noProof="0">
                          <a:latin typeface="Calibri"/>
                        </a:rPr>
                        <a:t> </a:t>
                      </a:r>
                      <a:r>
                        <a:rPr lang="en" sz="1100" b="0" i="0" u="none" strike="noStrike" cap="none" baseline="0" noProof="0" err="1">
                          <a:latin typeface="Calibri"/>
                        </a:rPr>
                        <a:t>preglede</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sl. ) </a:t>
                      </a:r>
                      <a:r>
                        <a:rPr lang="en" sz="1100" b="0" i="0" u="none" strike="noStrike" cap="none" baseline="0" noProof="0" err="1">
                          <a:latin typeface="Calibri"/>
                        </a:rPr>
                        <a:t>pred</a:t>
                      </a:r>
                      <a:r>
                        <a:rPr lang="en" sz="1100" b="0" i="0" u="none" strike="noStrike" cap="none" baseline="0" noProof="0">
                          <a:latin typeface="Calibri"/>
                        </a:rPr>
                        <a:t> </a:t>
                      </a:r>
                      <a:r>
                        <a:rPr lang="en" sz="1100" b="0" i="0" u="none" strike="noStrike" cap="none" baseline="0" noProof="0" err="1">
                          <a:latin typeface="Calibri"/>
                        </a:rPr>
                        <a:t>natjecanje</a:t>
                      </a:r>
                      <a:r>
                        <a:rPr lang="en" sz="1100" b="0" i="0" u="none" strike="noStrike" cap="none" baseline="0" noProof="0">
                          <a:latin typeface="Calibri"/>
                        </a:rPr>
                        <a:t> </a:t>
                      </a:r>
                      <a:r>
                        <a:rPr lang="en" sz="1100" b="0" i="0" u="none" strike="noStrike" cap="none" baseline="0" noProof="0" err="1">
                          <a:latin typeface="Calibri"/>
                        </a:rPr>
                        <a:t>te</a:t>
                      </a:r>
                      <a:r>
                        <a:rPr lang="en" sz="1100" b="0" i="0" u="none" strike="noStrike" cap="none" baseline="0" noProof="0">
                          <a:latin typeface="Calibri"/>
                        </a:rPr>
                        <a:t> </a:t>
                      </a:r>
                      <a:r>
                        <a:rPr lang="en" sz="1100" b="0" i="0" u="none" strike="noStrike" cap="none" baseline="0" noProof="0" err="1">
                          <a:latin typeface="Calibri"/>
                        </a:rPr>
                        <a:t>nakon</a:t>
                      </a:r>
                      <a:r>
                        <a:rPr lang="en" sz="1100" b="0" i="0" u="none" strike="noStrike" cap="none" baseline="0" noProof="0">
                          <a:latin typeface="Calibri"/>
                        </a:rPr>
                        <a:t> toga </a:t>
                      </a:r>
                      <a:r>
                        <a:rPr lang="en" sz="1100" b="0" i="0" u="none" strike="noStrike" cap="none" baseline="0" noProof="0" err="1">
                          <a:latin typeface="Calibri"/>
                        </a:rPr>
                        <a:t>sudjelovati</a:t>
                      </a:r>
                      <a:r>
                        <a:rPr lang="en" sz="1100" b="0" i="0" u="none" strike="noStrike" cap="none" baseline="0" noProof="0">
                          <a:latin typeface="Calibri"/>
                        </a:rPr>
                        <a:t> </a:t>
                      </a:r>
                      <a:r>
                        <a:rPr lang="en" sz="1100" b="0" i="0" u="none" strike="noStrike" cap="none" baseline="0" noProof="0" err="1">
                          <a:latin typeface="Calibri"/>
                        </a:rPr>
                        <a:t>na</a:t>
                      </a:r>
                      <a:r>
                        <a:rPr lang="en" sz="1100" b="0" i="0" u="none" strike="noStrike" cap="none" baseline="0" noProof="0">
                          <a:latin typeface="Calibri"/>
                        </a:rPr>
                        <a:t> </a:t>
                      </a:r>
                      <a:r>
                        <a:rPr lang="en" sz="1100" b="0" i="0" u="none" strike="noStrike" cap="none" baseline="0" noProof="0" err="1">
                          <a:latin typeface="Calibri"/>
                        </a:rPr>
                        <a:t>određenom</a:t>
                      </a:r>
                      <a:r>
                        <a:rPr lang="en" sz="1100" b="0" i="0" u="none" strike="noStrike" cap="none" baseline="0" noProof="0">
                          <a:latin typeface="Calibri"/>
                        </a:rPr>
                        <a:t> </a:t>
                      </a:r>
                      <a:r>
                        <a:rPr lang="en" sz="1100" b="0" i="0" u="none" strike="noStrike" cap="none" baseline="0" noProof="0" err="1">
                          <a:latin typeface="Calibri"/>
                        </a:rPr>
                        <a:t>natjecanju</a:t>
                      </a:r>
                      <a:r>
                        <a:rPr lang="en" sz="1100" b="0" i="0" u="none" strike="noStrike" cap="none" baseline="0" noProof="0">
                          <a:latin typeface="Calibri"/>
                        </a:rPr>
                        <a:t>. </a:t>
                      </a:r>
                      <a:br>
                        <a:rPr lang="en" sz="1100" b="0" i="0" u="none" strike="noStrike" cap="none" baseline="0" noProof="0">
                          <a:latin typeface="Calibri"/>
                        </a:rPr>
                      </a:br>
                      <a:r>
                        <a:rPr lang="en" sz="1100" b="0" i="0" u="none" strike="noStrike" cap="none" baseline="0" noProof="0">
                          <a:latin typeface="Calibri"/>
                        </a:rPr>
                        <a:t>Kalendar </a:t>
                      </a:r>
                      <a:r>
                        <a:rPr lang="en" sz="1100" b="0" i="0" u="none" strike="noStrike" cap="none" baseline="0" noProof="0" err="1">
                          <a:latin typeface="Calibri"/>
                        </a:rPr>
                        <a:t>sportskih</a:t>
                      </a:r>
                      <a:r>
                        <a:rPr lang="en" sz="1100" b="0" i="0" u="none" strike="noStrike" cap="none" baseline="0" noProof="0">
                          <a:latin typeface="Calibri"/>
                        </a:rPr>
                        <a:t> </a:t>
                      </a:r>
                      <a:r>
                        <a:rPr lang="en" sz="1100" b="0" i="0" u="none" strike="noStrike" cap="none" baseline="0" noProof="0" err="1">
                          <a:latin typeface="Calibri"/>
                        </a:rPr>
                        <a:t>natjecanja</a:t>
                      </a:r>
                      <a:r>
                        <a:rPr lang="en" sz="1100" b="0" i="0" u="none" strike="noStrike" cap="none" baseline="0" noProof="0">
                          <a:latin typeface="Calibri"/>
                        </a:rPr>
                        <a:t> </a:t>
                      </a:r>
                      <a:r>
                        <a:rPr lang="en" sz="1100" b="0" i="0" u="none" strike="noStrike" cap="none" baseline="0" noProof="0" err="1">
                          <a:latin typeface="Calibri"/>
                        </a:rPr>
                        <a:t>određuje</a:t>
                      </a:r>
                      <a:r>
                        <a:rPr lang="en" sz="1100" b="0" i="0" u="none" strike="noStrike" cap="none" baseline="0" noProof="0">
                          <a:latin typeface="Calibri"/>
                        </a:rPr>
                        <a:t> Hrvatski </a:t>
                      </a:r>
                      <a:r>
                        <a:rPr lang="en" sz="1100" b="0" i="0" u="none" strike="noStrike" cap="none" baseline="0" noProof="0" err="1">
                          <a:latin typeface="Calibri"/>
                        </a:rPr>
                        <a:t>školski</a:t>
                      </a:r>
                      <a:r>
                        <a:rPr lang="en" sz="1100" b="0" i="0" u="none" strike="noStrike" cap="none" baseline="0" noProof="0">
                          <a:latin typeface="Calibri"/>
                        </a:rPr>
                        <a:t> </a:t>
                      </a:r>
                      <a:r>
                        <a:rPr lang="en" sz="1100" b="0" i="0" u="none" strike="noStrike" cap="none" baseline="0" noProof="0" err="1">
                          <a:latin typeface="Calibri"/>
                        </a:rPr>
                        <a:t>sportski</a:t>
                      </a:r>
                      <a:r>
                        <a:rPr lang="en" sz="1100" b="0" i="0" u="none" strike="noStrike" cap="none" baseline="0" noProof="0">
                          <a:latin typeface="Calibri"/>
                        </a:rPr>
                        <a:t> </a:t>
                      </a:r>
                      <a:r>
                        <a:rPr lang="en" sz="1100" b="0" i="0" u="none" strike="noStrike" cap="none" baseline="0" noProof="0" err="1">
                          <a:latin typeface="Calibri"/>
                        </a:rPr>
                        <a:t>savez</a:t>
                      </a:r>
                      <a:r>
                        <a:rPr lang="en" sz="1100" b="0" i="0" u="none" strike="noStrike" cap="none" baseline="0" noProof="0">
                          <a:latin typeface="Calibri"/>
                        </a:rPr>
                        <a:t> u </a:t>
                      </a:r>
                      <a:r>
                        <a:rPr lang="en" sz="1100" b="0" i="0" u="none" strike="noStrike" cap="none" baseline="0" noProof="0" err="1">
                          <a:latin typeface="Calibri"/>
                        </a:rPr>
                        <a:t>suradnji</a:t>
                      </a:r>
                      <a:r>
                        <a:rPr lang="en" sz="1100" b="0" i="0" u="none" strike="noStrike" cap="none" baseline="0" noProof="0">
                          <a:latin typeface="Calibri"/>
                        </a:rPr>
                        <a:t> sa </a:t>
                      </a:r>
                      <a:r>
                        <a:rPr lang="en" sz="1100" b="0" i="0" u="none" strike="noStrike" cap="none" baseline="0" noProof="0" err="1">
                          <a:latin typeface="Calibri"/>
                        </a:rPr>
                        <a:t>županijskim</a:t>
                      </a:r>
                      <a:r>
                        <a:rPr lang="en" sz="1100" b="0" i="0" u="none" strike="noStrike" cap="none" baseline="0" noProof="0">
                          <a:latin typeface="Calibri"/>
                        </a:rPr>
                        <a:t> </a:t>
                      </a:r>
                      <a:r>
                        <a:rPr lang="en" sz="1100" b="0" i="0" u="none" strike="noStrike" cap="none" baseline="0" noProof="0" err="1">
                          <a:latin typeface="Calibri"/>
                        </a:rPr>
                        <a:t>savezima</a:t>
                      </a:r>
                      <a:r>
                        <a:rPr lang="en" sz="1100" b="0" i="0" u="none" strike="noStrike" cap="none" baseline="0" noProof="0">
                          <a:latin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a:t>
                      </a:r>
                      <a:endParaRP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2"/>
                  </a:ext>
                </a:extLst>
              </a:tr>
              <a:tr h="353600">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r>
                        <a:rPr lang="en" sz="1100" u="none" strike="noStrike" cap="none" baseline="0"/>
                        <a:t> </a:t>
                      </a:r>
                      <a:r>
                        <a:rPr lang="en" sz="1100" b="0" i="0" u="none" strike="noStrike" cap="none" baseline="0" noProof="0" err="1">
                          <a:latin typeface="Calibri"/>
                        </a:rPr>
                        <a:t>učenici</a:t>
                      </a:r>
                      <a:r>
                        <a:rPr lang="en" sz="1100" b="0" i="0" u="none" strike="noStrike" cap="none" baseline="0" noProof="0">
                          <a:latin typeface="Calibri"/>
                        </a:rPr>
                        <a:t> </a:t>
                      </a:r>
                      <a:r>
                        <a:rPr lang="en" sz="1100" b="0" i="0" u="none" strike="noStrike" cap="none" baseline="0" noProof="0" err="1">
                          <a:latin typeface="Calibri"/>
                        </a:rPr>
                        <a:t>predmetne</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razredne</a:t>
                      </a:r>
                      <a:r>
                        <a:rPr lang="en" sz="1100" b="0" i="0" u="none" strike="noStrike" cap="none" baseline="0" noProof="0">
                          <a:latin typeface="Calibri"/>
                        </a:rPr>
                        <a:t> </a:t>
                      </a:r>
                      <a:r>
                        <a:rPr lang="en" sz="1100" b="0" i="0" u="none" strike="noStrike" cap="none" baseline="0" noProof="0" err="1">
                          <a:latin typeface="Calibri"/>
                        </a:rPr>
                        <a:t>nastave</a:t>
                      </a:r>
                      <a:r>
                        <a:rPr lang="en" sz="1100" b="0" i="0" u="none" strike="noStrike" cap="none" baseline="0" noProof="0">
                          <a:latin typeface="Calibri"/>
                        </a:rPr>
                        <a:t>, </a:t>
                      </a:r>
                      <a:r>
                        <a:rPr lang="en" sz="1100" b="0" i="0" u="none" strike="noStrike" cap="none" baseline="0" noProof="0" err="1">
                          <a:latin typeface="Calibri"/>
                        </a:rPr>
                        <a:t>učitelj</a:t>
                      </a:r>
                      <a:r>
                        <a:rPr lang="en" sz="1100" b="0" i="0" u="none" strike="noStrike" cap="none" baseline="0" noProof="0">
                          <a:latin typeface="Calibri"/>
                        </a:rPr>
                        <a:t> TZK David Grgić. </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endParaRPr lang="hr-HR" sz="1100" u="none" strike="noStrike" cap="none" baseline="0">
                        <a:sym typeface="Calibri"/>
                      </a:endParaRPr>
                    </a:p>
                  </a:txBody>
                  <a:tcPr marL="91450" marR="91450" marT="34100" marB="34100"/>
                </a:tc>
                <a:extLst>
                  <a:ext uri="{0D108BD9-81ED-4DB2-BD59-A6C34878D82A}">
                    <a16:rowId xmlns:a16="http://schemas.microsoft.com/office/drawing/2014/main" xmlns="" val="10003"/>
                  </a:ext>
                </a:extLst>
              </a:tr>
              <a:tr h="354800">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Vremenik</a:t>
                      </a:r>
                      <a:r>
                        <a:rPr lang="en" sz="1100" u="none" strike="noStrike" cap="none" baseline="0">
                          <a:sym typeface="Calibri"/>
                        </a:rPr>
                        <a:t>:</a:t>
                      </a:r>
                      <a:r>
                        <a:rPr lang="en" sz="1100" u="none" strike="noStrike" cap="none" baseline="0"/>
                        <a:t> </a:t>
                      </a:r>
                      <a:r>
                        <a:rPr lang="en" sz="1100" b="0" i="0" u="none" strike="noStrike" cap="none" baseline="0" noProof="0" err="1"/>
                        <a:t>aktivnosti</a:t>
                      </a:r>
                      <a:r>
                        <a:rPr lang="en" sz="1100" b="0" i="0" u="none" strike="noStrike" cap="none" baseline="0" noProof="0"/>
                        <a:t> </a:t>
                      </a:r>
                      <a:r>
                        <a:rPr lang="en" sz="1100" b="0" i="0" u="none" strike="noStrike" cap="none" baseline="0" noProof="0" err="1"/>
                        <a:t>će</a:t>
                      </a:r>
                      <a:r>
                        <a:rPr lang="en" sz="1100" b="0" i="0" u="none" strike="noStrike" cap="none" baseline="0" noProof="0"/>
                        <a:t> se </a:t>
                      </a:r>
                      <a:r>
                        <a:rPr lang="en" sz="1100" b="0" i="0" u="none" strike="noStrike" cap="none" baseline="0" noProof="0" err="1"/>
                        <a:t>provoditi</a:t>
                      </a:r>
                      <a:r>
                        <a:rPr lang="en" sz="1100" b="0" i="0" u="none" strike="noStrike" cap="none" baseline="0" noProof="0"/>
                        <a:t> 2 </a:t>
                      </a:r>
                      <a:r>
                        <a:rPr lang="en" sz="1100" b="0" i="0" u="none" strike="noStrike" cap="none" baseline="0" noProof="0" err="1"/>
                        <a:t>sata</a:t>
                      </a:r>
                      <a:r>
                        <a:rPr lang="en" sz="1100" b="0" i="0" u="none" strike="noStrike" cap="none" baseline="0" noProof="0"/>
                        <a:t> </a:t>
                      </a:r>
                      <a:r>
                        <a:rPr lang="en" sz="1100" b="0" i="0" u="none" strike="noStrike" cap="none" baseline="0" noProof="0" err="1"/>
                        <a:t>tjedno</a:t>
                      </a:r>
                      <a:r>
                        <a:rPr lang="en" sz="1100" b="0" i="0" u="none" strike="noStrike" cap="none" baseline="0" noProof="0"/>
                        <a:t> u </a:t>
                      </a:r>
                      <a:r>
                        <a:rPr lang="en" sz="1100" b="0" i="0" u="none" strike="noStrike" cap="none" baseline="0" noProof="0" err="1"/>
                        <a:t>prosjeku</a:t>
                      </a:r>
                      <a:r>
                        <a:rPr lang="en" sz="1100" b="0" i="0" u="none" strike="noStrike" cap="none" baseline="0" noProof="0"/>
                        <a:t>, </a:t>
                      </a:r>
                      <a:r>
                        <a:rPr lang="en" sz="1100" b="0" i="0" u="none" strike="noStrike" cap="none" baseline="0" noProof="0" err="1"/>
                        <a:t>odnosno</a:t>
                      </a:r>
                      <a:r>
                        <a:rPr lang="en" sz="1100" b="0" i="0" u="none" strike="noStrike" cap="none" baseline="0" noProof="0"/>
                        <a:t> </a:t>
                      </a:r>
                      <a:r>
                        <a:rPr lang="en" sz="1100" b="0" i="0" u="none" strike="noStrike" cap="none" baseline="0" noProof="0" err="1"/>
                        <a:t>veći</a:t>
                      </a:r>
                      <a:r>
                        <a:rPr lang="en" sz="1100" b="0" i="0" u="none" strike="noStrike" cap="none" baseline="0" noProof="0"/>
                        <a:t> fond sati </a:t>
                      </a:r>
                      <a:r>
                        <a:rPr lang="en" sz="1100" b="0" i="0" u="none" strike="noStrike" cap="none" baseline="0" noProof="0" err="1"/>
                        <a:t>pred</a:t>
                      </a:r>
                      <a:r>
                        <a:rPr lang="en" sz="1100" b="0" i="0" u="none" strike="noStrike" cap="none" baseline="0" noProof="0"/>
                        <a:t> </a:t>
                      </a:r>
                      <a:r>
                        <a:rPr lang="en" sz="1100" b="0" i="0" u="none" strike="noStrike" cap="none" baseline="0" noProof="0" err="1"/>
                        <a:t>natjecanje</a:t>
                      </a:r>
                      <a:r>
                        <a:rPr lang="en" sz="1100" b="0" i="0" u="none" strike="noStrike" cap="none" baseline="0" noProof="0"/>
                        <a:t>(</a:t>
                      </a:r>
                      <a:r>
                        <a:rPr lang="en" sz="1100" b="0" i="0" u="none" strike="noStrike" cap="none" baseline="0" noProof="0" err="1"/>
                        <a:t>pripremne</a:t>
                      </a:r>
                      <a:r>
                        <a:rPr lang="en" sz="1100" b="0" i="0" u="none" strike="noStrike" cap="none" baseline="0" noProof="0"/>
                        <a:t> </a:t>
                      </a:r>
                      <a:r>
                        <a:rPr lang="en" sz="1100" b="0" i="0" u="none" strike="noStrike" cap="none" baseline="0" noProof="0" err="1"/>
                        <a:t>radnje</a:t>
                      </a:r>
                      <a:r>
                        <a:rPr lang="en" sz="1100" b="0" i="0" u="none" strike="noStrike" cap="none" baseline="0" noProof="0"/>
                        <a:t>). </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4"/>
                  </a:ext>
                </a:extLst>
              </a:tr>
              <a:tr h="353600">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Troškovnik</a:t>
                      </a:r>
                      <a:r>
                        <a:rPr lang="en" sz="1100" u="none" strike="noStrike" cap="none" baseline="0">
                          <a:sym typeface="Calibri"/>
                        </a:rPr>
                        <a:t>:</a:t>
                      </a:r>
                      <a:r>
                        <a:rPr lang="en" sz="1100" u="none" strike="noStrike" cap="none" baseline="0"/>
                        <a:t> </a:t>
                      </a:r>
                      <a:r>
                        <a:rPr lang="en" sz="1100" b="0" i="0" u="none" strike="noStrike" cap="none" baseline="0" noProof="0" err="1"/>
                        <a:t>sredstva</a:t>
                      </a:r>
                      <a:r>
                        <a:rPr lang="en" sz="1100" b="0" i="0" u="none" strike="noStrike" cap="none" baseline="0" noProof="0"/>
                        <a:t> </a:t>
                      </a:r>
                      <a:r>
                        <a:rPr lang="en" sz="1100" b="0" i="0" u="none" strike="noStrike" cap="none" baseline="0" noProof="0" err="1"/>
                        <a:t>potrebna</a:t>
                      </a:r>
                      <a:r>
                        <a:rPr lang="en" sz="1100" b="0" i="0" u="none" strike="noStrike" cap="none" baseline="0" noProof="0"/>
                        <a:t> </a:t>
                      </a:r>
                      <a:r>
                        <a:rPr lang="en" sz="1100" b="0" i="0" u="none" strike="noStrike" cap="none" baseline="0" noProof="0" err="1"/>
                        <a:t>na</a:t>
                      </a:r>
                      <a:r>
                        <a:rPr lang="en" sz="1100" b="0" i="0" u="none" strike="noStrike" cap="none" baseline="0" noProof="0"/>
                        <a:t> </a:t>
                      </a:r>
                      <a:r>
                        <a:rPr lang="en" sz="1100" b="0" i="0" u="none" strike="noStrike" cap="none" baseline="0" noProof="0" err="1"/>
                        <a:t>nabavu</a:t>
                      </a:r>
                      <a:r>
                        <a:rPr lang="en" sz="1100" b="0" i="0" u="none" strike="noStrike" cap="none" baseline="0" noProof="0"/>
                        <a:t> </a:t>
                      </a:r>
                      <a:r>
                        <a:rPr lang="en" sz="1100" b="0" i="0" u="none" strike="noStrike" cap="none" baseline="0" noProof="0" err="1"/>
                        <a:t>sportske</a:t>
                      </a:r>
                      <a:r>
                        <a:rPr lang="en" sz="1100" b="0" i="0" u="none" strike="noStrike" cap="none" baseline="0" noProof="0"/>
                        <a:t> </a:t>
                      </a:r>
                      <a:r>
                        <a:rPr lang="en" sz="1100" b="0" i="0" u="none" strike="noStrike" cap="none" baseline="0" noProof="0" err="1"/>
                        <a:t>opreme</a:t>
                      </a:r>
                      <a:r>
                        <a:rPr lang="en" sz="1100" b="0" i="0" u="none" strike="noStrike" cap="none" baseline="0" noProof="0"/>
                        <a:t>. </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5"/>
                  </a:ext>
                </a:extLst>
              </a:tr>
              <a:tr h="673875">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r>
                        <a:rPr lang="en" sz="1100" u="none" strike="noStrike" cap="none" baseline="0"/>
                        <a:t> </a:t>
                      </a:r>
                      <a:r>
                        <a:rPr lang="en" sz="1100" b="0" i="0" u="none" strike="noStrike" cap="none" baseline="0" noProof="0">
                          <a:latin typeface="Calibri"/>
                        </a:rPr>
                        <a:t>Na </a:t>
                      </a:r>
                      <a:r>
                        <a:rPr lang="en" sz="1100" b="0" i="0" u="none" strike="noStrike" cap="none" baseline="0" noProof="0" err="1">
                          <a:latin typeface="Calibri"/>
                        </a:rPr>
                        <a:t>kraju</a:t>
                      </a:r>
                      <a:r>
                        <a:rPr lang="en" sz="1100" b="0" i="0" u="none" strike="noStrike" cap="none" baseline="0" noProof="0">
                          <a:latin typeface="Calibri"/>
                        </a:rPr>
                        <a:t> </a:t>
                      </a:r>
                      <a:r>
                        <a:rPr lang="en" sz="1100" b="0" i="0" u="none" strike="noStrike" cap="none" baseline="0" noProof="0" err="1">
                          <a:latin typeface="Calibri"/>
                        </a:rPr>
                        <a:t>nastavne</a:t>
                      </a:r>
                      <a:r>
                        <a:rPr lang="en" sz="1100" b="0" i="0" u="none" strike="noStrike" cap="none" baseline="0" noProof="0">
                          <a:latin typeface="Calibri"/>
                        </a:rPr>
                        <a:t> </a:t>
                      </a:r>
                      <a:r>
                        <a:rPr lang="en" sz="1100" b="0" i="0" u="none" strike="noStrike" cap="none" baseline="0" noProof="0" err="1">
                          <a:latin typeface="Calibri"/>
                        </a:rPr>
                        <a:t>godine</a:t>
                      </a:r>
                      <a:r>
                        <a:rPr lang="en" sz="1100" b="0" i="0" u="none" strike="noStrike" cap="none" baseline="0" noProof="0">
                          <a:latin typeface="Calibri"/>
                        </a:rPr>
                        <a:t> </a:t>
                      </a:r>
                      <a:r>
                        <a:rPr lang="en" sz="1100" b="0" i="0" u="none" strike="noStrike" cap="none" baseline="0" noProof="0" err="1">
                          <a:latin typeface="Calibri"/>
                        </a:rPr>
                        <a:t>voditelj</a:t>
                      </a:r>
                      <a:r>
                        <a:rPr lang="en" sz="1100" b="0" i="0" u="none" strike="noStrike" cap="none" baseline="0" noProof="0">
                          <a:latin typeface="Calibri"/>
                        </a:rPr>
                        <a:t> </a:t>
                      </a:r>
                      <a:r>
                        <a:rPr lang="en" sz="1100" b="0" i="0" u="none" strike="noStrike" cap="none" baseline="0" noProof="0" err="1">
                          <a:latin typeface="Calibri"/>
                        </a:rPr>
                        <a:t>će</a:t>
                      </a:r>
                      <a:r>
                        <a:rPr lang="en" sz="1100" b="0" i="0" u="none" strike="noStrike" cap="none" baseline="0" noProof="0">
                          <a:latin typeface="Calibri"/>
                        </a:rPr>
                        <a:t> </a:t>
                      </a:r>
                      <a:r>
                        <a:rPr lang="en" sz="1100" b="0" i="0" u="none" strike="noStrike" cap="none" baseline="0" noProof="0" err="1">
                          <a:latin typeface="Calibri"/>
                        </a:rPr>
                        <a:t>prikazati</a:t>
                      </a:r>
                      <a:r>
                        <a:rPr lang="en" sz="1100" b="0" i="0" u="none" strike="noStrike" cap="none" baseline="0" noProof="0">
                          <a:latin typeface="Calibri"/>
                        </a:rPr>
                        <a:t> </a:t>
                      </a:r>
                      <a:r>
                        <a:rPr lang="en" sz="1100" b="0" i="0" u="none" strike="noStrike" cap="none" baseline="0" noProof="0" err="1">
                          <a:latin typeface="Calibri"/>
                        </a:rPr>
                        <a:t>izvješće</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rezultate</a:t>
                      </a:r>
                      <a:r>
                        <a:rPr lang="en" sz="1100" b="0" i="0" u="none" strike="noStrike" cap="none" baseline="0" noProof="0">
                          <a:latin typeface="Calibri"/>
                        </a:rPr>
                        <a:t> sa </a:t>
                      </a:r>
                      <a:r>
                        <a:rPr lang="en" sz="1100" b="0" i="0" u="none" strike="noStrike" cap="none" baseline="0" noProof="0" err="1">
                          <a:latin typeface="Calibri"/>
                        </a:rPr>
                        <a:t>svih</a:t>
                      </a:r>
                      <a:r>
                        <a:rPr lang="en" sz="1100" b="0" i="0" u="none" strike="noStrike" cap="none" baseline="0" noProof="0">
                          <a:latin typeface="Calibri"/>
                        </a:rPr>
                        <a:t> </a:t>
                      </a:r>
                      <a:r>
                        <a:rPr lang="en" sz="1100" b="0" i="0" u="none" strike="noStrike" cap="none" baseline="0" noProof="0" err="1">
                          <a:latin typeface="Calibri"/>
                        </a:rPr>
                        <a:t>natjecanja</a:t>
                      </a:r>
                      <a:r>
                        <a:rPr lang="en" sz="1100" b="0" i="0" u="none" strike="noStrike" cap="none" baseline="0" noProof="0">
                          <a:latin typeface="Calibri"/>
                        </a:rPr>
                        <a:t> </a:t>
                      </a:r>
                      <a:r>
                        <a:rPr lang="en" sz="1100" b="0" i="0" u="none" strike="noStrike" cap="none" baseline="0" noProof="0" err="1">
                          <a:latin typeface="Calibri"/>
                        </a:rPr>
                        <a:t>na</a:t>
                      </a:r>
                      <a:r>
                        <a:rPr lang="en" sz="1100" b="0" i="0" u="none" strike="noStrike" cap="none" baseline="0" noProof="0">
                          <a:latin typeface="Calibri"/>
                        </a:rPr>
                        <a:t> </a:t>
                      </a:r>
                      <a:r>
                        <a:rPr lang="en" sz="1100" b="0" i="0" u="none" strike="noStrike" cap="none" baseline="0" noProof="0" err="1">
                          <a:latin typeface="Calibri"/>
                        </a:rPr>
                        <a:t>kojima</a:t>
                      </a:r>
                      <a:r>
                        <a:rPr lang="en" sz="1100" b="0" i="0" u="none" strike="noStrike" cap="none" baseline="0" noProof="0">
                          <a:latin typeface="Calibri"/>
                        </a:rPr>
                        <a:t> je ŠSK “Goran “</a:t>
                      </a:r>
                      <a:r>
                        <a:rPr lang="en" sz="1100" b="0" i="0" u="none" strike="noStrike" cap="none" baseline="0" noProof="0" err="1">
                          <a:latin typeface="Calibri"/>
                        </a:rPr>
                        <a:t>sudjelovao</a:t>
                      </a:r>
                      <a:r>
                        <a:rPr lang="en" sz="1100" b="0" i="0" u="none" strike="noStrike" cap="none" baseline="0" noProof="0">
                          <a:latin typeface="Calibri"/>
                        </a:rPr>
                        <a:t>, </a:t>
                      </a:r>
                      <a:r>
                        <a:rPr lang="en" sz="1100" b="0" i="0" u="none" strike="noStrike" cap="none" baseline="0" noProof="0" err="1">
                          <a:latin typeface="Calibri"/>
                        </a:rPr>
                        <a:t>te</a:t>
                      </a:r>
                      <a:r>
                        <a:rPr lang="en" sz="1100" b="0" i="0" u="none" strike="noStrike" cap="none" baseline="0" noProof="0">
                          <a:latin typeface="Calibri"/>
                        </a:rPr>
                        <a:t> po </a:t>
                      </a:r>
                      <a:r>
                        <a:rPr lang="en" sz="1100" b="0" i="0" u="none" strike="noStrike" cap="none" baseline="0" noProof="0" err="1">
                          <a:latin typeface="Calibri"/>
                        </a:rPr>
                        <a:t>dogovoru,nagraditi</a:t>
                      </a:r>
                      <a:r>
                        <a:rPr lang="en" sz="1100" b="0" i="0" u="none" strike="noStrike" cap="none" baseline="0" noProof="0">
                          <a:latin typeface="Calibri"/>
                        </a:rPr>
                        <a:t> </a:t>
                      </a:r>
                      <a:r>
                        <a:rPr lang="en" sz="1100" b="0" i="0" u="none" strike="noStrike" cap="none" baseline="0" noProof="0" err="1">
                          <a:latin typeface="Calibri"/>
                        </a:rPr>
                        <a:t>pisanim</a:t>
                      </a:r>
                      <a:r>
                        <a:rPr lang="en" sz="1100" b="0" i="0" u="none" strike="noStrike" cap="none" baseline="0" noProof="0">
                          <a:latin typeface="Calibri"/>
                        </a:rPr>
                        <a:t> </a:t>
                      </a:r>
                      <a:r>
                        <a:rPr lang="en" sz="1100" b="0" i="0" u="none" strike="noStrike" cap="none" baseline="0" noProof="0" err="1">
                          <a:latin typeface="Calibri"/>
                        </a:rPr>
                        <a:t>priznanjem</a:t>
                      </a:r>
                      <a:r>
                        <a:rPr lang="en" sz="1100" b="0" i="0" u="none" strike="noStrike" cap="none" baseline="0" noProof="0">
                          <a:latin typeface="Calibri"/>
                        </a:rPr>
                        <a:t> </a:t>
                      </a:r>
                      <a:r>
                        <a:rPr lang="en" sz="1100" b="0" i="0" u="none" strike="noStrike" cap="none" baseline="0" noProof="0" err="1">
                          <a:latin typeface="Calibri"/>
                        </a:rPr>
                        <a:t>učenike</a:t>
                      </a:r>
                      <a:r>
                        <a:rPr lang="en" sz="1100" b="0" i="0" u="none" strike="noStrike" cap="none" baseline="0" noProof="0">
                          <a:latin typeface="Calibri"/>
                        </a:rPr>
                        <a:t>, koji </a:t>
                      </a:r>
                      <a:r>
                        <a:rPr lang="en" sz="1100" b="0" i="0" u="none" strike="noStrike" cap="none" baseline="0" noProof="0" err="1">
                          <a:latin typeface="Calibri"/>
                        </a:rPr>
                        <a:t>su</a:t>
                      </a:r>
                      <a:r>
                        <a:rPr lang="en" sz="1100" b="0" i="0" u="none" strike="noStrike" cap="none" baseline="0" noProof="0">
                          <a:latin typeface="Calibri"/>
                        </a:rPr>
                        <a:t> </a:t>
                      </a:r>
                      <a:r>
                        <a:rPr lang="en" sz="1100" b="0" i="0" u="none" strike="noStrike" cap="none" baseline="0" noProof="0" err="1">
                          <a:latin typeface="Calibri"/>
                        </a:rPr>
                        <a:t>postigli</a:t>
                      </a:r>
                      <a:r>
                        <a:rPr lang="en" sz="1100" b="0" i="0" u="none" strike="noStrike" cap="none" baseline="0" noProof="0">
                          <a:latin typeface="Calibri"/>
                        </a:rPr>
                        <a:t> </a:t>
                      </a:r>
                      <a:r>
                        <a:rPr lang="en" sz="1100" b="0" i="0" u="none" strike="noStrike" cap="none" baseline="0" noProof="0" err="1">
                          <a:latin typeface="Calibri"/>
                        </a:rPr>
                        <a:t>zapažene</a:t>
                      </a:r>
                      <a:r>
                        <a:rPr lang="en" sz="1100" b="0" i="0" u="none" strike="noStrike" cap="none" baseline="0" noProof="0">
                          <a:latin typeface="Calibri"/>
                        </a:rPr>
                        <a:t> </a:t>
                      </a:r>
                      <a:r>
                        <a:rPr lang="en" sz="1100" b="0" i="0" u="none" strike="noStrike" cap="none" baseline="0" noProof="0" err="1">
                          <a:latin typeface="Calibri"/>
                        </a:rPr>
                        <a:t>rezultate</a:t>
                      </a:r>
                      <a:r>
                        <a:rPr lang="en" sz="1100" b="0" i="0" u="none" strike="noStrike" cap="none" baseline="0" noProof="0">
                          <a:latin typeface="Calibri"/>
                        </a:rPr>
                        <a:t>. </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1025013" y="25924"/>
            <a:ext cx="7505974"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Školski sportski klub „Goran”</a:t>
            </a:r>
            <a:endParaRPr lang="hr-HR">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xmlns="" val="134245652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graphicFrame>
        <p:nvGraphicFramePr>
          <p:cNvPr id="172" name="Shape 172"/>
          <p:cNvGraphicFramePr/>
          <p:nvPr>
            <p:extLst>
              <p:ext uri="{D42A27DB-BD31-4B8C-83A1-F6EECF244321}">
                <p14:modId xmlns:p14="http://schemas.microsoft.com/office/powerpoint/2010/main" xmlns="" val="2290555196"/>
              </p:ext>
            </p:extLst>
          </p:nvPr>
        </p:nvGraphicFramePr>
        <p:xfrm>
          <a:off x="853335" y="1080369"/>
          <a:ext cx="8021193" cy="3823525"/>
        </p:xfrm>
        <a:graphic>
          <a:graphicData uri="http://schemas.openxmlformats.org/drawingml/2006/table">
            <a:tbl>
              <a:tblPr>
                <a:tableStyleId>{0E3FDE45-AF77-4B5C-9715-49D594BDF05E}</a:tableStyleId>
              </a:tblPr>
              <a:tblGrid>
                <a:gridCol w="2074606">
                  <a:extLst>
                    <a:ext uri="{9D8B030D-6E8A-4147-A177-3AD203B41FA5}">
                      <a16:colId xmlns:a16="http://schemas.microsoft.com/office/drawing/2014/main" xmlns="" val="20000"/>
                    </a:ext>
                  </a:extLst>
                </a:gridCol>
                <a:gridCol w="5946587">
                  <a:extLst>
                    <a:ext uri="{9D8B030D-6E8A-4147-A177-3AD203B41FA5}">
                      <a16:colId xmlns:a16="http://schemas.microsoft.com/office/drawing/2014/main" xmlns="" val="20001"/>
                    </a:ext>
                  </a:extLst>
                </a:gridCol>
              </a:tblGrid>
              <a:tr h="1096171">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chemeClr val="tx1"/>
                        </a:solidFill>
                        <a:latin typeface="+mn-lt"/>
                        <a:ea typeface="+mn-ea"/>
                        <a:cs typeface="+mn-cs"/>
                        <a:sym typeface="Calibri"/>
                      </a:endParaRPr>
                    </a:p>
                  </a:txBody>
                  <a:tcPr marL="91450" marR="91450" marT="28025" marB="28025"/>
                </a:tc>
                <a:tc>
                  <a:txBody>
                    <a:bodyPr/>
                    <a:lstStyle/>
                    <a:p>
                      <a:pPr marL="0" marR="0" lvl="0" indent="0" algn="l">
                        <a:lnSpc>
                          <a:spcPct val="100000"/>
                        </a:lnSpc>
                        <a:spcBef>
                          <a:spcPts val="0"/>
                        </a:spcBef>
                        <a:spcAft>
                          <a:spcPts val="0"/>
                        </a:spcAft>
                        <a:buNone/>
                      </a:pPr>
                      <a:r>
                        <a:rPr lang="en" sz="1100" u="none" strike="noStrike" cap="none" baseline="0" err="1"/>
                        <a:t>Učenici</a:t>
                      </a:r>
                      <a:r>
                        <a:rPr lang="en" sz="1100" u="none" strike="noStrike" cap="none" baseline="0"/>
                        <a:t> </a:t>
                      </a:r>
                      <a:r>
                        <a:rPr lang="en" sz="1100" u="none" strike="noStrike" cap="none" baseline="0" err="1"/>
                        <a:t>će</a:t>
                      </a:r>
                      <a:r>
                        <a:rPr lang="en" sz="1100" u="none" strike="noStrike" cap="none" baseline="0"/>
                        <a:t>:</a:t>
                      </a:r>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izgraditi</a:t>
                      </a:r>
                      <a:r>
                        <a:rPr lang="en" sz="1100" u="none" strike="noStrike" cap="none" baseline="0"/>
                        <a:t> </a:t>
                      </a:r>
                      <a:r>
                        <a:rPr lang="en" sz="1100" u="none" strike="noStrike" cap="none" baseline="0" err="1"/>
                        <a:t>stav</a:t>
                      </a:r>
                      <a:r>
                        <a:rPr lang="en" sz="1100" u="none" strike="noStrike" cap="none" baseline="0"/>
                        <a:t> </a:t>
                      </a:r>
                      <a:r>
                        <a:rPr lang="en" sz="1100" u="none" strike="noStrike" cap="none" baseline="0" err="1"/>
                        <a:t>otvorenosti</a:t>
                      </a:r>
                      <a:r>
                        <a:rPr lang="en" sz="1100" u="none" strike="noStrike" cap="none" baseline="0"/>
                        <a:t> </a:t>
                      </a:r>
                      <a:r>
                        <a:rPr lang="en" sz="1100" u="none" strike="noStrike" cap="none" baseline="0" err="1"/>
                        <a:t>prema</a:t>
                      </a:r>
                      <a:r>
                        <a:rPr lang="en" sz="1100" u="none" strike="noStrike" cap="none" baseline="0"/>
                        <a:t> </a:t>
                      </a:r>
                      <a:r>
                        <a:rPr lang="en" sz="1100" u="none" strike="noStrike" cap="none" baseline="0" err="1"/>
                        <a:t>transcendenciji</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spoznaji</a:t>
                      </a:r>
                      <a:r>
                        <a:rPr lang="en" sz="1100" u="none" strike="noStrike" cap="none" baseline="0"/>
                        <a:t> Boga</a:t>
                      </a:r>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usvojiti</a:t>
                      </a:r>
                      <a:r>
                        <a:rPr lang="en" sz="1100" u="none" strike="noStrike" cap="none" baseline="0"/>
                        <a:t> </a:t>
                      </a:r>
                      <a:r>
                        <a:rPr lang="en" sz="1100" u="none" strike="noStrike" cap="none" baseline="0" err="1"/>
                        <a:t>osnovne</a:t>
                      </a:r>
                      <a:r>
                        <a:rPr lang="en" sz="1100" u="none" strike="noStrike" cap="none" baseline="0"/>
                        <a:t> </a:t>
                      </a:r>
                      <a:r>
                        <a:rPr lang="en" sz="1100" u="none" strike="noStrike" cap="none" baseline="0" err="1"/>
                        <a:t>religijske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vjerske</a:t>
                      </a:r>
                      <a:r>
                        <a:rPr lang="en" sz="1100" u="none" strike="noStrike" cap="none" baseline="0"/>
                        <a:t> </a:t>
                      </a:r>
                      <a:r>
                        <a:rPr lang="en" sz="1100" u="none" strike="noStrike" cap="none" baseline="0" err="1"/>
                        <a:t>pojmove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sadržaje</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upoznati</a:t>
                      </a:r>
                      <a:r>
                        <a:rPr lang="en" sz="1100" u="none" strike="noStrike" cap="none" baseline="0"/>
                        <a:t> </a:t>
                      </a:r>
                      <a:r>
                        <a:rPr lang="en" sz="1100" u="none" strike="noStrike" cap="none" baseline="0" err="1"/>
                        <a:t>temeljne</a:t>
                      </a:r>
                      <a:r>
                        <a:rPr lang="en" sz="1100" u="none" strike="noStrike" cap="none" baseline="0"/>
                        <a:t> </a:t>
                      </a:r>
                      <a:r>
                        <a:rPr lang="en" sz="1100" u="none" strike="noStrike" cap="none" baseline="0" err="1"/>
                        <a:t>istine</a:t>
                      </a:r>
                      <a:r>
                        <a:rPr lang="en" sz="1100" u="none" strike="noStrike" cap="none" baseline="0"/>
                        <a:t> </a:t>
                      </a:r>
                      <a:r>
                        <a:rPr lang="en" sz="1100" u="none" strike="noStrike" cap="none" baseline="0" err="1"/>
                        <a:t>katoličke</a:t>
                      </a:r>
                      <a:r>
                        <a:rPr lang="en" sz="1100" u="none" strike="noStrike" cap="none" baseline="0"/>
                        <a:t> </a:t>
                      </a:r>
                      <a:r>
                        <a:rPr lang="en" sz="1100" u="none" strike="noStrike" cap="none" baseline="0" err="1"/>
                        <a:t>vjere</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povezati</a:t>
                      </a:r>
                      <a:r>
                        <a:rPr lang="en" sz="1100" u="none" strike="noStrike" cap="none" baseline="0"/>
                        <a:t> </a:t>
                      </a:r>
                      <a:r>
                        <a:rPr lang="en" sz="1100" u="none" strike="noStrike" cap="none" baseline="0" err="1"/>
                        <a:t>vjerske</a:t>
                      </a:r>
                      <a:r>
                        <a:rPr lang="en" sz="1100" u="none" strike="noStrike" cap="none" baseline="0"/>
                        <a:t> </a:t>
                      </a:r>
                      <a:r>
                        <a:rPr lang="en" sz="1100" u="none" strike="noStrike" cap="none" baseline="0" err="1"/>
                        <a:t>sadržaje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pojmove</a:t>
                      </a:r>
                      <a:r>
                        <a:rPr lang="en" sz="1100" u="none" strike="noStrike" cap="none" baseline="0"/>
                        <a:t> sa </a:t>
                      </a:r>
                      <a:r>
                        <a:rPr lang="en" sz="1100" u="none" strike="noStrike" cap="none" baseline="0" err="1"/>
                        <a:t>vlastitim</a:t>
                      </a:r>
                      <a:r>
                        <a:rPr lang="en" sz="1100" u="none" strike="noStrike" cap="none" baseline="0"/>
                        <a:t> </a:t>
                      </a:r>
                      <a:r>
                        <a:rPr lang="en" sz="1100" u="none" strike="noStrike" cap="none" baseline="0" err="1"/>
                        <a:t>svakodnevnim</a:t>
                      </a:r>
                      <a:r>
                        <a:rPr lang="en" sz="1100" u="none" strike="noStrike" cap="none" baseline="0"/>
                        <a:t> </a:t>
                      </a:r>
                      <a:r>
                        <a:rPr lang="en" sz="1100" u="none" strike="noStrike" cap="none" baseline="0" err="1"/>
                        <a:t>životom</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prepoznati</a:t>
                      </a:r>
                      <a:r>
                        <a:rPr lang="en" sz="1100" u="none" strike="noStrike" cap="none" baseline="0"/>
                        <a:t> </a:t>
                      </a:r>
                      <a:r>
                        <a:rPr lang="en" sz="1100" u="none" strike="noStrike" cap="none" baseline="0" err="1"/>
                        <a:t>važnost</a:t>
                      </a:r>
                      <a:r>
                        <a:rPr lang="en" sz="1100" u="none" strike="noStrike" cap="none" baseline="0"/>
                        <a:t> </a:t>
                      </a:r>
                      <a:r>
                        <a:rPr lang="en" sz="1100" u="none" strike="noStrike" cap="none" baseline="0" err="1"/>
                        <a:t>duhovne</a:t>
                      </a:r>
                      <a:r>
                        <a:rPr lang="en" sz="1100" u="none" strike="noStrike" cap="none" baseline="0"/>
                        <a:t> </a:t>
                      </a:r>
                      <a:r>
                        <a:rPr lang="en" sz="1100" u="none" strike="noStrike" cap="none" baseline="0" err="1"/>
                        <a:t>dimenzije</a:t>
                      </a:r>
                      <a:r>
                        <a:rPr lang="en" sz="1100" u="none" strike="noStrike" cap="none" baseline="0"/>
                        <a:t> u </a:t>
                      </a:r>
                      <a:r>
                        <a:rPr lang="en" sz="1100" u="none" strike="noStrike" cap="none" baseline="0" err="1"/>
                        <a:t>životu</a:t>
                      </a:r>
                      <a:r>
                        <a:rPr lang="en" sz="1100" u="none" strike="noStrike" cap="none" baseline="0"/>
                        <a:t> </a:t>
                      </a:r>
                      <a:r>
                        <a:rPr lang="en" sz="1100" u="none" strike="noStrike" cap="none" baseline="0" err="1"/>
                        <a:t>čovjeka</a:t>
                      </a:r>
                      <a:r>
                        <a:rPr lang="en" sz="1100" u="none" strike="noStrike" cap="none" baseline="0"/>
                        <a:t>, </a:t>
                      </a:r>
                      <a:r>
                        <a:rPr lang="en" sz="1100" u="none" strike="noStrike" cap="none" baseline="0" err="1"/>
                        <a:t>na</a:t>
                      </a:r>
                      <a:r>
                        <a:rPr lang="en" sz="1100" u="none" strike="noStrike" cap="none" baseline="0"/>
                        <a:t> </a:t>
                      </a:r>
                      <a:r>
                        <a:rPr lang="en" sz="1100" u="none" strike="noStrike" cap="none" baseline="0" err="1"/>
                        <a:t>temelju</a:t>
                      </a:r>
                      <a:r>
                        <a:rPr lang="en" sz="1100" u="none" strike="noStrike" cap="none" baseline="0"/>
                        <a:t> </a:t>
                      </a:r>
                      <a:r>
                        <a:rPr lang="en" sz="1100" u="none" strike="noStrike" cap="none" baseline="0" err="1"/>
                        <a:t>Božje</a:t>
                      </a:r>
                      <a:r>
                        <a:rPr lang="en" sz="1100" u="none" strike="noStrike" cap="none" baseline="0"/>
                        <a:t> </a:t>
                      </a:r>
                      <a:r>
                        <a:rPr lang="en" sz="1100" u="none" strike="noStrike" cap="none" baseline="0" err="1"/>
                        <a:t>objave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kršćanske</a:t>
                      </a:r>
                      <a:r>
                        <a:rPr lang="en" sz="1100" u="none" strike="noStrike" cap="none" baseline="0"/>
                        <a:t> </a:t>
                      </a:r>
                      <a:r>
                        <a:rPr lang="en" sz="1100" u="none" strike="noStrike" cap="none" baseline="0" err="1"/>
                        <a:t>tradicije</a:t>
                      </a:r>
                      <a:endParaRPr lang="en" sz="1100" u="none" strike="noStrike" cap="none" baseline="0"/>
                    </a:p>
                  </a:txBody>
                  <a:tcPr marL="91450" marR="91450" marT="28025" marB="28025"/>
                </a:tc>
                <a:extLst>
                  <a:ext uri="{0D108BD9-81ED-4DB2-BD59-A6C34878D82A}">
                    <a16:rowId xmlns:a16="http://schemas.microsoft.com/office/drawing/2014/main" xmlns="" val="10000"/>
                  </a:ext>
                </a:extLst>
              </a:tr>
              <a:tr h="110742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Namjena:</a:t>
                      </a:r>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Način realizacije: </a:t>
                      </a:r>
                    </a:p>
                  </a:txBody>
                  <a:tcPr marL="91450" marR="91450" marT="28025" marB="28025"/>
                </a:tc>
                <a:tc>
                  <a:txBody>
                    <a:bodyPr/>
                    <a:lstStyle/>
                    <a:p>
                      <a:pPr marL="0" marR="0" lvl="0" indent="0" algn="l" rtl="0">
                        <a:lnSpc>
                          <a:spcPct val="100000"/>
                        </a:lnSpc>
                        <a:spcBef>
                          <a:spcPts val="0"/>
                        </a:spcBef>
                        <a:spcAft>
                          <a:spcPts val="0"/>
                        </a:spcAft>
                        <a:buFont typeface="Calibri"/>
                        <a:buNone/>
                      </a:pPr>
                      <a:r>
                        <a:rPr lang="en" sz="1100" u="none" strike="noStrike" cap="none" baseline="0"/>
                        <a:t>Razviti interese za vjerničku i duhovnu dimenziju čovjeka, kroz vjeronaučne sadržaje doći do važnih životnih spoznaja te steći znanje o temeljnim istinama kršćanstva.</a:t>
                      </a:r>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U školi za sve razrede i online po jedan nastavni sat za sedme razrede i osmi razred</a:t>
                      </a:r>
                    </a:p>
                  </a:txBody>
                  <a:tcPr marL="91450" marR="91450" marT="28025" marB="28025"/>
                </a:tc>
                <a:extLst>
                  <a:ext uri="{0D108BD9-81ED-4DB2-BD59-A6C34878D82A}">
                    <a16:rowId xmlns:a16="http://schemas.microsoft.com/office/drawing/2014/main" xmlns="" val="10001"/>
                  </a:ext>
                </a:extLst>
              </a:tr>
              <a:tr h="36896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t>Vjeroučitelji</a:t>
                      </a:r>
                      <a:r>
                        <a:rPr lang="en" sz="1100" u="none" strike="noStrike" cap="none" baseline="0">
                          <a:sym typeface="Calibri"/>
                        </a:rPr>
                        <a:t>, </a:t>
                      </a:r>
                      <a:r>
                        <a:rPr lang="en" sz="1100" u="none" strike="noStrike" cap="none" baseline="0" err="1">
                          <a:sym typeface="Calibri"/>
                        </a:rPr>
                        <a:t>vjeroučenici</a:t>
                      </a:r>
                      <a:r>
                        <a:rPr lang="en" sz="1100" u="none" strike="noStrike" cap="none" baseline="0">
                          <a:sym typeface="Calibri"/>
                        </a:rPr>
                        <a:t>, </a:t>
                      </a:r>
                      <a:r>
                        <a:rPr lang="en" sz="1100" u="none" strike="noStrike" cap="none" baseline="0" err="1">
                          <a:sym typeface="Calibri"/>
                        </a:rPr>
                        <a:t>svećenik</a:t>
                      </a:r>
                      <a:r>
                        <a:rPr lang="en" sz="1100" u="none" strike="noStrike" cap="none" baseline="0">
                          <a:sym typeface="Calibri"/>
                        </a:rPr>
                        <a:t>, </a:t>
                      </a:r>
                      <a:r>
                        <a:rPr lang="en" sz="1100" u="none" strike="noStrike" cap="none" baseline="0" err="1">
                          <a:sym typeface="Calibri"/>
                        </a:rPr>
                        <a:t>ravnateljica</a:t>
                      </a:r>
                      <a:r>
                        <a:rPr lang="en" sz="1100" u="none" strike="noStrike" cap="none" baseline="0">
                          <a:sym typeface="Calibri"/>
                        </a:rPr>
                        <a:t>, </a:t>
                      </a:r>
                      <a:r>
                        <a:rPr lang="en" sz="1100" u="none" strike="noStrike" cap="none" baseline="0" err="1">
                          <a:sym typeface="Calibri"/>
                        </a:rPr>
                        <a:t>roditelji</a:t>
                      </a:r>
                      <a:r>
                        <a:rPr lang="en" sz="1100" u="none" strike="noStrike" cap="none" baseline="0">
                          <a:sym typeface="Calibri"/>
                        </a:rPr>
                        <a:t> .</a:t>
                      </a:r>
                      <a:endParaRPr lang="en" sz="1100" b="0" i="0" u="none" strike="noStrike" cap="none" baseline="0">
                        <a:solidFill>
                          <a:srgbClr val="000000"/>
                        </a:solidFill>
                        <a:latin typeface="Calibri"/>
                        <a:ea typeface="Calibri"/>
                        <a:cs typeface="Calibri"/>
                        <a:sym typeface="Calibri"/>
                      </a:endParaRPr>
                    </a:p>
                  </a:txBody>
                  <a:tcPr marL="91450" marR="91450" marT="28025" marB="28025"/>
                </a:tc>
                <a:extLst>
                  <a:ext uri="{0D108BD9-81ED-4DB2-BD59-A6C34878D82A}">
                    <a16:rowId xmlns:a16="http://schemas.microsoft.com/office/drawing/2014/main" xmlns="" val="10002"/>
                  </a:ext>
                </a:extLst>
              </a:tr>
              <a:tr h="27931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cijele</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8025" marB="28025"/>
                </a:tc>
                <a:extLst>
                  <a:ext uri="{0D108BD9-81ED-4DB2-BD59-A6C34878D82A}">
                    <a16:rowId xmlns:a16="http://schemas.microsoft.com/office/drawing/2014/main" xmlns="" val="10003"/>
                  </a:ext>
                </a:extLst>
              </a:tr>
              <a:tr h="27931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endParaRPr lang="en" sz="1100" b="0" i="0" u="none" strike="noStrike" cap="none" baseline="0" err="1">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Font typeface="Calibri"/>
                        <a:buNone/>
                      </a:pPr>
                      <a:r>
                        <a:rPr lang="en" sz="1100" u="none" strike="noStrike" cap="none" baseline="0"/>
                        <a:t>Nema </a:t>
                      </a:r>
                      <a:r>
                        <a:rPr lang="en" sz="1100" u="none" strike="noStrike" cap="none" baseline="0" err="1"/>
                        <a:t>materijalnih</a:t>
                      </a:r>
                      <a:r>
                        <a:rPr lang="en" sz="1100" u="none" strike="noStrike" cap="none" baseline="0"/>
                        <a:t> </a:t>
                      </a:r>
                      <a:r>
                        <a:rPr lang="en" sz="1100" u="none" strike="noStrike" cap="none" baseline="0" err="1"/>
                        <a:t>izdataka</a:t>
                      </a:r>
                      <a:endParaRPr lang="en" sz="1100" u="none" strike="noStrike" cap="none" baseline="0" err="1">
                        <a:sym typeface="Calibri"/>
                      </a:endParaRPr>
                    </a:p>
                  </a:txBody>
                  <a:tcPr marL="91450" marR="91450" marT="28025" marB="28025"/>
                </a:tc>
                <a:extLst>
                  <a:ext uri="{0D108BD9-81ED-4DB2-BD59-A6C34878D82A}">
                    <a16:rowId xmlns:a16="http://schemas.microsoft.com/office/drawing/2014/main" xmlns="" val="10004"/>
                  </a:ext>
                </a:extLst>
              </a:tr>
              <a:tr h="48353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endParaRPr lang="en" sz="1100" b="0" i="0" u="none" strike="noStrike" cap="none" baseline="0" err="1">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Propisan od Ministarstva znanosti, obrazovanja i športa. Vrši se pismenim i usmenim putem. Komponente ocjenjivanja su: znanje, stvaralačko izražavanje, zalaganje i kultura međusobnog komuniciranja.</a:t>
                      </a:r>
                      <a:endParaRPr lang="en" sz="1100" b="0" i="0" u="none" strike="noStrike" cap="none" baseline="0">
                        <a:solidFill>
                          <a:srgbClr val="000000"/>
                        </a:solidFill>
                        <a:latin typeface="Calibri"/>
                        <a:ea typeface="Calibri"/>
                        <a:cs typeface="Calibri"/>
                        <a:sym typeface="Calibri"/>
                      </a:endParaRPr>
                    </a:p>
                  </a:txBody>
                  <a:tcPr marL="91450" marR="91450" marT="28025" marB="28025"/>
                </a:tc>
                <a:extLst>
                  <a:ext uri="{0D108BD9-81ED-4DB2-BD59-A6C34878D82A}">
                    <a16:rowId xmlns:a16="http://schemas.microsoft.com/office/drawing/2014/main" xmlns="" val="10005"/>
                  </a:ext>
                </a:extLst>
              </a:tr>
            </a:tbl>
          </a:graphicData>
        </a:graphic>
      </p:graphicFrame>
      <p:pic>
        <p:nvPicPr>
          <p:cNvPr id="173" name="Shape 173"/>
          <p:cNvPicPr preferRelativeResize="0"/>
          <p:nvPr/>
        </p:nvPicPr>
        <p:blipFill rotWithShape="1">
          <a:blip r:embed="rId3">
            <a:alphaModFix/>
          </a:blip>
          <a:srcRect/>
          <a:stretch/>
        </p:blipFill>
        <p:spPr>
          <a:xfrm rot="-180128">
            <a:off x="7542238" y="225624"/>
            <a:ext cx="784389" cy="789258"/>
          </a:xfrm>
          <a:prstGeom prst="rect">
            <a:avLst/>
          </a:prstGeom>
          <a:noFill/>
          <a:ln>
            <a:noFill/>
          </a:ln>
        </p:spPr>
      </p:pic>
      <p:sp>
        <p:nvSpPr>
          <p:cNvPr id="2" name="Naslov 1"/>
          <p:cNvSpPr>
            <a:spLocks noGrp="1"/>
          </p:cNvSpPr>
          <p:nvPr>
            <p:ph type="title"/>
          </p:nvPr>
        </p:nvSpPr>
        <p:spPr>
          <a:xfrm>
            <a:off x="850604" y="191628"/>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Vjeronauk</a:t>
            </a:r>
          </a:p>
        </p:txBody>
      </p:sp>
    </p:spTree>
    <p:extLst>
      <p:ext uri="{BB962C8B-B14F-4D97-AF65-F5344CB8AC3E}">
        <p14:creationId xmlns:p14="http://schemas.microsoft.com/office/powerpoint/2010/main" xmlns="" val="78709419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graphicFrame>
        <p:nvGraphicFramePr>
          <p:cNvPr id="179" name="Shape 179"/>
          <p:cNvGraphicFramePr/>
          <p:nvPr>
            <p:extLst>
              <p:ext uri="{D42A27DB-BD31-4B8C-83A1-F6EECF244321}">
                <p14:modId xmlns:p14="http://schemas.microsoft.com/office/powerpoint/2010/main" xmlns="" val="2357630333"/>
              </p:ext>
            </p:extLst>
          </p:nvPr>
        </p:nvGraphicFramePr>
        <p:xfrm>
          <a:off x="900952" y="658905"/>
          <a:ext cx="8157424" cy="4498947"/>
        </p:xfrm>
        <a:graphic>
          <a:graphicData uri="http://schemas.openxmlformats.org/drawingml/2006/table">
            <a:tbl>
              <a:tblPr>
                <a:tableStyleId>{0E3FDE45-AF77-4B5C-9715-49D594BDF05E}</a:tableStyleId>
              </a:tblPr>
              <a:tblGrid>
                <a:gridCol w="1213949">
                  <a:extLst>
                    <a:ext uri="{9D8B030D-6E8A-4147-A177-3AD203B41FA5}">
                      <a16:colId xmlns:a16="http://schemas.microsoft.com/office/drawing/2014/main" xmlns="" val="20000"/>
                    </a:ext>
                  </a:extLst>
                </a:gridCol>
                <a:gridCol w="6943475">
                  <a:extLst>
                    <a:ext uri="{9D8B030D-6E8A-4147-A177-3AD203B41FA5}">
                      <a16:colId xmlns:a16="http://schemas.microsoft.com/office/drawing/2014/main" xmlns="" val="20001"/>
                    </a:ext>
                  </a:extLst>
                </a:gridCol>
              </a:tblGrid>
              <a:tr h="1398156">
                <a:tc>
                  <a:txBody>
                    <a:bodyPr/>
                    <a:lstStyle/>
                    <a:p>
                      <a:pPr marL="0" marR="0" lvl="0" indent="0" algn="l" rtl="0">
                        <a:lnSpc>
                          <a:spcPct val="100000"/>
                        </a:lnSpc>
                        <a:spcBef>
                          <a:spcPts val="0"/>
                        </a:spcBef>
                        <a:spcAft>
                          <a:spcPts val="0"/>
                        </a:spcAft>
                        <a:buFont typeface="Calibri"/>
                        <a:buNone/>
                      </a:pPr>
                      <a:r>
                        <a:rPr lang="hr-HR" sz="900" u="none" strike="noStrike" cap="none" baseline="0">
                          <a:sym typeface="Calibri"/>
                        </a:rPr>
                        <a:t>Ishodi</a:t>
                      </a:r>
                      <a:r>
                        <a:rPr lang="hr-HR" sz="900" u="none" strike="noStrike" cap="none" baseline="0"/>
                        <a:t> i namjena:</a:t>
                      </a:r>
                      <a:endParaRPr lang="en" sz="900" u="none" strike="noStrike" cap="none" baseline="0">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b="0" i="0" u="none" strike="noStrike" cap="none" baseline="0" noProof="0" err="1">
                          <a:latin typeface="Calibri"/>
                        </a:rPr>
                        <a:t>Učenici</a:t>
                      </a:r>
                      <a:r>
                        <a:rPr lang="en" sz="900" b="0" i="0" u="none" strike="noStrike" cap="none" baseline="0" noProof="0">
                          <a:latin typeface="Calibri"/>
                        </a:rPr>
                        <a:t> </a:t>
                      </a:r>
                      <a:r>
                        <a:rPr lang="en" sz="900" b="0" i="0" u="none" strike="noStrike" cap="none" baseline="0" noProof="0" err="1">
                          <a:latin typeface="Calibri"/>
                        </a:rPr>
                        <a:t>će</a:t>
                      </a:r>
                    </a:p>
                    <a:p>
                      <a:pPr marL="171450" marR="0" lvl="0" indent="-171450" algn="l">
                        <a:lnSpc>
                          <a:spcPct val="100000"/>
                        </a:lnSpc>
                        <a:spcBef>
                          <a:spcPts val="0"/>
                        </a:spcBef>
                        <a:spcAft>
                          <a:spcPts val="0"/>
                        </a:spcAft>
                        <a:buFont typeface="Arial"/>
                        <a:buChar char="•"/>
                      </a:pPr>
                      <a:r>
                        <a:rPr lang="en" sz="900" b="0" i="0" u="none" strike="noStrike" cap="none" baseline="0" noProof="0">
                          <a:latin typeface="Calibri"/>
                        </a:rPr>
                        <a:t>Postati </a:t>
                      </a:r>
                      <a:r>
                        <a:rPr lang="en" sz="900" b="0" i="0" u="none" strike="noStrike" cap="none" baseline="0" noProof="0" err="1">
                          <a:latin typeface="Calibri"/>
                        </a:rPr>
                        <a:t>informatički</a:t>
                      </a:r>
                      <a:r>
                        <a:rPr lang="en" sz="900" b="0" i="0" u="none" strike="noStrike" cap="none" baseline="0" noProof="0">
                          <a:latin typeface="Calibri"/>
                        </a:rPr>
                        <a:t> </a:t>
                      </a:r>
                      <a:r>
                        <a:rPr lang="en" sz="900" b="0" i="0" u="none" strike="noStrike" cap="none" baseline="0" noProof="0" err="1">
                          <a:latin typeface="Calibri"/>
                        </a:rPr>
                        <a:t>pismeni</a:t>
                      </a:r>
                      <a:r>
                        <a:rPr lang="en" sz="900" b="0" i="0" u="none" strike="noStrike" cap="none" baseline="0" noProof="0">
                          <a:latin typeface="Calibri"/>
                        </a:rPr>
                        <a:t> </a:t>
                      </a:r>
                      <a:r>
                        <a:rPr lang="en" sz="900" b="0" i="0" u="none" strike="noStrike" cap="none" baseline="0" noProof="0" err="1">
                          <a:latin typeface="Calibri"/>
                        </a:rPr>
                        <a:t>kako</a:t>
                      </a:r>
                      <a:r>
                        <a:rPr lang="en" sz="900" b="0" i="0" u="none" strike="noStrike" cap="none" baseline="0" noProof="0">
                          <a:latin typeface="Calibri"/>
                        </a:rPr>
                        <a:t> bi se </a:t>
                      </a:r>
                      <a:r>
                        <a:rPr lang="en" sz="900" b="0" i="0" u="none" strike="noStrike" cap="none" baseline="0" noProof="0" err="1">
                          <a:latin typeface="Calibri"/>
                        </a:rPr>
                        <a:t>mogli</a:t>
                      </a:r>
                      <a:r>
                        <a:rPr lang="en" sz="900" b="0" i="0" u="none" strike="noStrike" cap="none" baseline="0" noProof="0">
                          <a:latin typeface="Calibri"/>
                        </a:rPr>
                        <a:t> </a:t>
                      </a:r>
                      <a:r>
                        <a:rPr lang="en" sz="900" b="0" i="0" u="none" strike="noStrike" cap="none" baseline="0" noProof="0" err="1">
                          <a:latin typeface="Calibri"/>
                        </a:rPr>
                        <a:t>samostalno</a:t>
                      </a:r>
                      <a:r>
                        <a:rPr lang="en" sz="900" b="0" i="0" u="none" strike="noStrike" cap="none" baseline="0" noProof="0">
                          <a:latin typeface="Calibri"/>
                        </a:rPr>
                        <a:t>, </a:t>
                      </a:r>
                      <a:r>
                        <a:rPr lang="en" sz="900" b="0" i="0" u="none" strike="noStrike" cap="none" baseline="0" noProof="0" err="1">
                          <a:latin typeface="Calibri"/>
                        </a:rPr>
                        <a:t>odgovorno</a:t>
                      </a:r>
                      <a:r>
                        <a:rPr lang="en" sz="900" b="0" i="0" u="none" strike="noStrike" cap="none" baseline="0" noProof="0">
                          <a:latin typeface="Calibri"/>
                        </a:rPr>
                        <a:t>, </a:t>
                      </a:r>
                      <a:r>
                        <a:rPr lang="en" sz="900" b="0" i="0" u="none" strike="noStrike" cap="none" baseline="0" noProof="0" err="1">
                          <a:latin typeface="Calibri"/>
                        </a:rPr>
                        <a:t>učinkovito</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svrsihovito</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primjereno</a:t>
                      </a:r>
                      <a:r>
                        <a:rPr lang="en" sz="900" b="0" i="0" u="none" strike="noStrike" cap="none" baseline="0" noProof="0">
                          <a:latin typeface="Calibri"/>
                        </a:rPr>
                        <a:t> </a:t>
                      </a:r>
                      <a:r>
                        <a:rPr lang="en" sz="900" b="0" i="0" u="none" strike="noStrike" cap="none" baseline="0" noProof="0" err="1">
                          <a:latin typeface="Calibri"/>
                        </a:rPr>
                        <a:t>koristiti</a:t>
                      </a:r>
                      <a:r>
                        <a:rPr lang="en" sz="900" b="0" i="0" u="none" strike="noStrike" cap="none" baseline="0" noProof="0">
                          <a:latin typeface="Calibri"/>
                        </a:rPr>
                        <a:t> </a:t>
                      </a:r>
                      <a:r>
                        <a:rPr lang="en" sz="900" b="0" i="0" u="none" strike="noStrike" cap="none" baseline="0" noProof="0" err="1">
                          <a:latin typeface="Calibri"/>
                        </a:rPr>
                        <a:t>digitalnom</a:t>
                      </a:r>
                      <a:r>
                        <a:rPr lang="en" sz="900" b="0" i="0" u="none" strike="noStrike" cap="none" baseline="0" noProof="0">
                          <a:latin typeface="Calibri"/>
                        </a:rPr>
                        <a:t> </a:t>
                      </a:r>
                      <a:r>
                        <a:rPr lang="en" sz="900" b="0" i="0" u="none" strike="noStrike" cap="none" baseline="0" noProof="0" err="1">
                          <a:latin typeface="Calibri"/>
                        </a:rPr>
                        <a:t>tehnologijom</a:t>
                      </a:r>
                      <a:r>
                        <a:rPr lang="en" sz="900" b="0" i="0" u="none" strike="noStrike" cap="none" baseline="0" noProof="0">
                          <a:latin typeface="Calibri"/>
                        </a:rPr>
                        <a:t> </a:t>
                      </a:r>
                      <a:r>
                        <a:rPr lang="en" sz="900" b="0" i="0" u="none" strike="noStrike" cap="none" baseline="0" noProof="0" err="1">
                          <a:latin typeface="Calibri"/>
                        </a:rPr>
                        <a:t>te</a:t>
                      </a:r>
                      <a:r>
                        <a:rPr lang="en" sz="900" b="0" i="0" u="none" strike="noStrike" cap="none" baseline="0" noProof="0">
                          <a:latin typeface="Calibri"/>
                        </a:rPr>
                        <a:t> se </a:t>
                      </a:r>
                      <a:r>
                        <a:rPr lang="en" sz="900" b="0" i="0" u="none" strike="noStrike" cap="none" baseline="0" noProof="0" err="1">
                          <a:latin typeface="Calibri"/>
                        </a:rPr>
                        <a:t>pripremiti</a:t>
                      </a:r>
                      <a:r>
                        <a:rPr lang="en" sz="900" b="0" i="0" u="none" strike="noStrike" cap="none" baseline="0" noProof="0">
                          <a:latin typeface="Calibri"/>
                        </a:rPr>
                        <a:t> za </a:t>
                      </a:r>
                      <a:r>
                        <a:rPr lang="en" sz="900" b="0" i="0" u="none" strike="noStrike" cap="none" baseline="0" noProof="0" err="1">
                          <a:latin typeface="Calibri"/>
                        </a:rPr>
                        <a:t>učenje</a:t>
                      </a:r>
                      <a:r>
                        <a:rPr lang="en" sz="900" b="0" i="0" u="none" strike="noStrike" cap="none" baseline="0" noProof="0">
                          <a:latin typeface="Calibri"/>
                        </a:rPr>
                        <a:t>, </a:t>
                      </a:r>
                      <a:r>
                        <a:rPr lang="en" sz="900" b="0" i="0" u="none" strike="noStrike" cap="none" baseline="0" noProof="0" err="1">
                          <a:latin typeface="Calibri"/>
                        </a:rPr>
                        <a:t>život</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rad u </a:t>
                      </a:r>
                      <a:r>
                        <a:rPr lang="en" sz="900" b="0" i="0" u="none" strike="noStrike" cap="none" baseline="0" noProof="0" err="1">
                          <a:latin typeface="Calibri"/>
                        </a:rPr>
                        <a:t>društvu</a:t>
                      </a:r>
                      <a:r>
                        <a:rPr lang="en" sz="900" b="0" i="0" u="none" strike="noStrike" cap="none" baseline="0" noProof="0">
                          <a:latin typeface="Calibri"/>
                        </a:rPr>
                        <a:t> </a:t>
                      </a:r>
                      <a:r>
                        <a:rPr lang="en" sz="900" b="0" i="0" u="none" strike="noStrike" cap="none" baseline="0" noProof="0" err="1">
                          <a:latin typeface="Calibri"/>
                        </a:rPr>
                        <a:t>koje</a:t>
                      </a:r>
                      <a:r>
                        <a:rPr lang="en" sz="900" b="0" i="0" u="none" strike="noStrike" cap="none" baseline="0" noProof="0">
                          <a:latin typeface="Calibri"/>
                        </a:rPr>
                        <a:t> se </a:t>
                      </a:r>
                      <a:r>
                        <a:rPr lang="en" sz="900" b="0" i="0" u="none" strike="noStrike" cap="none" baseline="0" noProof="0" err="1">
                          <a:latin typeface="Calibri"/>
                        </a:rPr>
                        <a:t>razvojem</a:t>
                      </a:r>
                      <a:r>
                        <a:rPr lang="en" sz="900" b="0" i="0" u="none" strike="noStrike" cap="none" baseline="0" noProof="0">
                          <a:latin typeface="Calibri"/>
                        </a:rPr>
                        <a:t> </a:t>
                      </a:r>
                      <a:r>
                        <a:rPr lang="en" sz="900" b="0" i="0" u="none" strike="noStrike" cap="none" baseline="0" noProof="0" err="1">
                          <a:latin typeface="Calibri"/>
                        </a:rPr>
                        <a:t>digitalnih</a:t>
                      </a:r>
                      <a:r>
                        <a:rPr lang="en" sz="900" b="0" i="0" u="none" strike="noStrike" cap="none" baseline="0" noProof="0">
                          <a:latin typeface="Calibri"/>
                        </a:rPr>
                        <a:t> </a:t>
                      </a:r>
                      <a:r>
                        <a:rPr lang="en" sz="900" b="0" i="0" u="none" strike="noStrike" cap="none" baseline="0" noProof="0" err="1">
                          <a:latin typeface="Calibri"/>
                        </a:rPr>
                        <a:t>tehnologija</a:t>
                      </a:r>
                      <a:r>
                        <a:rPr lang="en" sz="900" b="0" i="0" u="none" strike="noStrike" cap="none" baseline="0" noProof="0">
                          <a:latin typeface="Calibri"/>
                        </a:rPr>
                        <a:t> </a:t>
                      </a:r>
                      <a:r>
                        <a:rPr lang="en" sz="900" b="0" i="0" u="none" strike="noStrike" cap="none" baseline="0" noProof="0" err="1">
                          <a:latin typeface="Calibri"/>
                        </a:rPr>
                        <a:t>vrlo</a:t>
                      </a:r>
                      <a:r>
                        <a:rPr lang="en" sz="900" b="0" i="0" u="none" strike="noStrike" cap="none" baseline="0" noProof="0">
                          <a:latin typeface="Calibri"/>
                        </a:rPr>
                        <a:t> </a:t>
                      </a:r>
                      <a:r>
                        <a:rPr lang="en" sz="900" b="0" i="0" u="none" strike="noStrike" cap="none" baseline="0" noProof="0" err="1">
                          <a:latin typeface="Calibri"/>
                        </a:rPr>
                        <a:t>brzo</a:t>
                      </a:r>
                      <a:r>
                        <a:rPr lang="en" sz="900" b="0" i="0" u="none" strike="noStrike" cap="none" baseline="0" noProof="0">
                          <a:latin typeface="Calibri"/>
                        </a:rPr>
                        <a:t> </a:t>
                      </a:r>
                      <a:r>
                        <a:rPr lang="en" sz="900" b="0" i="0" u="none" strike="noStrike" cap="none" baseline="0" noProof="0" err="1">
                          <a:latin typeface="Calibri"/>
                        </a:rPr>
                        <a:t>mijenja</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Razvijati</a:t>
                      </a:r>
                      <a:r>
                        <a:rPr lang="en" sz="900" b="0" i="0" u="none" strike="noStrike" cap="none" baseline="0" noProof="0">
                          <a:latin typeface="Calibri"/>
                        </a:rPr>
                        <a:t> </a:t>
                      </a:r>
                      <a:r>
                        <a:rPr lang="en" sz="900" b="0" i="0" u="none" strike="noStrike" cap="none" baseline="0" noProof="0" err="1">
                          <a:latin typeface="Calibri"/>
                        </a:rPr>
                        <a:t>digitalnu</a:t>
                      </a:r>
                      <a:r>
                        <a:rPr lang="en" sz="900" b="0" i="0" u="none" strike="noStrike" cap="none" baseline="0" noProof="0">
                          <a:latin typeface="Calibri"/>
                        </a:rPr>
                        <a:t> </a:t>
                      </a:r>
                      <a:r>
                        <a:rPr lang="en" sz="900" b="0" i="0" u="none" strike="noStrike" cap="none" baseline="0" noProof="0" err="1">
                          <a:latin typeface="Calibri"/>
                        </a:rPr>
                        <a:t>mudrost</a:t>
                      </a:r>
                      <a:r>
                        <a:rPr lang="en" sz="900" b="0" i="0" u="none" strike="noStrike" cap="none" baseline="0" noProof="0">
                          <a:latin typeface="Calibri"/>
                        </a:rPr>
                        <a:t> </a:t>
                      </a:r>
                      <a:r>
                        <a:rPr lang="en" sz="900" b="0" i="0" u="none" strike="noStrike" cap="none" baseline="0" noProof="0" err="1">
                          <a:latin typeface="Calibri"/>
                        </a:rPr>
                        <a:t>kao</a:t>
                      </a:r>
                      <a:r>
                        <a:rPr lang="en" sz="900" b="0" i="0" u="none" strike="noStrike" cap="none" baseline="0" noProof="0">
                          <a:latin typeface="Calibri"/>
                        </a:rPr>
                        <a:t> </a:t>
                      </a:r>
                      <a:r>
                        <a:rPr lang="en" sz="900" b="0" i="0" u="none" strike="noStrike" cap="none" baseline="0" noProof="0" err="1">
                          <a:latin typeface="Calibri"/>
                        </a:rPr>
                        <a:t>sposobnost</a:t>
                      </a:r>
                      <a:r>
                        <a:rPr lang="en" sz="900" b="0" i="0" u="none" strike="noStrike" cap="none" baseline="0" noProof="0">
                          <a:latin typeface="Calibri"/>
                        </a:rPr>
                        <a:t> </a:t>
                      </a:r>
                      <a:r>
                        <a:rPr lang="en" sz="900" b="0" i="0" u="none" strike="noStrike" cap="none" baseline="0" noProof="0" err="1">
                          <a:latin typeface="Calibri"/>
                        </a:rPr>
                        <a:t>odabira</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primjene</a:t>
                      </a:r>
                      <a:r>
                        <a:rPr lang="en" sz="900" b="0" i="0" u="none" strike="noStrike" cap="none" baseline="0" noProof="0">
                          <a:latin typeface="Calibri"/>
                        </a:rPr>
                        <a:t> </a:t>
                      </a:r>
                      <a:r>
                        <a:rPr lang="en" sz="900" b="0" i="0" u="none" strike="noStrike" cap="none" baseline="0" noProof="0" err="1">
                          <a:latin typeface="Calibri"/>
                        </a:rPr>
                        <a:t>najprikladnije</a:t>
                      </a:r>
                      <a:r>
                        <a:rPr lang="en" sz="900" b="0" i="0" u="none" strike="noStrike" cap="none" baseline="0" noProof="0">
                          <a:latin typeface="Calibri"/>
                        </a:rPr>
                        <a:t> </a:t>
                      </a:r>
                      <a:r>
                        <a:rPr lang="en" sz="900" b="0" i="0" u="none" strike="noStrike" cap="none" baseline="0" noProof="0" err="1">
                          <a:latin typeface="Calibri"/>
                        </a:rPr>
                        <a:t>tehnologije</a:t>
                      </a:r>
                      <a:r>
                        <a:rPr lang="en" sz="900" b="0" i="0" u="none" strike="noStrike" cap="none" baseline="0" noProof="0">
                          <a:latin typeface="Calibri"/>
                        </a:rPr>
                        <a:t> </a:t>
                      </a:r>
                      <a:r>
                        <a:rPr lang="en" sz="900" b="0" i="0" u="none" strike="noStrike" cap="none" baseline="0" noProof="0" err="1">
                          <a:latin typeface="Calibri"/>
                        </a:rPr>
                        <a:t>ovisno</a:t>
                      </a:r>
                      <a:r>
                        <a:rPr lang="en" sz="900" b="0" i="0" u="none" strike="noStrike" cap="none" baseline="0" noProof="0">
                          <a:latin typeface="Calibri"/>
                        </a:rPr>
                        <a:t> o </a:t>
                      </a:r>
                      <a:r>
                        <a:rPr lang="en" sz="900" b="0" i="0" u="none" strike="noStrike" cap="none" baseline="0" noProof="0" err="1">
                          <a:latin typeface="Calibri"/>
                        </a:rPr>
                        <a:t>zadatku</a:t>
                      </a:r>
                      <a:r>
                        <a:rPr lang="en" sz="900" b="0" i="0" u="none" strike="noStrike" cap="none" baseline="0" noProof="0">
                          <a:latin typeface="Calibri"/>
                        </a:rPr>
                        <a:t>, </a:t>
                      </a:r>
                      <a:r>
                        <a:rPr lang="en" sz="900" b="0" i="0" u="none" strike="noStrike" cap="none" baseline="0" noProof="0" err="1">
                          <a:latin typeface="Calibri"/>
                        </a:rPr>
                        <a:t>području</a:t>
                      </a:r>
                      <a:r>
                        <a:rPr lang="en" sz="900" b="0" i="0" u="none" strike="noStrike" cap="none" baseline="0" noProof="0">
                          <a:latin typeface="Calibri"/>
                        </a:rPr>
                        <a:t> </a:t>
                      </a:r>
                      <a:r>
                        <a:rPr lang="en" sz="900" b="0" i="0" u="none" strike="noStrike" cap="none" baseline="0" noProof="0" err="1">
                          <a:latin typeface="Calibri"/>
                        </a:rPr>
                        <a:t>ili</a:t>
                      </a:r>
                      <a:r>
                        <a:rPr lang="en" sz="900" b="0" i="0" u="none" strike="noStrike" cap="none" baseline="0" noProof="0">
                          <a:latin typeface="Calibri"/>
                        </a:rPr>
                        <a:t> </a:t>
                      </a:r>
                      <a:r>
                        <a:rPr lang="en" sz="900" b="0" i="0" u="none" strike="noStrike" cap="none" baseline="0" noProof="0" err="1">
                          <a:latin typeface="Calibri"/>
                        </a:rPr>
                        <a:t>problemu</a:t>
                      </a:r>
                      <a:r>
                        <a:rPr lang="en" sz="900" b="0" i="0" u="none" strike="noStrike" cap="none" baseline="0" noProof="0">
                          <a:latin typeface="Calibri"/>
                        </a:rPr>
                        <a:t> koji se </a:t>
                      </a:r>
                      <a:r>
                        <a:rPr lang="en" sz="900" b="0" i="0" u="none" strike="noStrike" cap="none" baseline="0" noProof="0" err="1">
                          <a:latin typeface="Calibri"/>
                        </a:rPr>
                        <a:t>rješava</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Razvijati</a:t>
                      </a:r>
                      <a:r>
                        <a:rPr lang="en" sz="900" b="0" i="0" u="none" strike="noStrike" cap="none" baseline="0" noProof="0">
                          <a:latin typeface="Calibri"/>
                        </a:rPr>
                        <a:t> </a:t>
                      </a:r>
                      <a:r>
                        <a:rPr lang="en" sz="900" b="0" i="0" u="none" strike="noStrike" cap="none" baseline="0" noProof="0" err="1">
                          <a:latin typeface="Calibri"/>
                        </a:rPr>
                        <a:t>kritičko</a:t>
                      </a:r>
                      <a:r>
                        <a:rPr lang="en" sz="900" b="0" i="0" u="none" strike="noStrike" cap="none" baseline="0" noProof="0">
                          <a:latin typeface="Calibri"/>
                        </a:rPr>
                        <a:t> </a:t>
                      </a:r>
                      <a:r>
                        <a:rPr lang="en" sz="900" b="0" i="0" u="none" strike="noStrike" cap="none" baseline="0" noProof="0" err="1">
                          <a:latin typeface="Calibri"/>
                        </a:rPr>
                        <a:t>mišljenje</a:t>
                      </a:r>
                      <a:r>
                        <a:rPr lang="en" sz="900" b="0" i="0" u="none" strike="noStrike" cap="none" baseline="0" noProof="0">
                          <a:latin typeface="Calibri"/>
                        </a:rPr>
                        <a:t>, </a:t>
                      </a:r>
                      <a:r>
                        <a:rPr lang="en" sz="900" b="0" i="0" u="none" strike="noStrike" cap="none" baseline="0" noProof="0" err="1">
                          <a:latin typeface="Calibri"/>
                        </a:rPr>
                        <a:t>kreativnost</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inovativnost</a:t>
                      </a:r>
                      <a:r>
                        <a:rPr lang="en" sz="900" b="0" i="0" u="none" strike="noStrike" cap="none" baseline="0" noProof="0">
                          <a:latin typeface="Calibri"/>
                        </a:rPr>
                        <a:t> </a:t>
                      </a:r>
                      <a:r>
                        <a:rPr lang="en" sz="900" b="0" i="0" u="none" strike="noStrike" cap="none" baseline="0" noProof="0" err="1">
                          <a:latin typeface="Calibri"/>
                        </a:rPr>
                        <a:t>uporabom</a:t>
                      </a:r>
                      <a:r>
                        <a:rPr lang="en" sz="900" b="0" i="0" u="none" strike="noStrike" cap="none" baseline="0" noProof="0">
                          <a:latin typeface="Calibri"/>
                        </a:rPr>
                        <a:t> </a:t>
                      </a:r>
                      <a:r>
                        <a:rPr lang="en" sz="900" b="0" i="0" u="none" strike="noStrike" cap="none" baseline="0" noProof="0" err="1">
                          <a:latin typeface="Calibri"/>
                        </a:rPr>
                        <a:t>informacijske</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komunikacijske</a:t>
                      </a:r>
                      <a:r>
                        <a:rPr lang="en" sz="900" b="0" i="0" u="none" strike="noStrike" cap="none" baseline="0" noProof="0">
                          <a:latin typeface="Calibri"/>
                        </a:rPr>
                        <a:t> </a:t>
                      </a:r>
                      <a:r>
                        <a:rPr lang="en" sz="900" b="0" i="0" u="none" strike="noStrike" cap="none" baseline="0" noProof="0" err="1">
                          <a:latin typeface="Calibri"/>
                        </a:rPr>
                        <a:t>tehnologije</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Razvijati</a:t>
                      </a:r>
                      <a:r>
                        <a:rPr lang="en" sz="900" b="0" i="0" u="none" strike="noStrike" cap="none" baseline="0" noProof="0">
                          <a:latin typeface="Calibri"/>
                        </a:rPr>
                        <a:t> </a:t>
                      </a:r>
                      <a:r>
                        <a:rPr lang="en" sz="900" b="0" i="0" u="none" strike="noStrike" cap="none" baseline="0" noProof="0" err="1">
                          <a:latin typeface="Calibri"/>
                        </a:rPr>
                        <a:t>računalno</a:t>
                      </a:r>
                      <a:r>
                        <a:rPr lang="en" sz="900" b="0" i="0" u="none" strike="noStrike" cap="none" baseline="0" noProof="0">
                          <a:latin typeface="Calibri"/>
                        </a:rPr>
                        <a:t> </a:t>
                      </a:r>
                      <a:r>
                        <a:rPr lang="en" sz="900" b="0" i="0" u="none" strike="noStrike" cap="none" baseline="0" noProof="0" err="1">
                          <a:latin typeface="Calibri"/>
                        </a:rPr>
                        <a:t>razmišljanje</a:t>
                      </a:r>
                      <a:r>
                        <a:rPr lang="en" sz="900" b="0" i="0" u="none" strike="noStrike" cap="none" baseline="0" noProof="0">
                          <a:latin typeface="Calibri"/>
                        </a:rPr>
                        <a:t>, </a:t>
                      </a:r>
                      <a:r>
                        <a:rPr lang="en" sz="900" b="0" i="0" u="none" strike="noStrike" cap="none" baseline="0" noProof="0" err="1">
                          <a:latin typeface="Calibri"/>
                        </a:rPr>
                        <a:t>sposobnost</a:t>
                      </a:r>
                      <a:r>
                        <a:rPr lang="en" sz="900" b="0" i="0" u="none" strike="noStrike" cap="none" baseline="0" noProof="0">
                          <a:latin typeface="Calibri"/>
                        </a:rPr>
                        <a:t> </a:t>
                      </a:r>
                      <a:r>
                        <a:rPr lang="en" sz="900" b="0" i="0" u="none" strike="noStrike" cap="none" baseline="0" noProof="0" err="1">
                          <a:latin typeface="Calibri"/>
                        </a:rPr>
                        <a:t>rješavanja</a:t>
                      </a:r>
                      <a:r>
                        <a:rPr lang="en" sz="900" b="0" i="0" u="none" strike="noStrike" cap="none" baseline="0" noProof="0">
                          <a:latin typeface="Calibri"/>
                        </a:rPr>
                        <a:t> </a:t>
                      </a:r>
                      <a:r>
                        <a:rPr lang="en" sz="900" b="0" i="0" u="none" strike="noStrike" cap="none" baseline="0" noProof="0" err="1">
                          <a:latin typeface="Calibri"/>
                        </a:rPr>
                        <a:t>problema</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vještinu</a:t>
                      </a:r>
                      <a:r>
                        <a:rPr lang="en" sz="900" b="0" i="0" u="none" strike="noStrike" cap="none" baseline="0" noProof="0">
                          <a:latin typeface="Calibri"/>
                        </a:rPr>
                        <a:t> </a:t>
                      </a:r>
                      <a:r>
                        <a:rPr lang="en" sz="900" b="0" i="0" u="none" strike="noStrike" cap="none" baseline="0" noProof="0" err="1">
                          <a:latin typeface="Calibri"/>
                        </a:rPr>
                        <a:t>programiranja</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Učinkovito</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odgovorno</a:t>
                      </a:r>
                      <a:r>
                        <a:rPr lang="en" sz="900" b="0" i="0" u="none" strike="noStrike" cap="none" baseline="0" noProof="0">
                          <a:latin typeface="Calibri"/>
                        </a:rPr>
                        <a:t> </a:t>
                      </a:r>
                      <a:r>
                        <a:rPr lang="en" sz="900" b="0" i="0" u="none" strike="noStrike" cap="none" baseline="0" noProof="0" err="1">
                          <a:latin typeface="Calibri"/>
                        </a:rPr>
                        <a:t>komunicirati</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surađivati</a:t>
                      </a:r>
                      <a:r>
                        <a:rPr lang="en" sz="900" b="0" i="0" u="none" strike="noStrike" cap="none" baseline="0" noProof="0">
                          <a:latin typeface="Calibri"/>
                        </a:rPr>
                        <a:t> u </a:t>
                      </a:r>
                      <a:r>
                        <a:rPr lang="en" sz="900" b="0" i="0" u="none" strike="noStrike" cap="none" baseline="0" noProof="0" err="1">
                          <a:latin typeface="Calibri"/>
                        </a:rPr>
                        <a:t>digitalnom</a:t>
                      </a:r>
                      <a:r>
                        <a:rPr lang="en" sz="900" b="0" i="0" u="none" strike="noStrike" cap="none" baseline="0" noProof="0">
                          <a:latin typeface="Calibri"/>
                        </a:rPr>
                        <a:t>  </a:t>
                      </a:r>
                      <a:r>
                        <a:rPr lang="en" sz="900" b="0" i="0" u="none" strike="noStrike" cap="none" baseline="0" noProof="0" err="1">
                          <a:latin typeface="Calibri"/>
                        </a:rPr>
                        <a:t>okruženju</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Razumjeti</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odgovorno</a:t>
                      </a:r>
                      <a:r>
                        <a:rPr lang="en" sz="900" b="0" i="0" u="none" strike="noStrike" cap="none" baseline="0" noProof="0">
                          <a:latin typeface="Calibri"/>
                        </a:rPr>
                        <a:t> </a:t>
                      </a:r>
                      <a:r>
                        <a:rPr lang="en" sz="900" b="0" i="0" u="none" strike="noStrike" cap="none" baseline="0" noProof="0" err="1">
                          <a:latin typeface="Calibri"/>
                        </a:rPr>
                        <a:t>primjenjivati</a:t>
                      </a:r>
                      <a:r>
                        <a:rPr lang="en" sz="900" b="0" i="0" u="none" strike="noStrike" cap="none" baseline="0" noProof="0">
                          <a:latin typeface="Calibri"/>
                        </a:rPr>
                        <a:t> </a:t>
                      </a:r>
                      <a:r>
                        <a:rPr lang="en" sz="900" b="0" i="0" u="none" strike="noStrike" cap="none" baseline="0" noProof="0" err="1">
                          <a:latin typeface="Calibri"/>
                        </a:rPr>
                        <a:t>sigurnosne</a:t>
                      </a:r>
                      <a:r>
                        <a:rPr lang="en" sz="900" b="0" i="0" u="none" strike="noStrike" cap="none" baseline="0" noProof="0">
                          <a:latin typeface="Calibri"/>
                        </a:rPr>
                        <a:t> </a:t>
                      </a:r>
                      <a:r>
                        <a:rPr lang="en" sz="900" b="0" i="0" u="none" strike="noStrike" cap="none" baseline="0" noProof="0" err="1">
                          <a:latin typeface="Calibri"/>
                        </a:rPr>
                        <a:t>preporuke</a:t>
                      </a:r>
                      <a:r>
                        <a:rPr lang="en" sz="900" b="0" i="0" u="none" strike="noStrike" cap="none" baseline="0" noProof="0">
                          <a:latin typeface="Calibri"/>
                        </a:rPr>
                        <a:t> </a:t>
                      </a:r>
                      <a:r>
                        <a:rPr lang="en" sz="900" b="0" i="0" u="none" strike="noStrike" cap="none" baseline="0" noProof="0" err="1">
                          <a:latin typeface="Calibri"/>
                        </a:rPr>
                        <a:t>te</a:t>
                      </a:r>
                      <a:r>
                        <a:rPr lang="en" sz="900" b="0" i="0" u="none" strike="noStrike" cap="none" baseline="0" noProof="0">
                          <a:latin typeface="Calibri"/>
                        </a:rPr>
                        <a:t> </a:t>
                      </a:r>
                      <a:r>
                        <a:rPr lang="en" sz="900" b="0" i="0" u="none" strike="noStrike" cap="none" baseline="0" noProof="0" err="1">
                          <a:latin typeface="Calibri"/>
                        </a:rPr>
                        <a:t>poštivati</a:t>
                      </a:r>
                      <a:r>
                        <a:rPr lang="en" sz="900" b="0" i="0" u="none" strike="noStrike" cap="none" baseline="0" noProof="0">
                          <a:latin typeface="Calibri"/>
                        </a:rPr>
                        <a:t> </a:t>
                      </a:r>
                      <a:r>
                        <a:rPr lang="en" sz="900" b="0" i="0" u="none" strike="noStrike" cap="none" baseline="0" noProof="0" err="1">
                          <a:latin typeface="Calibri"/>
                        </a:rPr>
                        <a:t>pravne</a:t>
                      </a:r>
                      <a:r>
                        <a:rPr lang="en" sz="900" b="0" i="0" u="none" strike="noStrike" cap="none" baseline="0" noProof="0">
                          <a:latin typeface="Calibri"/>
                        </a:rPr>
                        <a:t> </a:t>
                      </a:r>
                      <a:r>
                        <a:rPr lang="en" sz="900" b="0" i="0" u="none" strike="noStrike" cap="none" baseline="0" noProof="0" err="1">
                          <a:latin typeface="Calibri"/>
                        </a:rPr>
                        <a:t>odrednice</a:t>
                      </a:r>
                      <a:r>
                        <a:rPr lang="en" sz="900" b="0" i="0" u="none" strike="noStrike" cap="none" baseline="0" noProof="0">
                          <a:latin typeface="Calibri"/>
                        </a:rPr>
                        <a:t> </a:t>
                      </a:r>
                      <a:r>
                        <a:rPr lang="en" sz="900" b="0" i="0" u="none" strike="noStrike" cap="none" baseline="0" noProof="0" err="1">
                          <a:latin typeface="Calibri"/>
                        </a:rPr>
                        <a:t>pri</a:t>
                      </a:r>
                      <a:r>
                        <a:rPr lang="en" sz="900" b="0" i="0" u="none" strike="noStrike" cap="none" baseline="0" noProof="0">
                          <a:latin typeface="Calibri"/>
                        </a:rPr>
                        <a:t> </a:t>
                      </a:r>
                      <a:r>
                        <a:rPr lang="en" sz="900" b="0" i="0" u="none" strike="noStrike" cap="none" baseline="0" noProof="0" err="1">
                          <a:latin typeface="Calibri"/>
                        </a:rPr>
                        <a:t>korištenju</a:t>
                      </a:r>
                      <a:r>
                        <a:rPr lang="en" sz="900" b="0" i="0" u="none" strike="noStrike" cap="none" baseline="0" noProof="0">
                          <a:latin typeface="Calibri"/>
                        </a:rPr>
                        <a:t> </a:t>
                      </a:r>
                      <a:r>
                        <a:rPr lang="en" sz="900" b="0" i="0" u="none" strike="noStrike" cap="none" baseline="0" noProof="0" err="1">
                          <a:latin typeface="Calibri"/>
                        </a:rPr>
                        <a:t>digitalnom</a:t>
                      </a:r>
                      <a:r>
                        <a:rPr lang="en" sz="900" b="0" i="0" u="none" strike="noStrike" cap="none" baseline="0" noProof="0">
                          <a:latin typeface="Calibri"/>
                        </a:rPr>
                        <a:t> </a:t>
                      </a:r>
                      <a:r>
                        <a:rPr lang="en" sz="900" b="0" i="0" u="none" strike="noStrike" cap="none" baseline="0" noProof="0" err="1">
                          <a:latin typeface="Calibri"/>
                        </a:rPr>
                        <a:t>tehnologijom</a:t>
                      </a:r>
                      <a:r>
                        <a:rPr lang="en" sz="900" b="0" i="0" u="none" strike="noStrike" cap="none" baseline="0" noProof="0">
                          <a:latin typeface="Calibri"/>
                        </a:rPr>
                        <a:t> u </a:t>
                      </a:r>
                      <a:r>
                        <a:rPr lang="en" sz="900" b="0" i="0" u="none" strike="noStrike" cap="none" baseline="0" noProof="0" err="1">
                          <a:latin typeface="Calibri"/>
                        </a:rPr>
                        <a:t>svakodnevnom</a:t>
                      </a:r>
                      <a:r>
                        <a:rPr lang="en" sz="900" b="0" i="0" u="none" strike="noStrike" cap="none" baseline="0" noProof="0">
                          <a:latin typeface="Calibri"/>
                        </a:rPr>
                        <a:t> </a:t>
                      </a:r>
                      <a:r>
                        <a:rPr lang="en" sz="900" b="0" i="0" u="none" strike="noStrike" cap="none" baseline="0" noProof="0" err="1">
                          <a:latin typeface="Calibri"/>
                        </a:rPr>
                        <a:t>životu</a:t>
                      </a:r>
                      <a:r>
                        <a:rPr lang="en" sz="900" b="0" i="0" u="none" strike="noStrike" cap="none" baseline="0" noProof="0">
                          <a:latin typeface="Calibri"/>
                        </a:rPr>
                        <a:t> </a:t>
                      </a:r>
                    </a:p>
                  </a:txBody>
                  <a:tcPr marL="91450" marR="91450" marT="30125" marB="30125"/>
                </a:tc>
                <a:extLst>
                  <a:ext uri="{0D108BD9-81ED-4DB2-BD59-A6C34878D82A}">
                    <a16:rowId xmlns:a16="http://schemas.microsoft.com/office/drawing/2014/main" xmlns="" val="10000"/>
                  </a:ext>
                </a:extLst>
              </a:tr>
              <a:tr h="423683">
                <a:tc>
                  <a:txBody>
                    <a:bodyPr/>
                    <a:lstStyle/>
                    <a:p>
                      <a:pPr marL="0" lvl="0" indent="0" algn="l">
                        <a:lnSpc>
                          <a:spcPct val="100000"/>
                        </a:lnSpc>
                        <a:spcBef>
                          <a:spcPts val="0"/>
                        </a:spcBef>
                        <a:spcAft>
                          <a:spcPts val="0"/>
                        </a:spcAft>
                        <a:buNone/>
                      </a:pPr>
                      <a:r>
                        <a:rPr lang="en" sz="900" u="none" strike="noStrike" cap="none" baseline="0" err="1"/>
                        <a:t>Način</a:t>
                      </a:r>
                      <a:r>
                        <a:rPr lang="en" sz="900" u="none" strike="noStrike" cap="none" baseline="0"/>
                        <a:t> </a:t>
                      </a:r>
                      <a:r>
                        <a:rPr lang="en" sz="900" u="none" strike="noStrike" cap="none" baseline="0" err="1"/>
                        <a:t>realizacije</a:t>
                      </a:r>
                      <a:r>
                        <a:rPr lang="en" sz="900" u="none" strike="noStrike" cap="none" baseline="0"/>
                        <a:t> </a:t>
                      </a:r>
                      <a:r>
                        <a:rPr lang="en" sz="900" u="none" strike="noStrike" cap="none" baseline="0" err="1"/>
                        <a:t>programa</a:t>
                      </a:r>
                      <a:r>
                        <a:rPr lang="en" sz="900" u="none" strike="noStrike" cap="none" baseline="0"/>
                        <a:t>: </a:t>
                      </a:r>
                      <a:endParaRPr lang="en" sz="900" u="none" strike="noStrike" cap="none" baseline="0">
                        <a:sym typeface="Calibri"/>
                      </a:endParaRPr>
                    </a:p>
                  </a:txBody>
                  <a:tcPr marL="91450" marR="91450" marT="30125" marB="30125"/>
                </a:tc>
                <a:tc>
                  <a:txBody>
                    <a:bodyPr/>
                    <a:lstStyle/>
                    <a:p>
                      <a:pPr marL="0" lvl="0" indent="0" algn="l">
                        <a:spcBef>
                          <a:spcPts val="0"/>
                        </a:spcBef>
                        <a:buNone/>
                      </a:pPr>
                      <a:r>
                        <a:rPr lang="en-US" sz="900" u="none" strike="noStrike" cap="none" baseline="0" noProof="0" err="1"/>
                        <a:t>Nastava</a:t>
                      </a:r>
                      <a:r>
                        <a:rPr lang="en-US" sz="900" u="none" strike="noStrike" cap="none" baseline="0" noProof="0"/>
                        <a:t> </a:t>
                      </a:r>
                      <a:r>
                        <a:rPr lang="en-US" sz="900" u="none" strike="noStrike" cap="none" baseline="0" noProof="0" err="1"/>
                        <a:t>informatike</a:t>
                      </a:r>
                      <a:r>
                        <a:rPr lang="en-US" sz="900" u="none" strike="noStrike" cap="none" baseline="0" noProof="0"/>
                        <a:t> </a:t>
                      </a:r>
                      <a:r>
                        <a:rPr lang="en-US" sz="900" u="none" strike="noStrike" cap="none" baseline="0" noProof="0" err="1"/>
                        <a:t>realizira</a:t>
                      </a:r>
                      <a:r>
                        <a:rPr lang="en-US" sz="900" u="none" strike="noStrike" cap="none" baseline="0" noProof="0"/>
                        <a:t> </a:t>
                      </a:r>
                      <a:r>
                        <a:rPr lang="en-US" sz="900" u="none" strike="noStrike" cap="none" baseline="0" noProof="0" err="1"/>
                        <a:t>jedan</a:t>
                      </a:r>
                      <a:r>
                        <a:rPr lang="en-US" sz="900" u="none" strike="noStrike" cap="none" baseline="0" noProof="0"/>
                        <a:t> sat online </a:t>
                      </a:r>
                      <a:r>
                        <a:rPr lang="en-US" sz="900" u="none" strike="noStrike" cap="none" baseline="0" noProof="0" err="1"/>
                        <a:t>i</a:t>
                      </a:r>
                      <a:r>
                        <a:rPr lang="en-US" sz="900" u="none" strike="noStrike" cap="none" baseline="0" noProof="0"/>
                        <a:t>  </a:t>
                      </a:r>
                      <a:r>
                        <a:rPr lang="en-US" sz="900" u="none" strike="noStrike" cap="none" baseline="0" noProof="0" err="1"/>
                        <a:t>jedan</a:t>
                      </a:r>
                      <a:r>
                        <a:rPr lang="en-US" sz="900" u="none" strike="noStrike" cap="none" baseline="0" noProof="0"/>
                        <a:t> sat u </a:t>
                      </a:r>
                      <a:r>
                        <a:rPr lang="en-US" sz="900" u="none" strike="noStrike" cap="none" baseline="0" noProof="0" err="1"/>
                        <a:t>informatičkoj</a:t>
                      </a:r>
                      <a:r>
                        <a:rPr lang="en-US" sz="900" u="none" strike="noStrike" cap="none" baseline="0" noProof="0"/>
                        <a:t> </a:t>
                      </a:r>
                      <a:r>
                        <a:rPr lang="en-US" sz="900" u="none" strike="noStrike" cap="none" baseline="0" noProof="0" err="1"/>
                        <a:t>učionici</a:t>
                      </a:r>
                      <a:r>
                        <a:rPr lang="en-US" sz="900" u="none" strike="noStrike" cap="none" baseline="0" noProof="0"/>
                        <a:t> u </a:t>
                      </a:r>
                      <a:r>
                        <a:rPr lang="en-US" sz="900" u="none" strike="noStrike" cap="none" baseline="0" noProof="0" err="1"/>
                        <a:t>kojoj</a:t>
                      </a:r>
                      <a:r>
                        <a:rPr lang="en-US" sz="900" u="none" strike="noStrike" cap="none" baseline="0" noProof="0"/>
                        <a:t> je za </a:t>
                      </a:r>
                      <a:r>
                        <a:rPr lang="en-US" sz="900" u="none" strike="noStrike" cap="none" baseline="0" noProof="0" err="1"/>
                        <a:t>svakog</a:t>
                      </a:r>
                      <a:r>
                        <a:rPr lang="en-US" sz="900" u="none" strike="noStrike" cap="none" baseline="0" noProof="0"/>
                        <a:t> </a:t>
                      </a:r>
                      <a:r>
                        <a:rPr lang="en-US" sz="900" u="none" strike="noStrike" cap="none" baseline="0" noProof="0" err="1"/>
                        <a:t>učenika</a:t>
                      </a:r>
                      <a:r>
                        <a:rPr lang="en-US" sz="900" u="none" strike="noStrike" cap="none" baseline="0" noProof="0"/>
                        <a:t> </a:t>
                      </a:r>
                      <a:r>
                        <a:rPr lang="en-US" sz="900" u="none" strike="noStrike" cap="none" baseline="0" noProof="0" err="1"/>
                        <a:t>osigurano</a:t>
                      </a:r>
                      <a:r>
                        <a:rPr lang="en-US" sz="900" u="none" strike="noStrike" cap="none" baseline="0" noProof="0"/>
                        <a:t> </a:t>
                      </a:r>
                      <a:r>
                        <a:rPr lang="en-US" sz="900" u="none" strike="noStrike" cap="none" baseline="0" noProof="0" err="1"/>
                        <a:t>jedno</a:t>
                      </a:r>
                      <a:r>
                        <a:rPr lang="en-US" sz="900" u="none" strike="noStrike" cap="none" baseline="0" noProof="0"/>
                        <a:t> </a:t>
                      </a:r>
                      <a:r>
                        <a:rPr lang="en-US" sz="900" u="none" strike="noStrike" cap="none" baseline="0" noProof="0" err="1"/>
                        <a:t>računalo</a:t>
                      </a:r>
                      <a:r>
                        <a:rPr lang="en-US" sz="900" u="none" strike="noStrike" cap="none" baseline="0" noProof="0"/>
                        <a:t>. </a:t>
                      </a:r>
                      <a:r>
                        <a:rPr lang="en-US" sz="900" u="none" strike="noStrike" cap="none" baseline="0" noProof="0" err="1"/>
                        <a:t>Nastava</a:t>
                      </a:r>
                      <a:r>
                        <a:rPr lang="en-US" sz="900" u="none" strike="noStrike" cap="none" baseline="0" noProof="0"/>
                        <a:t> je </a:t>
                      </a:r>
                      <a:r>
                        <a:rPr lang="en-US" sz="900" u="none" strike="noStrike" cap="none" baseline="0" noProof="0" err="1"/>
                        <a:t>većim</a:t>
                      </a:r>
                      <a:r>
                        <a:rPr lang="en-US" sz="900" u="none" strike="noStrike" cap="none" baseline="0" noProof="0"/>
                        <a:t> </a:t>
                      </a:r>
                      <a:r>
                        <a:rPr lang="en-US" sz="900" u="none" strike="noStrike" cap="none" baseline="0" noProof="0" err="1"/>
                        <a:t>dijelom</a:t>
                      </a:r>
                      <a:r>
                        <a:rPr lang="en-US" sz="900" u="none" strike="noStrike" cap="none" baseline="0" noProof="0"/>
                        <a:t> </a:t>
                      </a:r>
                      <a:r>
                        <a:rPr lang="en-US" sz="900" u="none" strike="noStrike" cap="none" baseline="0" noProof="0" err="1"/>
                        <a:t>praktična</a:t>
                      </a:r>
                      <a:r>
                        <a:rPr lang="en-US" sz="900" u="none" strike="noStrike" cap="none" baseline="0" noProof="0"/>
                        <a:t> – </a:t>
                      </a:r>
                      <a:r>
                        <a:rPr lang="en-US" sz="900" u="none" strike="noStrike" cap="none" baseline="0" noProof="0" err="1"/>
                        <a:t>učenici</a:t>
                      </a:r>
                      <a:r>
                        <a:rPr lang="en-US" sz="900" u="none" strike="noStrike" cap="none" baseline="0" noProof="0"/>
                        <a:t> </a:t>
                      </a:r>
                      <a:r>
                        <a:rPr lang="en-US" sz="900" u="none" strike="noStrike" cap="none" baseline="0" noProof="0" err="1"/>
                        <a:t>rade</a:t>
                      </a:r>
                      <a:r>
                        <a:rPr lang="en-US" sz="900" u="none" strike="noStrike" cap="none" baseline="0" noProof="0"/>
                        <a:t> </a:t>
                      </a:r>
                      <a:r>
                        <a:rPr lang="en-US" sz="900" u="none" strike="noStrike" cap="none" baseline="0" noProof="0" err="1"/>
                        <a:t>na</a:t>
                      </a:r>
                      <a:r>
                        <a:rPr lang="en-US" sz="900" u="none" strike="noStrike" cap="none" baseline="0" noProof="0"/>
                        <a:t> </a:t>
                      </a:r>
                      <a:r>
                        <a:rPr lang="en-US" sz="900" u="none" strike="noStrike" cap="none" baseline="0" noProof="0" err="1"/>
                        <a:t>računalima</a:t>
                      </a:r>
                      <a:r>
                        <a:rPr lang="en-US" sz="900" u="none" strike="noStrike" cap="none" baseline="0" noProof="0"/>
                        <a:t>. U </a:t>
                      </a:r>
                      <a:r>
                        <a:rPr lang="en-US" sz="900" u="none" strike="noStrike" cap="none" baseline="0" noProof="0" err="1"/>
                        <a:t>nastavi</a:t>
                      </a:r>
                      <a:r>
                        <a:rPr lang="en-US" sz="900" u="none" strike="noStrike" cap="none" baseline="0" noProof="0"/>
                        <a:t> se </a:t>
                      </a:r>
                      <a:r>
                        <a:rPr lang="en-US" sz="900" u="none" strike="noStrike" cap="none" baseline="0" noProof="0" err="1"/>
                        <a:t>koriste</a:t>
                      </a:r>
                      <a:r>
                        <a:rPr lang="en-US" sz="900" u="none" strike="noStrike" cap="none" baseline="0" noProof="0"/>
                        <a:t> </a:t>
                      </a:r>
                      <a:r>
                        <a:rPr lang="en-US" sz="900" u="none" strike="noStrike" cap="none" baseline="0" noProof="0" err="1"/>
                        <a:t>suvremene</a:t>
                      </a:r>
                      <a:r>
                        <a:rPr lang="en-US" sz="900" u="none" strike="noStrike" cap="none" baseline="0" noProof="0"/>
                        <a:t> </a:t>
                      </a:r>
                      <a:r>
                        <a:rPr lang="en-US" sz="900" u="none" strike="noStrike" cap="none" baseline="0" noProof="0" err="1"/>
                        <a:t>metode</a:t>
                      </a:r>
                      <a:r>
                        <a:rPr lang="en-US" sz="900" u="none" strike="noStrike" cap="none" baseline="0" noProof="0"/>
                        <a:t> </a:t>
                      </a:r>
                      <a:r>
                        <a:rPr lang="en-US" sz="900" u="none" strike="noStrike" cap="none" baseline="0" noProof="0" err="1"/>
                        <a:t>i</a:t>
                      </a:r>
                      <a:r>
                        <a:rPr lang="en-US" sz="900" u="none" strike="noStrike" cap="none" baseline="0" noProof="0"/>
                        <a:t> </a:t>
                      </a:r>
                      <a:r>
                        <a:rPr lang="en-US" sz="900" u="none" strike="noStrike" cap="none" baseline="0" noProof="0" err="1"/>
                        <a:t>oblici</a:t>
                      </a:r>
                      <a:r>
                        <a:rPr lang="en-US" sz="900" u="none" strike="noStrike" cap="none" baseline="0" noProof="0"/>
                        <a:t> </a:t>
                      </a:r>
                      <a:r>
                        <a:rPr lang="en-US" sz="900" u="none" strike="noStrike" cap="none" baseline="0" noProof="0" err="1"/>
                        <a:t>rada</a:t>
                      </a:r>
                      <a:r>
                        <a:rPr lang="en-US" sz="900" u="none" strike="noStrike" cap="none" baseline="0" noProof="0"/>
                        <a:t>.</a:t>
                      </a:r>
                      <a:endParaRPr>
                        <a:sym typeface="Calibri"/>
                      </a:endParaRPr>
                    </a:p>
                  </a:txBody>
                  <a:tcPr marL="91450" marR="91450" marT="30125" marB="30125"/>
                </a:tc>
                <a:extLst>
                  <a:ext uri="{0D108BD9-81ED-4DB2-BD59-A6C34878D82A}">
                    <a16:rowId xmlns:a16="http://schemas.microsoft.com/office/drawing/2014/main" xmlns="" val="2243212092"/>
                  </a:ext>
                </a:extLst>
              </a:tr>
              <a:tr h="423683">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Nositelj</a:t>
                      </a:r>
                      <a:r>
                        <a:rPr lang="en" sz="900" u="none" strike="noStrike" cap="none" baseline="0">
                          <a:sym typeface="Calibri"/>
                        </a:rPr>
                        <a:t> </a:t>
                      </a:r>
                      <a:r>
                        <a:rPr lang="en" sz="900" u="none" strike="noStrike" cap="none" baseline="0" err="1">
                          <a:sym typeface="Calibri"/>
                        </a:rPr>
                        <a:t>aktivnosti</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u="none" strike="noStrike" cap="none" baseline="0"/>
                        <a:t>Učiteljica informatike Sanja Bićanić/Karolina Klarić Crljenković</a:t>
                      </a:r>
                      <a:endParaRPr lang="en-US">
                        <a:sym typeface="Calibri"/>
                      </a:endParaRPr>
                    </a:p>
                  </a:txBody>
                  <a:tcPr marL="91450" marR="91450" marT="30125" marB="30125"/>
                </a:tc>
                <a:extLst>
                  <a:ext uri="{0D108BD9-81ED-4DB2-BD59-A6C34878D82A}">
                    <a16:rowId xmlns:a16="http://schemas.microsoft.com/office/drawing/2014/main" xmlns="" val="10002"/>
                  </a:ext>
                </a:extLst>
              </a:tr>
              <a:tr h="501358">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Vremenik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u="none" strike="noStrike" cap="none" baseline="0" noProof="0"/>
                        <a:t>Nastava se održava jednom tjedno po dva školska sata (jedan sat uživo, jedan </a:t>
                      </a:r>
                      <a:r>
                        <a:rPr lang="en" sz="900" i="1" u="none" strike="noStrike" cap="none" baseline="0" noProof="0"/>
                        <a:t>online</a:t>
                      </a:r>
                      <a:r>
                        <a:rPr lang="en" sz="900" i="0" u="none" strike="noStrike" cap="none" baseline="0" noProof="0"/>
                        <a:t>)</a:t>
                      </a:r>
                      <a:r>
                        <a:rPr lang="en" sz="900" u="none" strike="noStrike" cap="none" baseline="0" noProof="0"/>
                        <a:t> tijekom školske godine za dvije grupe učenika sedmih razreda i jednu grupu učenika osmih razreda.</a:t>
                      </a:r>
                      <a:endParaRPr lang="en-US">
                        <a:sym typeface="Calibri"/>
                      </a:endParaRPr>
                    </a:p>
                  </a:txBody>
                  <a:tcPr marL="91450" marR="91450" marT="30125" marB="30125"/>
                </a:tc>
                <a:extLst>
                  <a:ext uri="{0D108BD9-81ED-4DB2-BD59-A6C34878D82A}">
                    <a16:rowId xmlns:a16="http://schemas.microsoft.com/office/drawing/2014/main" xmlns="" val="10003"/>
                  </a:ext>
                </a:extLst>
              </a:tr>
              <a:tr h="423683">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Troškovnik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rtl="0">
                        <a:lnSpc>
                          <a:spcPct val="100000"/>
                        </a:lnSpc>
                        <a:spcBef>
                          <a:spcPts val="0"/>
                        </a:spcBef>
                        <a:spcAft>
                          <a:spcPts val="0"/>
                        </a:spcAft>
                        <a:buFont typeface="Calibri"/>
                        <a:buNone/>
                      </a:pPr>
                      <a:r>
                        <a:rPr lang="en" sz="900" b="0" i="0" u="none" strike="noStrike" cap="none" baseline="0" noProof="0">
                          <a:latin typeface="Calibri"/>
                        </a:rPr>
                        <a:t>Pokrivaju materijalni izdaci škole.</a:t>
                      </a:r>
                      <a:endParaRPr lang="en" sz="900" u="none" strike="noStrike" cap="none" baseline="0">
                        <a:sym typeface="Calibri"/>
                      </a:endParaRPr>
                    </a:p>
                  </a:txBody>
                  <a:tcPr marL="91450" marR="91450" marT="30125" marB="30125"/>
                </a:tc>
                <a:extLst>
                  <a:ext uri="{0D108BD9-81ED-4DB2-BD59-A6C34878D82A}">
                    <a16:rowId xmlns:a16="http://schemas.microsoft.com/office/drawing/2014/main" xmlns="" val="10004"/>
                  </a:ext>
                </a:extLst>
              </a:tr>
              <a:tr h="1263991">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a:t>
                      </a:r>
                      <a:r>
                        <a:rPr lang="en" sz="900" u="none" strike="noStrike" cap="none" baseline="0" err="1">
                          <a:sym typeface="Calibri"/>
                        </a:rPr>
                        <a:t>korištenja</a:t>
                      </a:r>
                      <a:r>
                        <a:rPr lang="en" sz="900" u="none" strike="noStrike" cap="none" baseline="0">
                          <a:sym typeface="Calibri"/>
                        </a:rPr>
                        <a:t> </a:t>
                      </a:r>
                      <a:r>
                        <a:rPr lang="en" sz="900" u="none" strike="noStrike" cap="none" baseline="0" err="1">
                          <a:sym typeface="Calibri"/>
                        </a:rPr>
                        <a:t>rezultata</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u="none" strike="noStrike" cap="none" baseline="0" noProof="0"/>
                        <a:t>Učenici se vrednuju prema Nacionalnom kurikulumu: Vrednovanje za učenje ● ljestvice procjene – popis aktivnosti ili zadataka koje učenik izvodi, a s pomoću kojeg sam prati realizaciju i uspješnost ● e-portfolio – zbirka digitalnih radova koju učenik izrađuje tijekom školovanja ● praćenje tijekom rada – uporaba online sustava za opažanje i davanje brzih povratnih informacija učenicima. Vrednovanje kao učenje ● samorefleksija i samovrednovanje ● ljestvice procjene ● odabir složenosti zadataka prema samoprocjeni te refleksija nakon rješavanja ● izlazne kartice (exit ticket) – učenici daju sebi </a:t>
                      </a:r>
                      <a:r>
                        <a:rPr lang="en" sz="900" u="none" strike="noStrike" cap="none" baseline="0" noProof="0">
                          <a:sym typeface="Calibri"/>
                        </a:rPr>
                        <a:t>i </a:t>
                      </a:r>
                      <a:r>
                        <a:rPr lang="en" sz="900" u="none" strike="noStrike" cap="none" baseline="0" noProof="0"/>
                        <a:t>učiteljici jednostavnu povratnu informaciju ● vršnjačko </a:t>
                      </a:r>
                      <a:r>
                        <a:rPr lang="en" sz="900" u="none" strike="noStrike" cap="none" baseline="0" noProof="0">
                          <a:sym typeface="Calibri"/>
                        </a:rPr>
                        <a:t>vrednovanje </a:t>
                      </a:r>
                      <a:r>
                        <a:rPr lang="en" sz="900" u="none" strike="noStrike" cap="none" baseline="0" noProof="0"/>
                        <a:t>kao dio suradničkih aktivnosti kojima vršnjaci prate rad </a:t>
                      </a:r>
                      <a:r>
                        <a:rPr lang="en" sz="900" u="none" strike="noStrike" cap="none" baseline="0" noProof="0">
                          <a:sym typeface="Calibri"/>
                        </a:rPr>
                        <a:t>u </a:t>
                      </a:r>
                      <a:r>
                        <a:rPr lang="en" sz="900" u="none" strike="noStrike" cap="none" baseline="0" noProof="0"/>
                        <a:t>timu Vrednovanje naučenog ● Usmena provjera znanja – na svakom satu ● Pismena provjera znanja - dva puta godišnje pismenim provjerama ● e-portfolio – vrednuju se pojedini radovi prema zadanim ishodima učenja te napredovanje učenika tijekom školske godine ● učenički projekti – vrednuje se sudjelovanje učenika, razine aktivnosti</a:t>
                      </a:r>
                      <a:r>
                        <a:rPr lang="en" sz="900" u="none" strike="noStrike" cap="none" baseline="0" noProof="0">
                          <a:sym typeface="Calibri"/>
                        </a:rPr>
                        <a:t>, </a:t>
                      </a:r>
                      <a:r>
                        <a:rPr lang="en" sz="900" u="none" strike="noStrike" cap="none" baseline="0" noProof="0"/>
                        <a:t>komunikacije i suradnje</a:t>
                      </a:r>
                      <a:r>
                        <a:rPr lang="en" sz="900" u="none" strike="noStrike" cap="none" baseline="0" noProof="0">
                          <a:sym typeface="Calibri"/>
                        </a:rPr>
                        <a:t>, </a:t>
                      </a:r>
                      <a:r>
                        <a:rPr lang="en" sz="900" u="none" strike="noStrike" cap="none" baseline="0" noProof="0"/>
                        <a:t>projektna dokumentacija te krajnji rezultati projekta </a:t>
                      </a:r>
                      <a:r>
                        <a:rPr lang="en" sz="900" u="none" strike="noStrike" cap="none" baseline="0" noProof="0">
                          <a:sym typeface="Calibri"/>
                        </a:rPr>
                        <a:t>i </a:t>
                      </a:r>
                      <a:r>
                        <a:rPr lang="en" sz="900" u="none" strike="noStrike" cap="none" baseline="0" noProof="0"/>
                        <a:t>njihovo predstavljanje ● uporaba online provjera </a:t>
                      </a:r>
                      <a:endParaRPr lang="en-US">
                        <a:sym typeface="Calibri"/>
                      </a:endParaRPr>
                    </a:p>
                  </a:txBody>
                  <a:tcPr marL="91450" marR="91450" marT="30125" marB="30125"/>
                </a:tc>
                <a:extLst>
                  <a:ext uri="{0D108BD9-81ED-4DB2-BD59-A6C34878D82A}">
                    <a16:rowId xmlns:a16="http://schemas.microsoft.com/office/drawing/2014/main" xmlns="" val="10005"/>
                  </a:ext>
                </a:extLst>
              </a:tr>
            </a:tbl>
          </a:graphicData>
        </a:graphic>
      </p:graphicFrame>
      <p:pic>
        <p:nvPicPr>
          <p:cNvPr id="180" name="Shape 180"/>
          <p:cNvPicPr preferRelativeResize="0"/>
          <p:nvPr/>
        </p:nvPicPr>
        <p:blipFill rotWithShape="1">
          <a:blip r:embed="rId3">
            <a:alphaModFix/>
          </a:blip>
          <a:srcRect/>
          <a:stretch/>
        </p:blipFill>
        <p:spPr>
          <a:xfrm rot="21056536">
            <a:off x="7667032" y="68916"/>
            <a:ext cx="926153" cy="639130"/>
          </a:xfrm>
          <a:prstGeom prst="rect">
            <a:avLst/>
          </a:prstGeom>
          <a:noFill/>
          <a:ln>
            <a:noFill/>
          </a:ln>
        </p:spPr>
      </p:pic>
      <p:sp>
        <p:nvSpPr>
          <p:cNvPr id="2" name="Naslov 1"/>
          <p:cNvSpPr>
            <a:spLocks noGrp="1"/>
          </p:cNvSpPr>
          <p:nvPr>
            <p:ph type="title"/>
          </p:nvPr>
        </p:nvSpPr>
        <p:spPr>
          <a:xfrm>
            <a:off x="827297" y="200073"/>
            <a:ext cx="8229600" cy="576892"/>
          </a:xfrm>
        </p:spPr>
        <p:txBody>
          <a:bodyPr>
            <a:noAutofit/>
            <a:scene3d>
              <a:camera prst="orthographicFront"/>
              <a:lightRig rig="soft" dir="t">
                <a:rot lat="0" lon="0" rev="15600000"/>
              </a:lightRig>
            </a:scene3d>
            <a:sp3d extrusionH="57150" prstMaterial="softEdge">
              <a:bevelT w="25400" h="38100"/>
            </a:sp3d>
          </a:bodyPr>
          <a:lstStyle/>
          <a:p>
            <a:r>
              <a:rPr lang="hr-HR" sz="3200">
                <a:effectLst>
                  <a:outerShdw blurRad="38100" dist="38100" dir="2700000" algn="tl">
                    <a:srgbClr val="000000">
                      <a:alpha val="43137"/>
                    </a:srgbClr>
                  </a:outerShdw>
                </a:effectLst>
                <a:latin typeface="+mn-lt"/>
                <a:ea typeface="+mn-ea"/>
                <a:cs typeface="+mn-cs"/>
              </a:rPr>
              <a:t>Informatika</a:t>
            </a:r>
            <a:endParaRPr lang="hr-HR" sz="3200">
              <a:effectLst>
                <a:outerShdw blurRad="38100" dist="38100" dir="2700000" algn="tl">
                  <a:srgbClr val="000000">
                    <a:alpha val="43137"/>
                  </a:srgbClr>
                </a:outerShdw>
              </a:effectLst>
              <a:latin typeface="+mn-lt"/>
              <a:ea typeface="+mn-ea"/>
              <a:cs typeface="Calibri"/>
            </a:endParaRPr>
          </a:p>
        </p:txBody>
      </p:sp>
    </p:spTree>
    <p:extLst>
      <p:ext uri="{BB962C8B-B14F-4D97-AF65-F5344CB8AC3E}">
        <p14:creationId xmlns:p14="http://schemas.microsoft.com/office/powerpoint/2010/main" xmlns="" val="138102670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4" name="Title 3"/>
          <p:cNvSpPr>
            <a:spLocks noGrp="1"/>
          </p:cNvSpPr>
          <p:nvPr>
            <p:ph type="title"/>
          </p:nvPr>
        </p:nvSpPr>
        <p:spPr>
          <a:xfrm>
            <a:off x="852488" y="1200242"/>
            <a:ext cx="7658100" cy="2139553"/>
          </a:xfrm>
        </p:spPr>
        <p:txBody>
          <a:bodyPr>
            <a:scene3d>
              <a:camera prst="orthographicFront"/>
              <a:lightRig rig="soft" dir="t">
                <a:rot lat="0" lon="0" rev="15600000"/>
              </a:lightRig>
            </a:scene3d>
            <a:sp3d extrusionH="57150" prstMaterial="softEdge">
              <a:bevelT w="25400" h="38100"/>
            </a:sp3d>
          </a:bodyPr>
          <a:lstStyle/>
          <a:p>
            <a:pPr algn="ctr"/>
            <a:r>
              <a:rPr lang="hr-HR">
                <a:ln/>
                <a:latin typeface="+mn-lt"/>
              </a:rPr>
              <a:t>Dodatna nastava</a:t>
            </a:r>
          </a:p>
        </p:txBody>
      </p:sp>
      <p:sp>
        <p:nvSpPr>
          <p:cNvPr id="5" name="Text Placeholder 4"/>
          <p:cNvSpPr>
            <a:spLocks noGrp="1"/>
          </p:cNvSpPr>
          <p:nvPr>
            <p:ph type="body" idx="1"/>
          </p:nvPr>
        </p:nvSpPr>
        <p:spPr/>
        <p:txBody>
          <a:bodyPr/>
          <a:lstStyle/>
          <a:p>
            <a:pPr algn="ctr"/>
            <a:r>
              <a:rPr lang="hr-HR">
                <a:solidFill>
                  <a:schemeClr val="accent2">
                    <a:lumMod val="75000"/>
                  </a:schemeClr>
                </a:solidFill>
                <a:effectLst>
                  <a:outerShdw blurRad="38100" dist="38100" dir="2700000" algn="tl">
                    <a:srgbClr val="000000">
                      <a:alpha val="43137"/>
                    </a:srgbClr>
                  </a:outerShdw>
                </a:effectLst>
              </a:rPr>
              <a:t>Predmetna nastava</a:t>
            </a:r>
          </a:p>
        </p:txBody>
      </p:sp>
    </p:spTree>
    <p:extLst>
      <p:ext uri="{BB962C8B-B14F-4D97-AF65-F5344CB8AC3E}">
        <p14:creationId xmlns:p14="http://schemas.microsoft.com/office/powerpoint/2010/main" xmlns="" val="50425334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graphicFrame>
        <p:nvGraphicFramePr>
          <p:cNvPr id="210" name="Shape 210"/>
          <p:cNvGraphicFramePr/>
          <p:nvPr>
            <p:extLst>
              <p:ext uri="{D42A27DB-BD31-4B8C-83A1-F6EECF244321}">
                <p14:modId xmlns:p14="http://schemas.microsoft.com/office/powerpoint/2010/main" xmlns="" val="1834564644"/>
              </p:ext>
            </p:extLst>
          </p:nvPr>
        </p:nvGraphicFramePr>
        <p:xfrm>
          <a:off x="861236" y="1116487"/>
          <a:ext cx="8031913" cy="3993425"/>
        </p:xfrm>
        <a:graphic>
          <a:graphicData uri="http://schemas.openxmlformats.org/drawingml/2006/table">
            <a:tbl>
              <a:tblPr>
                <a:tableStyleId>{0E3FDE45-AF77-4B5C-9715-49D594BDF05E}</a:tableStyleId>
              </a:tblPr>
              <a:tblGrid>
                <a:gridCol w="1897120">
                  <a:extLst>
                    <a:ext uri="{9D8B030D-6E8A-4147-A177-3AD203B41FA5}">
                      <a16:colId xmlns:a16="http://schemas.microsoft.com/office/drawing/2014/main" xmlns="" val="20000"/>
                    </a:ext>
                  </a:extLst>
                </a:gridCol>
                <a:gridCol w="6134793">
                  <a:extLst>
                    <a:ext uri="{9D8B030D-6E8A-4147-A177-3AD203B41FA5}">
                      <a16:colId xmlns:a16="http://schemas.microsoft.com/office/drawing/2014/main" xmlns="" val="20001"/>
                    </a:ext>
                  </a:extLst>
                </a:gridCol>
              </a:tblGrid>
              <a:tr h="5488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noProof="0" err="1"/>
                        <a:t>Učenik</a:t>
                      </a:r>
                      <a:r>
                        <a:rPr lang="en" sz="1000" u="none" strike="noStrike" cap="none" baseline="0" noProof="0"/>
                        <a:t> </a:t>
                      </a:r>
                      <a:r>
                        <a:rPr lang="en" sz="1000" u="none" strike="noStrike" cap="none" baseline="0" noProof="0" err="1"/>
                        <a:t>će</a:t>
                      </a:r>
                      <a:r>
                        <a:rPr lang="en" sz="1000" u="none" strike="noStrike" cap="none" baseline="0" noProof="0"/>
                        <a:t> : </a:t>
                      </a:r>
                      <a:endParaRPr lang="en-US" sz="1000" u="none" strike="noStrike" cap="none" baseline="0" noProof="0"/>
                    </a:p>
                    <a:p>
                      <a:pPr marL="0" marR="0" lvl="0" indent="0" algn="l">
                        <a:lnSpc>
                          <a:spcPct val="100000"/>
                        </a:lnSpc>
                        <a:spcBef>
                          <a:spcPts val="0"/>
                        </a:spcBef>
                        <a:spcAft>
                          <a:spcPts val="0"/>
                        </a:spcAft>
                        <a:buFont typeface="Calibri"/>
                        <a:buNone/>
                      </a:pPr>
                      <a:r>
                        <a:rPr lang="en" sz="1000" u="none" strike="noStrike" cap="none" baseline="0" noProof="0"/>
                        <a:t>- </a:t>
                      </a:r>
                      <a:r>
                        <a:rPr lang="en" sz="1000" u="none" strike="noStrike" cap="none" baseline="0" noProof="0" err="1"/>
                        <a:t>riješiti</a:t>
                      </a:r>
                      <a:r>
                        <a:rPr lang="en" sz="1000" u="none" strike="noStrike" cap="none" baseline="0" noProof="0"/>
                        <a:t> </a:t>
                      </a:r>
                      <a:r>
                        <a:rPr lang="en" sz="1000" u="none" strike="noStrike" cap="none" baseline="0" noProof="0" err="1"/>
                        <a:t>problemski</a:t>
                      </a:r>
                      <a:r>
                        <a:rPr lang="en" sz="1000" u="none" strike="noStrike" cap="none" baseline="0" noProof="0"/>
                        <a:t> </a:t>
                      </a:r>
                      <a:r>
                        <a:rPr lang="en" sz="1000" u="none" strike="noStrike" cap="none" baseline="0" noProof="0" err="1"/>
                        <a:t>postavljena</a:t>
                      </a:r>
                      <a:r>
                        <a:rPr lang="en" sz="1000" u="none" strike="noStrike" cap="none" baseline="0" noProof="0"/>
                        <a:t> </a:t>
                      </a:r>
                      <a:r>
                        <a:rPr lang="en" sz="1000" u="none" strike="noStrike" cap="none" baseline="0" noProof="0" err="1"/>
                        <a:t>pitanja</a:t>
                      </a:r>
                      <a:r>
                        <a:rPr lang="en" sz="1000" u="none" strike="noStrike" cap="none" baseline="0" noProof="0"/>
                        <a:t> u </a:t>
                      </a:r>
                      <a:r>
                        <a:rPr lang="en" sz="1000" u="none" strike="noStrike" cap="none" baseline="0" noProof="0" err="1"/>
                        <a:t>svezi</a:t>
                      </a:r>
                      <a:r>
                        <a:rPr lang="en" sz="1000" u="none" strike="noStrike" cap="none" baseline="0" noProof="0"/>
                        <a:t> s </a:t>
                      </a:r>
                      <a:r>
                        <a:rPr lang="en" sz="1000" u="none" strike="noStrike" cap="none" baseline="0" noProof="0" err="1"/>
                        <a:t>pokusom</a:t>
                      </a:r>
                      <a:endParaRPr lang="en" sz="1000" u="none" strike="noStrike" cap="none" baseline="0" noProof="0"/>
                    </a:p>
                    <a:p>
                      <a:pPr marL="0" marR="0" lvl="0" indent="0" algn="l">
                        <a:lnSpc>
                          <a:spcPct val="100000"/>
                        </a:lnSpc>
                        <a:spcBef>
                          <a:spcPts val="0"/>
                        </a:spcBef>
                        <a:spcAft>
                          <a:spcPts val="0"/>
                        </a:spcAft>
                        <a:buFont typeface="Calibri"/>
                        <a:buNone/>
                      </a:pPr>
                      <a:r>
                        <a:rPr lang="en-US" sz="1000" u="none" strike="noStrike" cap="none" baseline="0" noProof="0"/>
                        <a:t>- </a:t>
                      </a:r>
                      <a:r>
                        <a:rPr lang="en-US" sz="1000" u="none" strike="noStrike" cap="none" baseline="0" noProof="0" err="1"/>
                        <a:t>razviti</a:t>
                      </a:r>
                      <a:r>
                        <a:rPr lang="en-US" sz="1000" u="none" strike="noStrike" cap="none" baseline="0" noProof="0"/>
                        <a:t> </a:t>
                      </a:r>
                      <a:r>
                        <a:rPr lang="en-US" sz="1000" u="none" strike="noStrike" cap="none" baseline="0" noProof="0" err="1"/>
                        <a:t>sposobnost</a:t>
                      </a:r>
                      <a:r>
                        <a:rPr lang="en-US" sz="1000" u="none" strike="noStrike" cap="none" baseline="0" noProof="0"/>
                        <a:t> za </a:t>
                      </a:r>
                      <a:r>
                        <a:rPr lang="en-US" sz="1000" u="none" strike="noStrike" cap="none" baseline="0" noProof="0" err="1"/>
                        <a:t>samostalan</a:t>
                      </a:r>
                      <a:r>
                        <a:rPr lang="en-US" sz="1000" u="none" strike="noStrike" cap="none" baseline="0" noProof="0"/>
                        <a:t> rad, </a:t>
                      </a:r>
                      <a:r>
                        <a:rPr lang="en-US" sz="1000" u="none" strike="noStrike" cap="none" baseline="0" noProof="0" err="1"/>
                        <a:t>logično</a:t>
                      </a:r>
                      <a:r>
                        <a:rPr lang="en-US" sz="1000" u="none" strike="noStrike" cap="none" baseline="0" noProof="0"/>
                        <a:t> </a:t>
                      </a:r>
                      <a:r>
                        <a:rPr lang="en-US" sz="1000" u="none" strike="noStrike" cap="none" baseline="0" noProof="0" err="1"/>
                        <a:t>rješavanje</a:t>
                      </a:r>
                      <a:r>
                        <a:rPr lang="en-US" sz="1000" u="none" strike="noStrike" cap="none" baseline="0" noProof="0"/>
                        <a:t> </a:t>
                      </a:r>
                      <a:r>
                        <a:rPr lang="en-US" sz="1000" u="none" strike="noStrike" cap="none" baseline="0" noProof="0" err="1"/>
                        <a:t>problema</a:t>
                      </a:r>
                      <a:r>
                        <a:rPr lang="en-US" sz="1000" u="none" strike="noStrike" cap="none" baseline="0" noProof="0"/>
                        <a:t>, </a:t>
                      </a:r>
                      <a:r>
                        <a:rPr lang="en-US" sz="1000" u="none" strike="noStrike" cap="none" baseline="0" noProof="0" err="1"/>
                        <a:t>točnost</a:t>
                      </a:r>
                      <a:r>
                        <a:rPr lang="en-US" sz="1000" u="none" strike="noStrike" cap="none" baseline="0" noProof="0"/>
                        <a:t> </a:t>
                      </a:r>
                      <a:r>
                        <a:rPr lang="en-US" sz="1000" u="none" strike="noStrike" cap="none" baseline="0" noProof="0" err="1"/>
                        <a:t>i</a:t>
                      </a:r>
                      <a:r>
                        <a:rPr lang="en-US" sz="1000" u="none" strike="noStrike" cap="none" baseline="0" noProof="0"/>
                        <a:t> </a:t>
                      </a:r>
                      <a:r>
                        <a:rPr lang="en-US" sz="1000" u="none" strike="noStrike" cap="none" baseline="0" noProof="0" err="1"/>
                        <a:t>preciznost</a:t>
                      </a:r>
                      <a:r>
                        <a:rPr lang="en-US" sz="1000" u="none" strike="noStrike" cap="none" baseline="0" noProof="0"/>
                        <a:t> u </a:t>
                      </a:r>
                      <a:r>
                        <a:rPr lang="en-US" sz="1000" u="none" strike="noStrike" cap="none" baseline="0" noProof="0" err="1"/>
                        <a:t>rješavanju</a:t>
                      </a:r>
                      <a:r>
                        <a:rPr lang="en-US" sz="1000" u="none" strike="noStrike" cap="none" baseline="0" noProof="0"/>
                        <a:t> </a:t>
                      </a:r>
                      <a:r>
                        <a:rPr lang="en-US" sz="1000" u="none" strike="noStrike" cap="none" baseline="0" noProof="0" err="1"/>
                        <a:t>zadataka</a:t>
                      </a:r>
                      <a:endParaRPr lang="en" sz="1000" u="none" strike="noStrike" cap="none" baseline="0" noProof="0" err="1"/>
                    </a:p>
                    <a:p>
                      <a:pPr marL="0" marR="0" lvl="0" indent="0" algn="l">
                        <a:lnSpc>
                          <a:spcPct val="100000"/>
                        </a:lnSpc>
                        <a:spcBef>
                          <a:spcPts val="0"/>
                        </a:spcBef>
                        <a:spcAft>
                          <a:spcPts val="0"/>
                        </a:spcAft>
                        <a:buFont typeface="Calibri"/>
                        <a:buNone/>
                      </a:pPr>
                      <a:r>
                        <a:rPr lang="en" sz="1000" u="none" strike="noStrike" cap="none" baseline="0" noProof="0"/>
                        <a:t>- </a:t>
                      </a:r>
                      <a:r>
                        <a:rPr lang="en" sz="1000" u="none" strike="noStrike" cap="none" baseline="0" noProof="0" err="1"/>
                        <a:t>razlikovati</a:t>
                      </a:r>
                      <a:r>
                        <a:rPr lang="en" sz="1000" u="none" strike="noStrike" cap="none" baseline="0" noProof="0"/>
                        <a:t> </a:t>
                      </a:r>
                      <a:r>
                        <a:rPr lang="en" sz="1000" u="none" strike="noStrike" cap="none" baseline="0" noProof="0" err="1"/>
                        <a:t>svojstva</a:t>
                      </a:r>
                      <a:r>
                        <a:rPr lang="en" sz="1000" u="none" strike="noStrike" cap="none" baseline="0" noProof="0"/>
                        <a:t> </a:t>
                      </a:r>
                      <a:r>
                        <a:rPr lang="en" sz="1000" u="none" strike="noStrike" cap="none" baseline="0" noProof="0" err="1"/>
                        <a:t>različitih</a:t>
                      </a:r>
                      <a:r>
                        <a:rPr lang="en" sz="1000" u="none" strike="noStrike" cap="none" baseline="0" noProof="0"/>
                        <a:t> </a:t>
                      </a:r>
                      <a:r>
                        <a:rPr lang="en" sz="1000" u="none" strike="noStrike" cap="none" baseline="0" noProof="0" err="1"/>
                        <a:t>tvari</a:t>
                      </a:r>
                      <a:r>
                        <a:rPr lang="en" sz="1000" u="none" strike="noStrike" cap="none" baseline="0" noProof="0"/>
                        <a:t> </a:t>
                      </a:r>
                    </a:p>
                    <a:p>
                      <a:pPr marL="0" marR="0" lvl="0" indent="0" algn="l">
                        <a:lnSpc>
                          <a:spcPct val="100000"/>
                        </a:lnSpc>
                        <a:spcBef>
                          <a:spcPts val="0"/>
                        </a:spcBef>
                        <a:spcAft>
                          <a:spcPts val="0"/>
                        </a:spcAft>
                        <a:buFont typeface="Calibri"/>
                        <a:buNone/>
                      </a:pPr>
                      <a:r>
                        <a:rPr lang="en" sz="1000" u="none" strike="noStrike" cap="none" baseline="0" noProof="0"/>
                        <a:t>- </a:t>
                      </a:r>
                      <a:r>
                        <a:rPr lang="en" sz="1000" u="none" strike="noStrike" cap="none" baseline="0" noProof="0" err="1"/>
                        <a:t>usvojeno</a:t>
                      </a:r>
                      <a:r>
                        <a:rPr lang="en" sz="1000" u="none" strike="noStrike" cap="none" baseline="0" noProof="0"/>
                        <a:t> </a:t>
                      </a:r>
                      <a:r>
                        <a:rPr lang="en" sz="1000" u="none" strike="noStrike" cap="none" baseline="0" noProof="0" err="1"/>
                        <a:t>znanje</a:t>
                      </a:r>
                      <a:r>
                        <a:rPr lang="en" sz="1000" u="none" strike="noStrike" cap="none" baseline="0" noProof="0"/>
                        <a:t> </a:t>
                      </a:r>
                      <a:r>
                        <a:rPr lang="en" sz="1000" u="none" strike="noStrike" cap="none" baseline="0" noProof="0" err="1"/>
                        <a:t>primijeniti</a:t>
                      </a:r>
                      <a:r>
                        <a:rPr lang="en" sz="1000" u="none" strike="noStrike" cap="none" baseline="0" noProof="0"/>
                        <a:t> u </a:t>
                      </a:r>
                      <a:r>
                        <a:rPr lang="en" sz="1000" u="none" strike="noStrike" cap="none" baseline="0" noProof="0" err="1"/>
                        <a:t>novim</a:t>
                      </a:r>
                      <a:r>
                        <a:rPr lang="en" sz="1000" u="none" strike="noStrike" cap="none" baseline="0" noProof="0"/>
                        <a:t> </a:t>
                      </a:r>
                      <a:r>
                        <a:rPr lang="en" sz="1000" u="none" strike="noStrike" cap="none" baseline="0" noProof="0" err="1"/>
                        <a:t>situacijama</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na</a:t>
                      </a:r>
                      <a:r>
                        <a:rPr lang="en" sz="1000" u="none" strike="noStrike" cap="none" baseline="0" noProof="0"/>
                        <a:t> </a:t>
                      </a:r>
                      <a:r>
                        <a:rPr lang="en" sz="1000" u="none" strike="noStrike" cap="none" baseline="0" noProof="0" err="1"/>
                        <a:t>složenijim</a:t>
                      </a:r>
                      <a:r>
                        <a:rPr lang="en" sz="1000" u="none" strike="noStrike" cap="none" baseline="0" noProof="0"/>
                        <a:t> </a:t>
                      </a:r>
                      <a:r>
                        <a:rPr lang="en" sz="1000" u="none" strike="noStrike" cap="none" baseline="0" noProof="0" err="1"/>
                        <a:t>primjerima</a:t>
                      </a:r>
                      <a:r>
                        <a:rPr lang="en" sz="1000" u="none" strike="noStrike" cap="none" baseline="0" noProof="0"/>
                        <a:t> </a:t>
                      </a:r>
                      <a:r>
                        <a:rPr lang="en" sz="1000" u="none" strike="noStrike" cap="none" baseline="0" noProof="0" err="1"/>
                        <a:t>iz</a:t>
                      </a:r>
                      <a:r>
                        <a:rPr lang="en" sz="1000" u="none" strike="noStrike" cap="none" baseline="0" noProof="0"/>
                        <a:t> </a:t>
                      </a:r>
                      <a:r>
                        <a:rPr lang="en" sz="1000" u="none" strike="noStrike" cap="none" baseline="0" noProof="0" err="1"/>
                        <a:t>svakodnevnog</a:t>
                      </a:r>
                      <a:r>
                        <a:rPr lang="en" sz="1000" u="none" strike="noStrike" cap="none" baseline="0" noProof="0"/>
                        <a:t> </a:t>
                      </a:r>
                      <a:r>
                        <a:rPr lang="en" sz="1000" u="none" strike="noStrike" cap="none" baseline="0" noProof="0" err="1"/>
                        <a:t>života</a:t>
                      </a:r>
                      <a:r>
                        <a:rPr lang="en" sz="1000" u="none" strike="noStrike" cap="none" baseline="0" noProof="0"/>
                        <a:t>.</a:t>
                      </a:r>
                      <a:endParaRPr lang="en" sz="1000" b="0" i="0" u="none" strike="noStrike" cap="none" baseline="0" noProof="0">
                        <a:latin typeface="Calibri"/>
                      </a:endParaRPr>
                    </a:p>
                  </a:txBody>
                  <a:tcPr marL="91450" marR="91450" marT="32825" marB="32825"/>
                </a:tc>
                <a:extLst>
                  <a:ext uri="{0D108BD9-81ED-4DB2-BD59-A6C34878D82A}">
                    <a16:rowId xmlns:a16="http://schemas.microsoft.com/office/drawing/2014/main" xmlns="" val="10000"/>
                  </a:ext>
                </a:extLst>
              </a:tr>
              <a:tr h="4750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Razvoj</a:t>
                      </a:r>
                      <a:r>
                        <a:rPr lang="en" sz="1000" u="none" strike="noStrike" cap="none" baseline="0">
                          <a:sym typeface="Calibri"/>
                        </a:rPr>
                        <a:t> </a:t>
                      </a:r>
                      <a:r>
                        <a:rPr lang="en" sz="1000" u="none" strike="noStrike" cap="none" baseline="0" err="1">
                          <a:sym typeface="Calibri"/>
                        </a:rPr>
                        <a:t>interesa</a:t>
                      </a:r>
                      <a:r>
                        <a:rPr lang="en" sz="1000" u="none" strike="noStrike" cap="none" baseline="0">
                          <a:sym typeface="Calibri"/>
                        </a:rPr>
                        <a:t> za </a:t>
                      </a:r>
                      <a:r>
                        <a:rPr lang="en" sz="1000" u="none" strike="noStrike" cap="none" baseline="0" err="1">
                          <a:sym typeface="Calibri"/>
                        </a:rPr>
                        <a:t>prirodne</a:t>
                      </a:r>
                      <a:r>
                        <a:rPr lang="en" sz="1000" u="none" strike="noStrike" cap="none" baseline="0">
                          <a:sym typeface="Calibri"/>
                        </a:rPr>
                        <a:t> </a:t>
                      </a:r>
                      <a:r>
                        <a:rPr lang="en" sz="1000" u="none" strike="noStrike" cap="none" baseline="0" err="1"/>
                        <a:t>znanosti</a:t>
                      </a:r>
                      <a:r>
                        <a:rPr lang="en" sz="1000" u="none" strike="noStrike" cap="none" baseline="0"/>
                        <a:t>, </a:t>
                      </a:r>
                      <a:r>
                        <a:rPr lang="en" sz="1000" u="none" strike="noStrike" cap="none" baseline="0" err="1"/>
                        <a:t>primjenu</a:t>
                      </a:r>
                      <a:r>
                        <a:rPr lang="en" sz="1000" u="none" strike="noStrike" cap="none" baseline="0"/>
                        <a:t> </a:t>
                      </a:r>
                      <a:r>
                        <a:rPr lang="en" sz="1000" u="none" strike="noStrike" cap="none" baseline="0" err="1"/>
                        <a:t>kemije</a:t>
                      </a:r>
                      <a:r>
                        <a:rPr lang="en" sz="1000" u="none" strike="noStrike" cap="none" baseline="0"/>
                        <a:t> u </a:t>
                      </a:r>
                      <a:r>
                        <a:rPr lang="en" sz="1000" u="none" strike="noStrike" cap="none" baseline="0" err="1"/>
                        <a:t>svakodnevnom</a:t>
                      </a:r>
                      <a:r>
                        <a:rPr lang="en" sz="1000" u="none" strike="noStrike" cap="none" baseline="0"/>
                        <a:t> </a:t>
                      </a:r>
                      <a:r>
                        <a:rPr lang="en" sz="1000" u="none" strike="noStrike" cap="none" baseline="0" err="1"/>
                        <a:t>životu</a:t>
                      </a:r>
                      <a:r>
                        <a:rPr lang="en" sz="1000" u="none" strike="noStrike" cap="none" baseline="0"/>
                        <a:t> </a:t>
                      </a:r>
                      <a:r>
                        <a:rPr lang="en" sz="1000" u="none" strike="noStrike" cap="none" baseline="0" err="1"/>
                        <a:t>te</a:t>
                      </a:r>
                      <a:r>
                        <a:rPr lang="en" sz="1000" u="none" strike="noStrike" cap="none" baseline="0"/>
                        <a:t> </a:t>
                      </a:r>
                      <a:r>
                        <a:rPr lang="en" sz="1000" u="none" strike="noStrike" cap="none" baseline="0" err="1"/>
                        <a:t>proširivanje</a:t>
                      </a:r>
                      <a:r>
                        <a:rPr lang="en" sz="1000" u="none" strike="noStrike" cap="none" baseline="0"/>
                        <a:t> </a:t>
                      </a:r>
                      <a:r>
                        <a:rPr lang="en" sz="1000" u="none" strike="noStrike" cap="none" baseline="0" err="1"/>
                        <a:t>znanja</a:t>
                      </a:r>
                      <a:r>
                        <a:rPr lang="en" sz="1000" u="none" strike="noStrike" cap="none" baseline="0"/>
                        <a:t> </a:t>
                      </a:r>
                      <a:r>
                        <a:rPr lang="en" sz="1000" u="none" strike="noStrike" cap="none" baseline="0" err="1"/>
                        <a:t>učenika</a:t>
                      </a:r>
                      <a:r>
                        <a:rPr lang="en" sz="1000" u="none" strike="noStrike" cap="none" baseline="0"/>
                        <a:t> </a:t>
                      </a:r>
                      <a:r>
                        <a:rPr lang="en" sz="1000" u="none" strike="noStrike" cap="none" baseline="0" err="1"/>
                        <a:t>stečenog</a:t>
                      </a:r>
                      <a:r>
                        <a:rPr lang="en" sz="1000" u="none" strike="noStrike" cap="none" baseline="0"/>
                        <a:t> </a:t>
                      </a:r>
                      <a:r>
                        <a:rPr lang="en" sz="1000" u="none" strike="noStrike" cap="none" baseline="0" err="1"/>
                        <a:t>na</a:t>
                      </a:r>
                      <a:r>
                        <a:rPr lang="en" sz="1000" u="none" strike="noStrike" cap="none" baseline="0"/>
                        <a:t> </a:t>
                      </a:r>
                      <a:r>
                        <a:rPr lang="en" sz="1000" u="none" strike="noStrike" cap="none" baseline="0" err="1"/>
                        <a:t>redovnoj</a:t>
                      </a:r>
                      <a:r>
                        <a:rPr lang="en" sz="1000" u="none" strike="noStrike" cap="none" baseline="0"/>
                        <a:t> </a:t>
                      </a:r>
                      <a:r>
                        <a:rPr lang="en" sz="1000" u="none" strike="noStrike" cap="none" baseline="0" err="1"/>
                        <a:t>nastavi</a:t>
                      </a:r>
                      <a:r>
                        <a:rPr lang="en" sz="1000" u="none" strike="noStrike" cap="none" baseline="0"/>
                        <a:t> </a:t>
                      </a:r>
                      <a:r>
                        <a:rPr lang="en" sz="1000" u="none" strike="noStrike" cap="none" baseline="0" err="1"/>
                        <a:t>kemije</a:t>
                      </a:r>
                      <a:r>
                        <a:rPr lang="en" sz="1000" u="none" strike="noStrike" cap="none" baseline="0"/>
                        <a:t>.</a:t>
                      </a:r>
                      <a:endParaRPr lang="en" sz="1000" u="none" strike="noStrike" cap="none" baseline="0">
                        <a:sym typeface="Calibri"/>
                      </a:endParaRPr>
                    </a:p>
                  </a:txBody>
                  <a:tcPr marL="91450" marR="91450" marT="32825" marB="32825"/>
                </a:tc>
                <a:extLst>
                  <a:ext uri="{0D108BD9-81ED-4DB2-BD59-A6C34878D82A}">
                    <a16:rowId xmlns:a16="http://schemas.microsoft.com/office/drawing/2014/main" xmlns="" val="10001"/>
                  </a:ext>
                </a:extLst>
              </a:tr>
              <a:tr h="477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US" sz="1000" u="none" strike="noStrike" cap="none" baseline="0"/>
                        <a:t>Online </a:t>
                      </a:r>
                      <a:r>
                        <a:rPr lang="en-US" sz="1000" u="none" strike="noStrike" cap="none" baseline="0" err="1"/>
                        <a:t>nastava</a:t>
                      </a:r>
                      <a:r>
                        <a:rPr lang="en-US" sz="1000" u="none" strike="noStrike" cap="none" baseline="0"/>
                        <a:t> </a:t>
                      </a:r>
                      <a:r>
                        <a:rPr lang="en-US" sz="1000" u="none" strike="noStrike" cap="none" baseline="0" err="1"/>
                        <a:t>i</a:t>
                      </a:r>
                      <a:r>
                        <a:rPr lang="en-US" sz="1000" u="none" strike="noStrike" cap="none" baseline="0"/>
                        <a:t> </a:t>
                      </a:r>
                      <a:r>
                        <a:rPr lang="en-US" sz="1000" u="none" strike="noStrike" cap="none" baseline="0" err="1"/>
                        <a:t>praktičan</a:t>
                      </a:r>
                      <a:r>
                        <a:rPr lang="en-US" sz="1000" u="none" strike="noStrike" cap="none" baseline="0"/>
                        <a:t> rad </a:t>
                      </a:r>
                      <a:r>
                        <a:rPr lang="en-US" sz="1000" u="none" strike="noStrike" cap="none" baseline="0" err="1"/>
                        <a:t>kod</a:t>
                      </a:r>
                      <a:r>
                        <a:rPr lang="en-US" sz="1000" u="none" strike="noStrike" cap="none" baseline="0"/>
                        <a:t> </a:t>
                      </a:r>
                      <a:r>
                        <a:rPr lang="en-US" sz="1000" u="none" strike="noStrike" cap="none" baseline="0" err="1"/>
                        <a:t>kuće</a:t>
                      </a:r>
                      <a:r>
                        <a:rPr lang="en-US" sz="1000" u="none" strike="noStrike" cap="none" baseline="0"/>
                        <a:t>.</a:t>
                      </a:r>
                      <a:endParaRPr lang="en-US" sz="1000" u="none" strike="noStrike" cap="none" baseline="0" err="1">
                        <a:sym typeface="Calibri"/>
                      </a:endParaRP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2"/>
                  </a:ext>
                </a:extLst>
              </a:tr>
              <a:tr h="477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Učenici</a:t>
                      </a:r>
                      <a:r>
                        <a:rPr lang="en" sz="1000" u="none" strike="noStrike" cap="none" baseline="0"/>
                        <a:t> 7. </a:t>
                      </a:r>
                      <a:r>
                        <a:rPr lang="en" sz="1000" u="none" strike="noStrike" cap="none" baseline="0" err="1"/>
                        <a:t>i</a:t>
                      </a:r>
                      <a:r>
                        <a:rPr lang="en" sz="1000" u="none" strike="noStrike" cap="none" baseline="0"/>
                        <a:t> 8</a:t>
                      </a:r>
                      <a:r>
                        <a:rPr lang="en" sz="1000" u="none" strike="noStrike" cap="none" baseline="0">
                          <a:sym typeface="Calibri"/>
                        </a:rPr>
                        <a:t>.razreda</a:t>
                      </a:r>
                      <a:r>
                        <a:rPr lang="en" sz="1000" u="none" strike="noStrike" cap="none" baseline="0"/>
                        <a:t>; </a:t>
                      </a:r>
                      <a:r>
                        <a:rPr lang="en" sz="1000" u="none" strike="noStrike" cap="none" baseline="0" err="1">
                          <a:sym typeface="Calibri"/>
                        </a:rPr>
                        <a:t>voditeljica</a:t>
                      </a:r>
                      <a:r>
                        <a:rPr lang="hr-HR" sz="1000" u="none" strike="noStrike" cap="none" baseline="0"/>
                        <a:t> Antonija Bekić</a:t>
                      </a:r>
                      <a:endParaRPr lang="hr-HR" sz="1000" u="none" strike="noStrike" cap="none" baseline="0">
                        <a:sym typeface="Calibri"/>
                      </a:endParaRPr>
                    </a:p>
                  </a:txBody>
                  <a:tcPr marL="91450" marR="91450" marT="32825" marB="32825"/>
                </a:tc>
                <a:extLst>
                  <a:ext uri="{0D108BD9-81ED-4DB2-BD59-A6C34878D82A}">
                    <a16:rowId xmlns:a16="http://schemas.microsoft.com/office/drawing/2014/main" xmlns="" val="10003"/>
                  </a:ext>
                </a:extLst>
              </a:tr>
              <a:tr h="548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 </a:t>
                      </a:r>
                      <a:r>
                        <a:rPr lang="en" sz="1000" u="none" strike="noStrike" cap="none" baseline="0" err="1">
                          <a:sym typeface="Calibri"/>
                        </a:rPr>
                        <a:t>školski</a:t>
                      </a:r>
                      <a:r>
                        <a:rPr lang="en" sz="1000" u="none" strike="noStrike" cap="none" baseline="0">
                          <a:sym typeface="Calibri"/>
                        </a:rPr>
                        <a:t> sat </a:t>
                      </a:r>
                      <a:r>
                        <a:rPr lang="en" sz="1000" u="none" strike="noStrike" cap="none" baseline="0" err="1">
                          <a:sym typeface="Calibri"/>
                        </a:rPr>
                        <a:t>tjedno</a:t>
                      </a:r>
                      <a:endParaRPr lang="en"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-35 sati </a:t>
                      </a:r>
                      <a:r>
                        <a:rPr lang="en" sz="1000" u="none" strike="noStrike" cap="none" baseline="0" err="1">
                          <a:sym typeface="Calibri"/>
                        </a:rPr>
                        <a:t>godišnje</a:t>
                      </a:r>
                      <a:endParaRPr lang="en" sz="1000" b="0" i="0" u="none" strike="noStrike" cap="none" baseline="0" err="1">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4"/>
                  </a:ext>
                </a:extLst>
              </a:tr>
              <a:tr h="4786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Potrošni</a:t>
                      </a:r>
                      <a:r>
                        <a:rPr lang="en" sz="1000" u="none" strike="noStrike" cap="none" baseline="0"/>
                        <a:t> </a:t>
                      </a:r>
                      <a:r>
                        <a:rPr lang="en" sz="1000" u="none" strike="noStrike" cap="none" baseline="0" err="1"/>
                        <a:t>materijal</a:t>
                      </a:r>
                      <a:r>
                        <a:rPr lang="en" sz="1000" u="none" strike="noStrike" cap="none" baseline="0"/>
                        <a:t> za rad.</a:t>
                      </a:r>
                      <a:endParaRPr lang="en" sz="1000" u="none" strike="noStrike" cap="none" baseline="0">
                        <a:sym typeface="Calibri"/>
                      </a:endParaRPr>
                    </a:p>
                  </a:txBody>
                  <a:tcPr marL="91450" marR="91450" marT="32825" marB="32825"/>
                </a:tc>
                <a:extLst>
                  <a:ext uri="{0D108BD9-81ED-4DB2-BD59-A6C34878D82A}">
                    <a16:rowId xmlns:a16="http://schemas.microsoft.com/office/drawing/2014/main" xmlns="" val="10005"/>
                  </a:ext>
                </a:extLst>
              </a:tr>
              <a:tr h="7084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Opisno praćenje napretka i postignuća učenika, sudjelovanje na natjecanjima.</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861236" y="273843"/>
            <a:ext cx="7810910" cy="994172"/>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Kemija</a:t>
            </a:r>
            <a:endParaRPr lang="hr-HR" sz="1800" b="1">
              <a:effectLst>
                <a:outerShdw blurRad="38100" dist="38100" dir="2700000" algn="tl">
                  <a:srgbClr val="000000">
                    <a:alpha val="43137"/>
                  </a:srgbClr>
                </a:outerShdw>
              </a:effectLst>
              <a:latin typeface="+mn-lt"/>
            </a:endParaRPr>
          </a:p>
        </p:txBody>
      </p:sp>
      <p:pic>
        <p:nvPicPr>
          <p:cNvPr id="5" name="Picture 5" descr="A drawing of a cartoon character&#10;&#10;Description generated with high confidence">
            <a:extLst>
              <a:ext uri="{FF2B5EF4-FFF2-40B4-BE49-F238E27FC236}">
                <a16:creationId xmlns:a16="http://schemas.microsoft.com/office/drawing/2014/main" xmlns="" id="{43C695E8-A39E-4121-8F62-903D8B20635A}"/>
              </a:ext>
            </a:extLst>
          </p:cNvPr>
          <p:cNvPicPr>
            <a:picLocks noChangeAspect="1"/>
          </p:cNvPicPr>
          <p:nvPr/>
        </p:nvPicPr>
        <p:blipFill>
          <a:blip r:embed="rId3"/>
          <a:stretch>
            <a:fillRect/>
          </a:stretch>
        </p:blipFill>
        <p:spPr>
          <a:xfrm>
            <a:off x="7135758" y="127836"/>
            <a:ext cx="1222796" cy="921906"/>
          </a:xfrm>
          <a:prstGeom prst="rect">
            <a:avLst/>
          </a:prstGeom>
        </p:spPr>
      </p:pic>
    </p:spTree>
    <p:extLst>
      <p:ext uri="{BB962C8B-B14F-4D97-AF65-F5344CB8AC3E}">
        <p14:creationId xmlns:p14="http://schemas.microsoft.com/office/powerpoint/2010/main" xmlns="" val="270121522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a:stretch/>
        </p:blipFill>
        <p:spPr>
          <a:xfrm rot="-780000">
            <a:off x="7220451" y="267642"/>
            <a:ext cx="917971" cy="917971"/>
          </a:xfrm>
          <a:prstGeom prst="rect">
            <a:avLst/>
          </a:prstGeom>
          <a:noFill/>
          <a:ln>
            <a:noFill/>
          </a:ln>
        </p:spPr>
      </p:pic>
      <p:graphicFrame>
        <p:nvGraphicFramePr>
          <p:cNvPr id="217" name="Shape 217"/>
          <p:cNvGraphicFramePr/>
          <p:nvPr>
            <p:extLst>
              <p:ext uri="{D42A27DB-BD31-4B8C-83A1-F6EECF244321}">
                <p14:modId xmlns:p14="http://schemas.microsoft.com/office/powerpoint/2010/main" xmlns="" val="1041460707"/>
              </p:ext>
            </p:extLst>
          </p:nvPr>
        </p:nvGraphicFramePr>
        <p:xfrm>
          <a:off x="914093" y="1342979"/>
          <a:ext cx="8641655" cy="3834872"/>
        </p:xfrm>
        <a:graphic>
          <a:graphicData uri="http://schemas.openxmlformats.org/drawingml/2006/table">
            <a:tbl>
              <a:tblPr>
                <a:tableStyleId>{0E3FDE45-AF77-4B5C-9715-49D594BDF05E}</a:tableStyleId>
              </a:tblPr>
              <a:tblGrid>
                <a:gridCol w="2126819">
                  <a:extLst>
                    <a:ext uri="{9D8B030D-6E8A-4147-A177-3AD203B41FA5}">
                      <a16:colId xmlns:a16="http://schemas.microsoft.com/office/drawing/2014/main" xmlns="" val="20000"/>
                    </a:ext>
                  </a:extLst>
                </a:gridCol>
                <a:gridCol w="6514836">
                  <a:extLst>
                    <a:ext uri="{9D8B030D-6E8A-4147-A177-3AD203B41FA5}">
                      <a16:colId xmlns:a16="http://schemas.microsoft.com/office/drawing/2014/main" xmlns="" val="20001"/>
                    </a:ext>
                  </a:extLst>
                </a:gridCol>
              </a:tblGrid>
              <a:tr h="925513">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chemeClr val="dk1"/>
                        </a:solidFill>
                        <a:latin typeface="+mn-lt"/>
                        <a:ea typeface="+mn-ea"/>
                        <a:cs typeface="+mn-cs"/>
                        <a:sym typeface="Calibri"/>
                      </a:endParaRPr>
                    </a:p>
                  </a:txBody>
                  <a:tcPr marL="91450" marR="91450" marT="32950" marB="329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Učenik</a:t>
                      </a:r>
                      <a:r>
                        <a:rPr lang="en" sz="1000" u="none" strike="noStrike" cap="none" baseline="0"/>
                        <a:t> </a:t>
                      </a:r>
                      <a:r>
                        <a:rPr lang="en" sz="1000" u="none" strike="noStrike" cap="none" baseline="0" err="1"/>
                        <a:t>će</a:t>
                      </a:r>
                      <a:r>
                        <a:rPr lang="en" sz="1000" u="none" strike="noStrike" cap="none" baseline="0"/>
                        <a:t>: </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proširivati</a:t>
                      </a:r>
                      <a:r>
                        <a:rPr lang="en" sz="1000" u="none" strike="noStrike" cap="none" baseline="0"/>
                        <a:t> </a:t>
                      </a:r>
                      <a:r>
                        <a:rPr lang="en" sz="1000" u="none" strike="noStrike" cap="none" baseline="0" err="1"/>
                        <a:t>nastavne</a:t>
                      </a:r>
                      <a:r>
                        <a:rPr lang="en" sz="1000" u="none" strike="noStrike" cap="none" baseline="0">
                          <a:sym typeface="Calibri"/>
                        </a:rPr>
                        <a:t> </a:t>
                      </a:r>
                      <a:r>
                        <a:rPr lang="en" sz="1000" u="none" strike="noStrike" cap="none" baseline="0" err="1"/>
                        <a:t>sadržaje</a:t>
                      </a:r>
                      <a:r>
                        <a:rPr lang="en" sz="1000" u="none" strike="noStrike" cap="none" baseline="0"/>
                        <a:t> </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razvijati</a:t>
                      </a:r>
                      <a:r>
                        <a:rPr lang="en" sz="1000" u="none" strike="noStrike" cap="none" baseline="0">
                          <a:sym typeface="Calibri"/>
                        </a:rPr>
                        <a:t> </a:t>
                      </a:r>
                      <a:r>
                        <a:rPr lang="en" sz="1000" u="none" strike="noStrike" cap="none" baseline="0" err="1"/>
                        <a:t>vještine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sposobnosti</a:t>
                      </a:r>
                      <a:r>
                        <a:rPr lang="en" sz="1000" u="none" strike="noStrike" cap="none" baseline="0">
                          <a:sym typeface="Calibri"/>
                        </a:rPr>
                        <a:t> </a:t>
                      </a:r>
                      <a:r>
                        <a:rPr lang="en" sz="1000" u="none" strike="noStrike" cap="none" baseline="0" err="1">
                          <a:sym typeface="Calibri"/>
                        </a:rPr>
                        <a:t>gramatičkoga</a:t>
                      </a:r>
                      <a:r>
                        <a:rPr lang="en" sz="1000" u="none" strike="noStrike" cap="none" baseline="0">
                          <a:sym typeface="Calibri"/>
                        </a:rPr>
                        <a:t> </a:t>
                      </a:r>
                      <a:r>
                        <a:rPr lang="en" sz="1000" u="none" strike="noStrike" cap="none" baseline="0" err="1">
                          <a:sym typeface="Calibri"/>
                        </a:rPr>
                        <a:t>mišljenja</a:t>
                      </a:r>
                      <a:endParaRPr lang="en" sz="1000" u="none" strike="noStrike" cap="none" baseline="0" err="1"/>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njegovati</a:t>
                      </a:r>
                      <a:r>
                        <a:rPr lang="en" sz="1000" u="none" strike="noStrike" cap="none" baseline="0"/>
                        <a:t> </a:t>
                      </a:r>
                      <a:r>
                        <a:rPr lang="en" sz="1000" u="none" strike="noStrike" cap="none" baseline="0" err="1"/>
                        <a:t>ljubav</a:t>
                      </a:r>
                      <a:r>
                        <a:rPr lang="en" sz="1000" u="none" strike="noStrike" cap="none" baseline="0">
                          <a:sym typeface="Calibri"/>
                        </a:rPr>
                        <a:t>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materinskom</a:t>
                      </a:r>
                      <a:r>
                        <a:rPr lang="en" sz="1000" u="none" strike="noStrike" cap="none" baseline="0">
                          <a:sym typeface="Calibri"/>
                        </a:rPr>
                        <a:t> </a:t>
                      </a:r>
                      <a:r>
                        <a:rPr lang="en" sz="1000" u="none" strike="noStrike" cap="none" baseline="0" err="1">
                          <a:sym typeface="Calibri"/>
                        </a:rPr>
                        <a:t>jeziku</a:t>
                      </a:r>
                      <a:r>
                        <a:rPr lang="en" sz="1000" u="none" strike="noStrike" cap="none" baseline="0">
                          <a:sym typeface="Calibri"/>
                        </a:rPr>
                        <a:t>, </a:t>
                      </a:r>
                      <a:r>
                        <a:rPr lang="en" sz="1000" u="none" strike="noStrike" cap="none" baseline="0" err="1">
                          <a:sym typeface="Calibri"/>
                        </a:rPr>
                        <a:t>čistoći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pravilnosti</a:t>
                      </a:r>
                      <a:r>
                        <a:rPr lang="en" sz="1000" u="none" strike="noStrike" cap="none" baseline="0">
                          <a:sym typeface="Calibri"/>
                        </a:rPr>
                        <a:t> </a:t>
                      </a:r>
                      <a:r>
                        <a:rPr lang="en" sz="1000" u="none" strike="noStrike" cap="none" baseline="0" err="1">
                          <a:sym typeface="Calibri"/>
                        </a:rPr>
                        <a:t>govora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pisanja</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razvijati</a:t>
                      </a:r>
                      <a:r>
                        <a:rPr lang="en" sz="1000" u="none" strike="noStrike" cap="none" baseline="0">
                          <a:sym typeface="Calibri"/>
                        </a:rPr>
                        <a:t> </a:t>
                      </a:r>
                      <a:r>
                        <a:rPr lang="en" sz="1000" u="none" strike="noStrike" cap="none" baseline="0" err="1"/>
                        <a:t>kulturu</a:t>
                      </a:r>
                      <a:r>
                        <a:rPr lang="en" sz="1000" u="none" strike="noStrike" cap="none" baseline="0"/>
                        <a:t> </a:t>
                      </a:r>
                      <a:r>
                        <a:rPr lang="en" sz="1000" u="none" strike="noStrike" cap="none" baseline="0" err="1">
                          <a:sym typeface="Calibri"/>
                        </a:rPr>
                        <a:t>govora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pisanja</a:t>
                      </a:r>
                      <a:r>
                        <a:rPr lang="en" sz="1000" u="none" strike="noStrike" cap="none" baseline="0"/>
                        <a:t> </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razvijati</a:t>
                      </a:r>
                      <a:r>
                        <a:rPr lang="en" sz="1000" u="none" strike="noStrike" cap="none" baseline="0"/>
                        <a:t> </a:t>
                      </a:r>
                      <a:r>
                        <a:rPr lang="en" sz="1000" u="none" strike="noStrike" cap="none" baseline="0" err="1"/>
                        <a:t>leksička</a:t>
                      </a:r>
                      <a:r>
                        <a:rPr lang="en" sz="1000" u="none" strike="noStrike" cap="none" baseline="0">
                          <a:sym typeface="Calibri"/>
                        </a:rPr>
                        <a:t>, </a:t>
                      </a:r>
                      <a:r>
                        <a:rPr lang="en" sz="1000" u="none" strike="noStrike" cap="none" baseline="0" err="1"/>
                        <a:t>fonetska</a:t>
                      </a:r>
                      <a:r>
                        <a:rPr lang="en" sz="1000" u="none" strike="noStrike" cap="none" baseline="0">
                          <a:sym typeface="Calibri"/>
                        </a:rPr>
                        <a:t>, </a:t>
                      </a:r>
                      <a:r>
                        <a:rPr lang="en" sz="1000" u="none" strike="noStrike" cap="none" baseline="0" err="1"/>
                        <a:t>gramatička</a:t>
                      </a:r>
                      <a:r>
                        <a:rPr lang="en" sz="1000" u="none" strike="noStrike" cap="none" baseline="0"/>
                        <a:t> </a:t>
                      </a:r>
                      <a:r>
                        <a:rPr lang="en" sz="1000" u="none" strike="noStrike" cap="none" baseline="0" err="1">
                          <a:sym typeface="Calibri"/>
                        </a:rPr>
                        <a:t>i</a:t>
                      </a:r>
                      <a:r>
                        <a:rPr lang="en" sz="1000" u="none" strike="noStrike" cap="none" baseline="0">
                          <a:sym typeface="Calibri"/>
                        </a:rPr>
                        <a:t> </a:t>
                      </a:r>
                      <a:r>
                        <a:rPr lang="en" sz="1000" u="none" strike="noStrike" cap="none" baseline="0" err="1"/>
                        <a:t>književnoteorijska</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50" marB="32950"/>
                </a:tc>
                <a:extLst>
                  <a:ext uri="{0D108BD9-81ED-4DB2-BD59-A6C34878D82A}">
                    <a16:rowId xmlns:a16="http://schemas.microsoft.com/office/drawing/2014/main" xmlns="" val="10000"/>
                  </a:ext>
                </a:extLst>
              </a:tr>
              <a:tr h="73805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err="1"/>
                        <a:t>Način</a:t>
                      </a:r>
                      <a:r>
                        <a:rPr lang="en" sz="1000" u="none" strike="noStrike" cap="none" baseline="0"/>
                        <a:t> </a:t>
                      </a:r>
                      <a:r>
                        <a:rPr lang="en" sz="1000" u="none" strike="noStrike" cap="none" baseline="0" err="1"/>
                        <a:t>realizacije</a:t>
                      </a:r>
                      <a:r>
                        <a:rPr lang="en" sz="1000" u="none" strike="noStrike" cap="none" baseline="0"/>
                        <a:t>:</a:t>
                      </a:r>
                    </a:p>
                  </a:txBody>
                  <a:tcPr marL="91450" marR="91450" marT="32950" marB="329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Ovladavanje</a:t>
                      </a:r>
                      <a:r>
                        <a:rPr lang="en" sz="1000" u="none" strike="noStrike" cap="none" baseline="0">
                          <a:sym typeface="Calibri"/>
                        </a:rPr>
                        <a:t> </a:t>
                      </a:r>
                      <a:r>
                        <a:rPr lang="en" sz="1000" u="none" strike="noStrike" cap="none" baseline="0" err="1">
                          <a:sym typeface="Calibri"/>
                        </a:rPr>
                        <a:t>hrvatskim</a:t>
                      </a:r>
                      <a:r>
                        <a:rPr lang="en" sz="1000" u="none" strike="noStrike" cap="none" baseline="0">
                          <a:sym typeface="Calibri"/>
                        </a:rPr>
                        <a:t> </a:t>
                      </a:r>
                      <a:r>
                        <a:rPr lang="en" sz="1000" u="none" strike="noStrike" cap="none" baseline="0" err="1">
                          <a:sym typeface="Calibri"/>
                        </a:rPr>
                        <a:t>standardnim</a:t>
                      </a:r>
                      <a:r>
                        <a:rPr lang="en" sz="1000" u="none" strike="noStrike" cap="none" baseline="0">
                          <a:sym typeface="Calibri"/>
                        </a:rPr>
                        <a:t> </a:t>
                      </a:r>
                      <a:r>
                        <a:rPr lang="en" sz="1000" u="none" strike="noStrike" cap="none" baseline="0" err="1">
                          <a:sym typeface="Calibri"/>
                        </a:rPr>
                        <a:t>jezikom</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dodatnoj</a:t>
                      </a:r>
                      <a:r>
                        <a:rPr lang="en" sz="1000" u="none" strike="noStrike" cap="none" baseline="0">
                          <a:sym typeface="Calibri"/>
                        </a:rPr>
                        <a:t> </a:t>
                      </a:r>
                      <a:r>
                        <a:rPr lang="en" sz="1000" u="none" strike="noStrike" cap="none" baseline="0" err="1">
                          <a:sym typeface="Calibri"/>
                        </a:rPr>
                        <a:t>razini</a:t>
                      </a:r>
                      <a:r>
                        <a:rPr lang="en" sz="1000" u="none" strike="noStrike" cap="none" baseline="0">
                          <a:sym typeface="Calibri"/>
                        </a:rPr>
                        <a:t> </a:t>
                      </a:r>
                      <a:r>
                        <a:rPr lang="en" sz="1000" u="none" strike="noStrike" cap="none" baseline="0" err="1">
                          <a:sym typeface="Calibri"/>
                        </a:rPr>
                        <a:t>osnovnoškolskoga</a:t>
                      </a:r>
                      <a:r>
                        <a:rPr lang="en" sz="1000" u="none" strike="noStrike" cap="none" baseline="0">
                          <a:sym typeface="Calibri"/>
                        </a:rPr>
                        <a:t> </a:t>
                      </a:r>
                      <a:r>
                        <a:rPr lang="en" sz="1000" u="none" strike="noStrike" cap="none" baseline="0" err="1">
                          <a:sym typeface="Calibri"/>
                        </a:rPr>
                        <a:t>obrazovanja</a:t>
                      </a:r>
                      <a:r>
                        <a:rPr lang="en" sz="1000" u="none" strike="noStrike" cap="none" baseline="0">
                          <a:sym typeface="Calibri"/>
                        </a:rPr>
                        <a:t>,</a:t>
                      </a:r>
                      <a:r>
                        <a:rPr lang="en" sz="1000" u="none" strike="noStrike" cap="none" baseline="0"/>
                        <a:t> </a:t>
                      </a:r>
                      <a:endParaRPr lang="hr-HR"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samostalnog</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a:t>
                      </a:r>
                    </a:p>
                    <a:p>
                      <a:pPr marL="0" marR="0" lvl="0" indent="0" algn="l">
                        <a:lnSpc>
                          <a:spcPct val="100000"/>
                        </a:lnSpc>
                        <a:spcBef>
                          <a:spcPts val="0"/>
                        </a:spcBef>
                        <a:spcAft>
                          <a:spcPts val="0"/>
                        </a:spcAft>
                        <a:buFont typeface="Calibri"/>
                        <a:buNone/>
                      </a:pPr>
                      <a:endParaRPr lang="en" sz="1000" u="none" strike="noStrike" cap="none" baseline="0">
                        <a:sym typeface="Calibri"/>
                      </a:endParaRPr>
                    </a:p>
                    <a:p>
                      <a:pPr marL="0" marR="0" lvl="0" indent="0" algn="l">
                        <a:lnSpc>
                          <a:spcPct val="100000"/>
                        </a:lnSpc>
                        <a:spcBef>
                          <a:spcPts val="0"/>
                        </a:spcBef>
                        <a:spcAft>
                          <a:spcPts val="0"/>
                        </a:spcAft>
                        <a:buFont typeface="Calibri"/>
                        <a:buNone/>
                      </a:pPr>
                      <a:r>
                        <a:rPr lang="en" sz="1000" u="none" strike="noStrike" cap="none" baseline="0"/>
                        <a:t>Online </a:t>
                      </a:r>
                      <a:r>
                        <a:rPr lang="en" sz="1000" u="none" strike="noStrike" cap="none" baseline="0" err="1"/>
                        <a:t>nastava</a:t>
                      </a:r>
                    </a:p>
                    <a:p>
                      <a:pPr marL="0" marR="0" lvl="0" indent="0" algn="l" rtl="0">
                        <a:spcBef>
                          <a:spcPts val="0"/>
                        </a:spcBef>
                        <a:buNone/>
                      </a:pPr>
                      <a:endParaRPr lang="en-US" sz="1000" b="0" i="0" u="none" strike="noStrike" cap="none" baseline="0">
                        <a:solidFill>
                          <a:srgbClr val="000000"/>
                        </a:solidFill>
                        <a:latin typeface="Calibri"/>
                        <a:ea typeface="Calibri"/>
                        <a:cs typeface="Calibri"/>
                      </a:endParaRPr>
                    </a:p>
                  </a:txBody>
                  <a:tcPr marL="91450" marR="91450" marT="32950" marB="32950"/>
                </a:tc>
                <a:extLst>
                  <a:ext uri="{0D108BD9-81ED-4DB2-BD59-A6C34878D82A}">
                    <a16:rowId xmlns:a16="http://schemas.microsoft.com/office/drawing/2014/main" xmlns="" val="10001"/>
                  </a:ext>
                </a:extLst>
              </a:tr>
              <a:tr h="3713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50" marB="32950"/>
                </a:tc>
                <a:tc>
                  <a:txBody>
                    <a:bodyPr/>
                    <a:lstStyle/>
                    <a:p>
                      <a:pPr marL="0" marR="0" lvl="0" indent="0" algn="l" rtl="0">
                        <a:lnSpc>
                          <a:spcPct val="100000"/>
                        </a:lnSpc>
                        <a:spcBef>
                          <a:spcPts val="0"/>
                        </a:spcBef>
                        <a:spcAft>
                          <a:spcPts val="0"/>
                        </a:spcAft>
                        <a:buFont typeface="Calibri"/>
                        <a:buNone/>
                      </a:pPr>
                      <a:r>
                        <a:rPr lang="en" sz="1000" u="none" strike="noStrike" cap="none" baseline="0" err="1"/>
                        <a:t>Učiteljica</a:t>
                      </a:r>
                      <a:r>
                        <a:rPr lang="en" sz="1000"/>
                        <a:t> </a:t>
                      </a:r>
                      <a:r>
                        <a:rPr lang="en" sz="1000" err="1"/>
                        <a:t>Hrvatskog</a:t>
                      </a:r>
                      <a:r>
                        <a:rPr lang="en" sz="1000">
                          <a:sym typeface="Calibri"/>
                        </a:rPr>
                        <a:t> </a:t>
                      </a:r>
                      <a:r>
                        <a:rPr lang="en" sz="1000" err="1">
                          <a:sym typeface="Calibri"/>
                        </a:rPr>
                        <a:t>jez</a:t>
                      </a:r>
                      <a:r>
                        <a:rPr lang="hr-HR" sz="1000" err="1">
                          <a:sym typeface="Calibri"/>
                        </a:rPr>
                        <a:t>ika</a:t>
                      </a:r>
                      <a:r>
                        <a:rPr lang="hr-HR" sz="1000" baseline="0"/>
                        <a:t> Nikolina </a:t>
                      </a:r>
                      <a:r>
                        <a:rPr lang="hr-HR" sz="1000" baseline="0" err="1"/>
                        <a:t>Blažić</a:t>
                      </a:r>
                    </a:p>
                    <a:p>
                      <a:pPr marL="0" marR="0" lvl="0" indent="0" algn="l">
                        <a:lnSpc>
                          <a:spcPct val="100000"/>
                        </a:lnSpc>
                        <a:spcBef>
                          <a:spcPts val="0"/>
                        </a:spcBef>
                        <a:spcAft>
                          <a:spcPts val="0"/>
                        </a:spcAft>
                        <a:buFont typeface="Calibri"/>
                        <a:buNone/>
                      </a:pPr>
                      <a:endParaRPr lang="hr-HR" sz="1000" baseline="0" err="1"/>
                    </a:p>
                  </a:txBody>
                  <a:tcPr marL="91450" marR="91450" marT="32950" marB="32950"/>
                </a:tc>
                <a:extLst>
                  <a:ext uri="{0D108BD9-81ED-4DB2-BD59-A6C34878D82A}">
                    <a16:rowId xmlns:a16="http://schemas.microsoft.com/office/drawing/2014/main" xmlns="" val="10002"/>
                  </a:ext>
                </a:extLst>
              </a:tr>
              <a:tr h="36901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50" marB="3295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2 </a:t>
                      </a:r>
                      <a:r>
                        <a:rPr lang="en" sz="1000" u="none" strike="noStrike" cap="none" baseline="0" err="1">
                          <a:sym typeface="Calibri"/>
                        </a:rPr>
                        <a:t>sata</a:t>
                      </a:r>
                      <a:r>
                        <a:rPr lang="hr-HR" sz="1000" u="none" strike="noStrike" cap="none" baseline="0">
                          <a:sym typeface="Calibri"/>
                        </a:rPr>
                        <a:t> tjedno</a:t>
                      </a:r>
                      <a:r>
                        <a:rPr lang="hr-HR" sz="1000" u="none" strike="noStrike" cap="none" baseline="0"/>
                        <a:t> u virtualnoj učionici </a:t>
                      </a:r>
                      <a:endParaRPr lang="en" sz="1000" b="0" i="0" u="none" strike="noStrike" cap="none" baseline="0">
                        <a:solidFill>
                          <a:srgbClr val="000000"/>
                        </a:solidFill>
                        <a:latin typeface="Calibri"/>
                        <a:ea typeface="Calibri"/>
                        <a:cs typeface="Calibri"/>
                        <a:sym typeface="Calibri"/>
                      </a:endParaRPr>
                    </a:p>
                  </a:txBody>
                  <a:tcPr marL="91450" marR="91450" marT="32950" marB="32950"/>
                </a:tc>
                <a:extLst>
                  <a:ext uri="{0D108BD9-81ED-4DB2-BD59-A6C34878D82A}">
                    <a16:rowId xmlns:a16="http://schemas.microsoft.com/office/drawing/2014/main" xmlns="" val="10003"/>
                  </a:ext>
                </a:extLst>
              </a:tr>
              <a:tr h="37020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50" marB="32950"/>
                </a:tc>
                <a:tc>
                  <a:txBody>
                    <a:bodyPr/>
                    <a:lstStyle/>
                    <a:p>
                      <a:pPr marL="0" marR="0" lvl="0" indent="0" algn="l" rtl="0">
                        <a:lnSpc>
                          <a:spcPct val="100000"/>
                        </a:lnSpc>
                        <a:spcBef>
                          <a:spcPts val="0"/>
                        </a:spcBef>
                        <a:spcAft>
                          <a:spcPts val="0"/>
                        </a:spcAft>
                        <a:buFont typeface="Calibri"/>
                        <a:buNone/>
                      </a:pPr>
                      <a:r>
                        <a:rPr lang="en" sz="1000" u="none" strike="noStrike" cap="none" baseline="0"/>
                        <a:t>0 kn</a:t>
                      </a:r>
                      <a:endParaRPr lang="en" sz="1000" u="none" strike="noStrike" cap="none" baseline="0">
                        <a:sym typeface="Calibri"/>
                      </a:endParaRPr>
                    </a:p>
                  </a:txBody>
                  <a:tcPr marL="91450" marR="91450" marT="32950" marB="32950"/>
                </a:tc>
                <a:extLst>
                  <a:ext uri="{0D108BD9-81ED-4DB2-BD59-A6C34878D82A}">
                    <a16:rowId xmlns:a16="http://schemas.microsoft.com/office/drawing/2014/main" xmlns="" val="10004"/>
                  </a:ext>
                </a:extLst>
              </a:tr>
              <a:tr h="91608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50" marB="32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Opisno</a:t>
                      </a:r>
                      <a:r>
                        <a:rPr lang="en" sz="1000" u="none" strike="noStrike" cap="none" baseline="0">
                          <a:sym typeface="Calibri"/>
                        </a:rPr>
                        <a:t> </a:t>
                      </a:r>
                      <a:r>
                        <a:rPr lang="en" sz="1000" u="none" strike="noStrike" cap="none" baseline="0" err="1">
                          <a:sym typeface="Calibri"/>
                        </a:rPr>
                        <a:t>praćenje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sudjelovanje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školskom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rezultatima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županijskom</a:t>
                      </a:r>
                      <a:r>
                        <a:rPr lang="en" sz="1000" u="none" strike="noStrike" cap="none" baseline="0">
                          <a:sym typeface="Calibri"/>
                        </a:rPr>
                        <a:t> </a:t>
                      </a:r>
                      <a:r>
                        <a:rPr lang="en" sz="1000" u="none" strike="noStrike" cap="none" baseline="0" err="1">
                          <a:sym typeface="Calibri"/>
                        </a:rPr>
                        <a:t>natjecanju</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50" marB="32950"/>
                </a:tc>
                <a:extLst>
                  <a:ext uri="{0D108BD9-81ED-4DB2-BD59-A6C34878D82A}">
                    <a16:rowId xmlns:a16="http://schemas.microsoft.com/office/drawing/2014/main" xmlns="" val="10005"/>
                  </a:ext>
                </a:extLst>
              </a:tr>
            </a:tbl>
          </a:graphicData>
        </a:graphic>
      </p:graphicFrame>
      <p:sp>
        <p:nvSpPr>
          <p:cNvPr id="2" name="Naslov 1"/>
          <p:cNvSpPr>
            <a:spLocks noGrp="1"/>
          </p:cNvSpPr>
          <p:nvPr>
            <p:ph type="title"/>
          </p:nvPr>
        </p:nvSpPr>
        <p:spPr>
          <a:xfrm>
            <a:off x="914092" y="282928"/>
            <a:ext cx="7886701"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Hrvatski</a:t>
            </a:r>
            <a:r>
              <a:rPr lang="hr-HR" sz="1800" b="1">
                <a:ln/>
                <a:effectLst>
                  <a:outerShdw blurRad="38100" dist="38100" dir="2700000" algn="tl">
                    <a:srgbClr val="000000">
                      <a:alpha val="43137"/>
                    </a:srgbClr>
                  </a:outerShdw>
                </a:effectLst>
                <a:latin typeface="+mn-lt"/>
              </a:rPr>
              <a:t> </a:t>
            </a:r>
            <a:r>
              <a:rPr lang="hr-HR">
                <a:effectLst>
                  <a:outerShdw blurRad="38100" dist="38100" dir="2700000" algn="tl">
                    <a:srgbClr val="000000">
                      <a:alpha val="43137"/>
                    </a:srgbClr>
                  </a:outerShdw>
                </a:effectLst>
                <a:latin typeface="+mn-lt"/>
              </a:rPr>
              <a:t>jezik</a:t>
            </a:r>
            <a:endParaRPr lang="hr-HR" sz="1800" b="1">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37566921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3" name="Shape 93"/>
          <p:cNvSpPr txBox="1"/>
          <p:nvPr/>
        </p:nvSpPr>
        <p:spPr>
          <a:xfrm>
            <a:off x="902677" y="3745339"/>
            <a:ext cx="6712262" cy="1562284"/>
          </a:xfrm>
          <a:prstGeom prst="rect">
            <a:avLst/>
          </a:prstGeom>
          <a:noFill/>
          <a:ln>
            <a:noFill/>
          </a:ln>
        </p:spPr>
        <p:txBody>
          <a:bodyPr lIns="91425" tIns="45700" rIns="91425" bIns="45700" anchor="t" anchorCtr="0">
            <a:noAutofit/>
          </a:bodyPr>
          <a:lstStyle/>
          <a:p>
            <a:pPr lvl="0">
              <a:buClr>
                <a:schemeClr val="dk1"/>
              </a:buClr>
              <a:buSzPct val="25000"/>
            </a:pPr>
            <a:r>
              <a:rPr lang="en" sz="1600" dirty="0" smtClean="0">
                <a:solidFill>
                  <a:schemeClr val="dk1"/>
                </a:solidFill>
                <a:ea typeface="Calibri"/>
                <a:cs typeface="Calibri"/>
                <a:sym typeface="Calibri"/>
              </a:rPr>
              <a:t>KLASA:</a:t>
            </a:r>
            <a:r>
              <a:rPr lang="hr-HR" sz="1600" dirty="0" smtClean="0">
                <a:solidFill>
                  <a:schemeClr val="dk1"/>
                </a:solidFill>
                <a:ea typeface="Calibri"/>
                <a:cs typeface="Calibri"/>
                <a:sym typeface="Calibri"/>
              </a:rPr>
              <a:t>602-02/20-01-121</a:t>
            </a:r>
            <a:endParaRPr lang="hr-HR" sz="1600" dirty="0">
              <a:solidFill>
                <a:schemeClr val="dk1"/>
              </a:solidFill>
              <a:ea typeface="Calibri"/>
              <a:cs typeface="Calibri"/>
              <a:sym typeface="Calibri"/>
            </a:endParaRPr>
          </a:p>
          <a:p>
            <a:pPr>
              <a:buClr>
                <a:schemeClr val="dk1"/>
              </a:buClr>
              <a:buSzPct val="25000"/>
            </a:pPr>
            <a:r>
              <a:rPr lang="hr-HR" sz="1600" dirty="0">
                <a:solidFill>
                  <a:schemeClr val="dk1"/>
                </a:solidFill>
                <a:ea typeface="Calibri"/>
                <a:cs typeface="Calibri"/>
                <a:sym typeface="Calibri"/>
              </a:rPr>
              <a:t>U</a:t>
            </a:r>
            <a:r>
              <a:rPr lang="en" sz="1600" dirty="0">
                <a:solidFill>
                  <a:schemeClr val="dk1"/>
                </a:solidFill>
                <a:ea typeface="Calibri"/>
                <a:cs typeface="Calibri"/>
                <a:sym typeface="Calibri"/>
              </a:rPr>
              <a:t>RBROJ: </a:t>
            </a:r>
            <a:r>
              <a:rPr lang="hr-HR" sz="1600" dirty="0" smtClean="0">
                <a:solidFill>
                  <a:schemeClr val="dk1"/>
                </a:solidFill>
                <a:ea typeface="Calibri"/>
                <a:cs typeface="Calibri"/>
                <a:sym typeface="Calibri"/>
              </a:rPr>
              <a:t>2178/22-02/20-01</a:t>
            </a:r>
            <a:endParaRPr lang="hr-HR" sz="1600" b="0" i="0" u="none" strike="noStrike" cap="none" baseline="0" dirty="0">
              <a:solidFill>
                <a:schemeClr val="dk1"/>
              </a:solidFill>
              <a:latin typeface="Calibri"/>
              <a:ea typeface="Calibri"/>
              <a:cs typeface="Calibri"/>
            </a:endParaRPr>
          </a:p>
          <a:p>
            <a:pPr>
              <a:buClr>
                <a:schemeClr val="dk1"/>
              </a:buClr>
              <a:buSzPct val="25000"/>
            </a:pPr>
            <a:r>
              <a:rPr lang="en" sz="1600" b="0" i="0" u="none" strike="noStrike" cap="none" baseline="0" dirty="0">
                <a:solidFill>
                  <a:schemeClr val="dk1"/>
                </a:solidFill>
                <a:latin typeface="Calibri"/>
                <a:ea typeface="Calibri"/>
                <a:cs typeface="Calibri"/>
                <a:sym typeface="Calibri"/>
              </a:rPr>
              <a:t>Adžamovci,</a:t>
            </a:r>
            <a:r>
              <a:rPr lang="en" sz="1600" dirty="0">
                <a:solidFill>
                  <a:schemeClr val="dk1"/>
                </a:solidFill>
                <a:latin typeface="Calibri"/>
                <a:ea typeface="Calibri"/>
                <a:cs typeface="Calibri"/>
                <a:sym typeface="Calibri"/>
              </a:rPr>
              <a:t> </a:t>
            </a:r>
            <a:r>
              <a:rPr lang="hr-HR" sz="1600" smtClean="0">
                <a:solidFill>
                  <a:schemeClr val="dk1"/>
                </a:solidFill>
                <a:latin typeface="Calibri"/>
                <a:ea typeface="Calibri"/>
                <a:cs typeface="Calibri"/>
                <a:sym typeface="Calibri"/>
              </a:rPr>
              <a:t>5.10.2020.</a:t>
            </a:r>
            <a:endParaRPr lang="hr-HR" sz="1600" b="0" i="0" u="none" strike="noStrike" cap="none" baseline="0" dirty="0">
              <a:solidFill>
                <a:schemeClr val="dk1"/>
              </a:solidFill>
              <a:latin typeface="Calibri"/>
              <a:ea typeface="Calibri"/>
              <a:cs typeface="Calibri"/>
            </a:endParaRPr>
          </a:p>
          <a:p>
            <a:pPr>
              <a:buClr>
                <a:schemeClr val="dk1"/>
              </a:buClr>
              <a:buSzPct val="25000"/>
            </a:pPr>
            <a:r>
              <a:rPr lang="en" sz="1600" b="0" i="0" u="none" strike="noStrike" cap="none" baseline="0" dirty="0" err="1">
                <a:solidFill>
                  <a:schemeClr val="dk1"/>
                </a:solidFill>
                <a:latin typeface="Calibri"/>
                <a:ea typeface="Calibri"/>
                <a:cs typeface="Calibri"/>
                <a:sym typeface="Calibri"/>
              </a:rPr>
              <a:t>Ravnateljica</a:t>
            </a:r>
            <a:r>
              <a:rPr lang="en" sz="1600" b="0" i="0" u="none" strike="noStrike" cap="none" baseline="0" dirty="0">
                <a:solidFill>
                  <a:schemeClr val="dk1"/>
                </a:solidFill>
                <a:latin typeface="Calibri"/>
                <a:ea typeface="Calibri"/>
                <a:cs typeface="Calibri"/>
                <a:sym typeface="Calibri"/>
              </a:rPr>
              <a:t>: MARIJA PETRIČEVIĆ</a:t>
            </a:r>
            <a:r>
              <a:rPr lang="en" sz="1600" dirty="0">
                <a:solidFill>
                  <a:schemeClr val="dk1"/>
                </a:solidFill>
                <a:latin typeface="Calibri"/>
                <a:ea typeface="Calibri"/>
                <a:cs typeface="Calibri"/>
                <a:sym typeface="Calibri"/>
              </a:rPr>
              <a:t>                                               </a:t>
            </a:r>
            <a:endParaRPr lang="hr-HR" sz="1600" b="0" i="0" u="none" strike="noStrike" cap="none" baseline="0" dirty="0">
              <a:solidFill>
                <a:schemeClr val="dk1"/>
              </a:solidFill>
              <a:latin typeface="Calibri"/>
              <a:ea typeface="Calibri"/>
              <a:cs typeface="Calibri"/>
              <a:sym typeface="Calibri"/>
            </a:endParaRPr>
          </a:p>
          <a:p>
            <a:pPr>
              <a:buClr>
                <a:schemeClr val="dk1"/>
              </a:buClr>
              <a:buSzPct val="25000"/>
            </a:pPr>
            <a:r>
              <a:rPr lang="en" sz="1600" dirty="0" err="1">
                <a:solidFill>
                  <a:schemeClr val="dk1"/>
                </a:solidFill>
                <a:latin typeface="Calibri"/>
                <a:ea typeface="Calibri"/>
                <a:cs typeface="Calibri"/>
                <a:sym typeface="Calibri"/>
              </a:rPr>
              <a:t>Predsjednik</a:t>
            </a:r>
            <a:r>
              <a:rPr lang="en" sz="1600" b="0" i="0" u="none" strike="noStrike" cap="none" baseline="0" dirty="0">
                <a:solidFill>
                  <a:schemeClr val="dk1"/>
                </a:solidFill>
                <a:latin typeface="Calibri"/>
                <a:ea typeface="Calibri"/>
                <a:cs typeface="Calibri"/>
                <a:sym typeface="Calibri"/>
              </a:rPr>
              <a:t> </a:t>
            </a:r>
            <a:r>
              <a:rPr lang="en" sz="1600" b="0" i="0" u="none" strike="noStrike" cap="none" baseline="0" dirty="0" err="1">
                <a:solidFill>
                  <a:schemeClr val="dk1"/>
                </a:solidFill>
                <a:latin typeface="Calibri"/>
                <a:ea typeface="Calibri"/>
                <a:cs typeface="Calibri"/>
                <a:sym typeface="Calibri"/>
              </a:rPr>
              <a:t>Školskog</a:t>
            </a:r>
            <a:r>
              <a:rPr lang="en" sz="1600" b="0" i="0" u="none" strike="noStrike" cap="none" baseline="0" dirty="0">
                <a:solidFill>
                  <a:schemeClr val="dk1"/>
                </a:solidFill>
                <a:latin typeface="Calibri"/>
                <a:ea typeface="Calibri"/>
                <a:cs typeface="Calibri"/>
                <a:sym typeface="Calibri"/>
              </a:rPr>
              <a:t> </a:t>
            </a:r>
            <a:r>
              <a:rPr lang="en" sz="1600" b="0" i="0" u="none" strike="noStrike" cap="none" baseline="0" dirty="0" err="1">
                <a:solidFill>
                  <a:schemeClr val="dk1"/>
                </a:solidFill>
                <a:latin typeface="Calibri"/>
                <a:ea typeface="Calibri"/>
                <a:cs typeface="Calibri"/>
                <a:sym typeface="Calibri"/>
              </a:rPr>
              <a:t>odbora</a:t>
            </a:r>
            <a:r>
              <a:rPr lang="en" sz="1600" b="0" i="0" u="none" strike="noStrike" cap="none" baseline="0" dirty="0">
                <a:solidFill>
                  <a:schemeClr val="dk1"/>
                </a:solidFill>
                <a:latin typeface="Calibri"/>
                <a:ea typeface="Calibri"/>
                <a:cs typeface="Calibri"/>
                <a:sym typeface="Calibri"/>
              </a:rPr>
              <a:t>: </a:t>
            </a:r>
            <a:r>
              <a:rPr lang="en" sz="1600" dirty="0">
                <a:solidFill>
                  <a:schemeClr val="dk1"/>
                </a:solidFill>
                <a:latin typeface="Calibri"/>
                <a:ea typeface="Calibri"/>
                <a:cs typeface="Calibri"/>
                <a:sym typeface="Calibri"/>
              </a:rPr>
              <a:t>Tomislav </a:t>
            </a:r>
            <a:r>
              <a:rPr lang="en" sz="1600" dirty="0" err="1">
                <a:solidFill>
                  <a:schemeClr val="dk1"/>
                </a:solidFill>
                <a:latin typeface="Calibri"/>
                <a:ea typeface="Calibri"/>
                <a:cs typeface="Calibri"/>
                <a:sym typeface="Calibri"/>
              </a:rPr>
              <a:t>Šimac</a:t>
            </a:r>
            <a:r>
              <a:rPr lang="en" sz="1600" dirty="0">
                <a:solidFill>
                  <a:schemeClr val="dk1"/>
                </a:solidFill>
                <a:latin typeface="Calibri"/>
                <a:ea typeface="Calibri"/>
                <a:cs typeface="Calibri"/>
                <a:sym typeface="Calibri"/>
              </a:rPr>
              <a:t>                                                </a:t>
            </a:r>
            <a:endParaRPr lang="en" sz="1600" b="0" i="0" u="none" strike="noStrike" cap="none" baseline="0" dirty="0">
              <a:solidFill>
                <a:schemeClr val="dk1"/>
              </a:solidFill>
              <a:latin typeface="Calibri"/>
              <a:ea typeface="Calibri"/>
              <a:cs typeface="Calibri"/>
            </a:endParaRPr>
          </a:p>
        </p:txBody>
      </p:sp>
      <p:sp>
        <p:nvSpPr>
          <p:cNvPr id="11" name="TekstniOkvir 10"/>
          <p:cNvSpPr txBox="1"/>
          <p:nvPr/>
        </p:nvSpPr>
        <p:spPr>
          <a:xfrm>
            <a:off x="902677" y="323458"/>
            <a:ext cx="7715272" cy="1477328"/>
          </a:xfrm>
          <a:prstGeom prst="rect">
            <a:avLst/>
          </a:prstGeom>
          <a:noFill/>
        </p:spPr>
        <p:txBody>
          <a:bodyPr wrap="square" lIns="91440" tIns="45720" rIns="91440" bIns="45720" rtlCol="0" anchor="t">
            <a:spAutoFit/>
          </a:bodyPr>
          <a:lstStyle/>
          <a:p>
            <a:pPr algn="ctr"/>
            <a:r>
              <a:rPr lang="hr-HR" dirty="0">
                <a:latin typeface="Calibri"/>
                <a:cs typeface="Calibri"/>
              </a:rPr>
              <a:t>Temeljem članaka 28. i 118. Zakona o odgoju i obrazovanju u osnovnoj i srednjoj školi i članka 25. Statuta Osnovne škole “Vladimir Nazor”, </a:t>
            </a:r>
            <a:r>
              <a:rPr lang="hr-HR" dirty="0" err="1">
                <a:latin typeface="Calibri"/>
                <a:cs typeface="Calibri"/>
              </a:rPr>
              <a:t>Adžamovci</a:t>
            </a:r>
            <a:r>
              <a:rPr lang="hr-HR" dirty="0">
                <a:latin typeface="Calibri"/>
                <a:cs typeface="Calibri"/>
              </a:rPr>
              <a:t>, Školski odbor na sjednici održanoj  5.listopada 2020.</a:t>
            </a:r>
            <a:endParaRPr lang="hr-HR" b="1" dirty="0">
              <a:latin typeface="Calibri"/>
              <a:cs typeface="Calibri"/>
            </a:endParaRPr>
          </a:p>
          <a:p>
            <a:pPr algn="ctr"/>
            <a:r>
              <a:rPr lang="hr-HR" dirty="0">
                <a:latin typeface="Calibri"/>
                <a:cs typeface="Calibri"/>
              </a:rPr>
              <a:t>godine, na prijedlog Učiteljskog vijeća i pozitivnog mišljenja Vijeća roditelja donio je:</a:t>
            </a:r>
          </a:p>
        </p:txBody>
      </p:sp>
      <p:sp>
        <p:nvSpPr>
          <p:cNvPr id="2" name="TekstniOkvir 1"/>
          <p:cNvSpPr txBox="1"/>
          <p:nvPr/>
        </p:nvSpPr>
        <p:spPr>
          <a:xfrm>
            <a:off x="1223060" y="2137003"/>
            <a:ext cx="707450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 sz="4000" b="1">
                <a:ln/>
                <a:solidFill>
                  <a:schemeClr val="accent2">
                    <a:lumMod val="75000"/>
                  </a:schemeClr>
                </a:solidFill>
                <a:effectLst>
                  <a:outerShdw blurRad="38100" dist="38100" dir="2700000" algn="tl">
                    <a:srgbClr val="000000">
                      <a:alpha val="43137"/>
                    </a:srgbClr>
                  </a:outerShdw>
                </a:effectLst>
              </a:rPr>
              <a:t>Školski kurikulum</a:t>
            </a:r>
            <a:endParaRPr lang="hr-HR" sz="4000" b="1">
              <a:ln/>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3435568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graphicFrame>
        <p:nvGraphicFramePr>
          <p:cNvPr id="223" name="Shape 223"/>
          <p:cNvGraphicFramePr/>
          <p:nvPr>
            <p:extLst>
              <p:ext uri="{D42A27DB-BD31-4B8C-83A1-F6EECF244321}">
                <p14:modId xmlns:p14="http://schemas.microsoft.com/office/powerpoint/2010/main" xmlns="" val="2665447105"/>
              </p:ext>
            </p:extLst>
          </p:nvPr>
        </p:nvGraphicFramePr>
        <p:xfrm>
          <a:off x="933772" y="951309"/>
          <a:ext cx="7886700" cy="4170544"/>
        </p:xfrm>
        <a:graphic>
          <a:graphicData uri="http://schemas.openxmlformats.org/drawingml/2006/table">
            <a:tbl>
              <a:tblPr>
                <a:tableStyleId>{0E3FDE45-AF77-4B5C-9715-49D594BDF05E}</a:tableStyleId>
              </a:tblPr>
              <a:tblGrid>
                <a:gridCol w="2139037">
                  <a:extLst>
                    <a:ext uri="{9D8B030D-6E8A-4147-A177-3AD203B41FA5}">
                      <a16:colId xmlns:a16="http://schemas.microsoft.com/office/drawing/2014/main" xmlns="" val="20000"/>
                    </a:ext>
                  </a:extLst>
                </a:gridCol>
                <a:gridCol w="5747663">
                  <a:extLst>
                    <a:ext uri="{9D8B030D-6E8A-4147-A177-3AD203B41FA5}">
                      <a16:colId xmlns:a16="http://schemas.microsoft.com/office/drawing/2014/main" xmlns="" val="20001"/>
                    </a:ext>
                  </a:extLst>
                </a:gridCol>
              </a:tblGrid>
              <a:tr h="106564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a:lnSpc>
                          <a:spcPct val="100000"/>
                        </a:lnSpc>
                        <a:spcBef>
                          <a:spcPts val="0"/>
                        </a:spcBef>
                        <a:spcAft>
                          <a:spcPts val="0"/>
                        </a:spcAft>
                        <a:buNone/>
                      </a:pPr>
                      <a:r>
                        <a:rPr lang="en" sz="1000" u="none" strike="noStrike" cap="none" baseline="0" noProof="0" err="1"/>
                        <a:t>Učenik</a:t>
                      </a:r>
                      <a:r>
                        <a:rPr lang="en" sz="1000" u="none" strike="noStrike" cap="none" baseline="0" noProof="0"/>
                        <a:t> </a:t>
                      </a:r>
                      <a:r>
                        <a:rPr lang="en" sz="1000" u="none" strike="noStrike" cap="none" baseline="0" noProof="0" err="1"/>
                        <a:t>će</a:t>
                      </a:r>
                      <a:r>
                        <a:rPr lang="en" sz="1000" u="none" strike="noStrike" cap="none" baseline="0" noProof="0"/>
                        <a:t> : </a:t>
                      </a:r>
                      <a:endParaRPr lang="en-US"/>
                    </a:p>
                    <a:p>
                      <a:pPr marL="0" marR="0" lvl="0" indent="0" algn="l">
                        <a:lnSpc>
                          <a:spcPct val="100000"/>
                        </a:lnSpc>
                        <a:spcBef>
                          <a:spcPts val="0"/>
                        </a:spcBef>
                        <a:spcAft>
                          <a:spcPts val="0"/>
                        </a:spcAft>
                        <a:buNone/>
                      </a:pPr>
                      <a:r>
                        <a:rPr lang="en" sz="1000" u="none" strike="noStrike" cap="none" baseline="0" noProof="0"/>
                        <a:t>- </a:t>
                      </a:r>
                      <a:r>
                        <a:rPr lang="en" sz="1000" u="none" strike="noStrike" cap="none" baseline="0" noProof="0" err="1"/>
                        <a:t>postati</a:t>
                      </a:r>
                      <a:r>
                        <a:rPr lang="en" sz="1000" u="none" strike="noStrike" cap="none" baseline="0" noProof="0"/>
                        <a:t> </a:t>
                      </a:r>
                      <a:r>
                        <a:rPr lang="en" sz="1000" u="none" strike="noStrike" cap="none" baseline="0" noProof="0" err="1"/>
                        <a:t>osposobljen</a:t>
                      </a:r>
                      <a:r>
                        <a:rPr lang="en" sz="1000" u="none" strike="noStrike" cap="none" baseline="0" noProof="0"/>
                        <a:t> </a:t>
                      </a:r>
                      <a:r>
                        <a:rPr lang="en" sz="1000" u="none" strike="noStrike" cap="none" baseline="0" noProof="0" err="1"/>
                        <a:t>član</a:t>
                      </a:r>
                      <a:r>
                        <a:rPr lang="en" sz="1000" u="none" strike="noStrike" cap="none" baseline="0" noProof="0"/>
                        <a:t> </a:t>
                      </a:r>
                      <a:r>
                        <a:rPr lang="en" sz="1000" u="none" strike="noStrike" cap="none" baseline="0" noProof="0" err="1"/>
                        <a:t>zajednice</a:t>
                      </a:r>
                      <a:r>
                        <a:rPr lang="en" sz="1000" u="none" strike="noStrike" cap="none" baseline="0" noProof="0"/>
                        <a:t> koji, </a:t>
                      </a:r>
                      <a:r>
                        <a:rPr lang="en" sz="1000" u="none" strike="noStrike" cap="none" baseline="0" noProof="0" err="1"/>
                        <a:t>svjestan</a:t>
                      </a:r>
                      <a:r>
                        <a:rPr lang="en" sz="1000" u="none" strike="noStrike" cap="none" baseline="0" noProof="0"/>
                        <a:t> </a:t>
                      </a:r>
                      <a:r>
                        <a:rPr lang="en" sz="1000" u="none" strike="noStrike" cap="none" baseline="0" noProof="0" err="1"/>
                        <a:t>svoje</a:t>
                      </a:r>
                      <a:r>
                        <a:rPr lang="en" sz="1000" u="none" strike="noStrike" cap="none" baseline="0" noProof="0"/>
                        <a:t> </a:t>
                      </a:r>
                      <a:r>
                        <a:rPr lang="en" sz="1000" u="none" strike="noStrike" cap="none" baseline="0" noProof="0" err="1"/>
                        <a:t>odgovornosti</a:t>
                      </a:r>
                      <a:r>
                        <a:rPr lang="en" sz="1000" u="none" strike="noStrike" cap="none" baseline="0" noProof="0"/>
                        <a:t> </a:t>
                      </a:r>
                      <a:r>
                        <a:rPr lang="en" sz="1000" u="none" strike="noStrike" cap="none" baseline="0" noProof="0" err="1"/>
                        <a:t>prema</a:t>
                      </a:r>
                      <a:r>
                        <a:rPr lang="en" sz="1000" u="none" strike="noStrike" cap="none" baseline="0" noProof="0"/>
                        <a:t> </a:t>
                      </a:r>
                      <a:r>
                        <a:rPr lang="en" sz="1000" u="none" strike="noStrike" cap="none" baseline="0" noProof="0" err="1"/>
                        <a:t>drugim</a:t>
                      </a:r>
                      <a:r>
                        <a:rPr lang="en" sz="1000" u="none" strike="noStrike" cap="none" baseline="0" noProof="0"/>
                        <a:t> </a:t>
                      </a:r>
                      <a:r>
                        <a:rPr lang="en" sz="1000" u="none" strike="noStrike" cap="none" baseline="0" noProof="0" err="1"/>
                        <a:t>ljudima</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prirodi</a:t>
                      </a:r>
                      <a:r>
                        <a:rPr lang="en" sz="1000" u="none" strike="noStrike" cap="none" baseline="0" noProof="0"/>
                        <a:t> </a:t>
                      </a:r>
                      <a:r>
                        <a:rPr lang="en" sz="1000" u="none" strike="noStrike" cap="none" baseline="0" noProof="0" err="1"/>
                        <a:t>vezanih</a:t>
                      </a:r>
                      <a:r>
                        <a:rPr lang="en" sz="1000" u="none" strike="noStrike" cap="none" baseline="0" noProof="0"/>
                        <a:t> za</a:t>
                      </a:r>
                      <a:r>
                        <a:rPr lang="hr-HR" sz="1000" u="none" strike="noStrike" cap="none" baseline="0" noProof="0"/>
                        <a:t> očuvanje i</a:t>
                      </a:r>
                      <a:r>
                        <a:rPr lang="en" sz="1000" u="none" strike="noStrike" cap="none" baseline="0" noProof="0"/>
                        <a:t> </a:t>
                      </a:r>
                      <a:r>
                        <a:rPr lang="en" sz="1000" u="none" strike="noStrike" cap="none" baseline="0" noProof="0" err="1"/>
                        <a:t>zaštitu</a:t>
                      </a:r>
                      <a:r>
                        <a:rPr lang="en" sz="1000" u="none" strike="noStrike" cap="none" baseline="0" noProof="0"/>
                        <a:t> </a:t>
                      </a:r>
                      <a:r>
                        <a:rPr lang="en" sz="1000" u="none" strike="noStrike" cap="none" baseline="0" noProof="0" err="1"/>
                        <a:t>okoliša</a:t>
                      </a:r>
                      <a:r>
                        <a:rPr lang="en" sz="1000" u="none" strike="noStrike" cap="none" baseline="0" noProof="0"/>
                        <a:t> </a:t>
                      </a:r>
                      <a:r>
                        <a:rPr lang="en" sz="1000" u="none" strike="noStrike" cap="none" baseline="0" noProof="0" err="1"/>
                        <a:t>te</a:t>
                      </a:r>
                      <a:r>
                        <a:rPr lang="en" sz="1000" u="none" strike="noStrike" cap="none" baseline="0" noProof="0"/>
                        <a:t> </a:t>
                      </a:r>
                      <a:r>
                        <a:rPr lang="en" sz="1000" u="none" strike="noStrike" cap="none" baseline="0" noProof="0" err="1"/>
                        <a:t>poštujući</a:t>
                      </a:r>
                      <a:r>
                        <a:rPr lang="en" sz="1000" u="none" strike="noStrike" cap="none" baseline="0" noProof="0"/>
                        <a:t> </a:t>
                      </a:r>
                      <a:r>
                        <a:rPr lang="en" sz="1000" u="none" strike="noStrike" cap="none" baseline="0" noProof="0" err="1"/>
                        <a:t>načela</a:t>
                      </a:r>
                      <a:r>
                        <a:rPr lang="en" sz="1000" u="none" strike="noStrike" cap="none" baseline="0" noProof="0"/>
                        <a:t> </a:t>
                      </a:r>
                      <a:r>
                        <a:rPr lang="en" sz="1000" u="none" strike="noStrike" cap="none" baseline="0" noProof="0" err="1"/>
                        <a:t>održivoga</a:t>
                      </a:r>
                      <a:r>
                        <a:rPr lang="en" sz="1000" u="none" strike="noStrike" cap="none" baseline="0" noProof="0"/>
                        <a:t> </a:t>
                      </a:r>
                      <a:r>
                        <a:rPr lang="en" sz="1000" u="none" strike="noStrike" cap="none" baseline="0" noProof="0" err="1"/>
                        <a:t>razvoja</a:t>
                      </a:r>
                      <a:r>
                        <a:rPr lang="en" sz="1000" u="none" strike="noStrike" cap="none" baseline="0" noProof="0"/>
                        <a:t> </a:t>
                      </a:r>
                    </a:p>
                    <a:p>
                      <a:pPr marL="0" marR="0" lvl="0" indent="0" algn="l">
                        <a:lnSpc>
                          <a:spcPct val="100000"/>
                        </a:lnSpc>
                        <a:spcBef>
                          <a:spcPts val="0"/>
                        </a:spcBef>
                        <a:spcAft>
                          <a:spcPts val="0"/>
                        </a:spcAft>
                        <a:buNone/>
                      </a:pPr>
                      <a:r>
                        <a:rPr lang="en" sz="1000" u="none" strike="noStrike" cap="none" baseline="0" noProof="0"/>
                        <a:t>- </a:t>
                      </a:r>
                      <a:r>
                        <a:rPr lang="en" sz="1000" u="none" strike="noStrike" cap="none" baseline="0" noProof="0" err="1"/>
                        <a:t>spoznati</a:t>
                      </a:r>
                      <a:r>
                        <a:rPr lang="en" sz="1000" u="none" strike="noStrike" cap="none" baseline="0" noProof="0"/>
                        <a:t> </a:t>
                      </a:r>
                      <a:r>
                        <a:rPr lang="en" sz="1000" u="none" strike="noStrike" cap="none" baseline="0" noProof="0" err="1"/>
                        <a:t>važnost</a:t>
                      </a:r>
                      <a:r>
                        <a:rPr lang="en" sz="1000" u="none" strike="noStrike" cap="none" baseline="0" noProof="0"/>
                        <a:t> </a:t>
                      </a:r>
                      <a:r>
                        <a:rPr lang="en" sz="1000" u="none" strike="noStrike" cap="none" baseline="0" noProof="0" err="1"/>
                        <a:t>identiteta</a:t>
                      </a:r>
                      <a:r>
                        <a:rPr lang="en" sz="1000" u="none" strike="noStrike" cap="none" baseline="0" noProof="0"/>
                        <a:t> u </a:t>
                      </a:r>
                      <a:r>
                        <a:rPr lang="en" sz="1000" u="none" strike="noStrike" cap="none" baseline="0" noProof="0" err="1"/>
                        <a:t>globaliziranom</a:t>
                      </a:r>
                      <a:r>
                        <a:rPr lang="en" sz="1000" u="none" strike="noStrike" cap="none" baseline="0" noProof="0"/>
                        <a:t> </a:t>
                      </a:r>
                      <a:r>
                        <a:rPr lang="en" sz="1000" u="none" strike="noStrike" cap="none" baseline="0" noProof="0" err="1"/>
                        <a:t>društvu</a:t>
                      </a:r>
                      <a:r>
                        <a:rPr lang="en" sz="1000" u="none" strike="noStrike" cap="none" baseline="0" noProof="0"/>
                        <a:t> </a:t>
                      </a:r>
                      <a:r>
                        <a:rPr lang="en" sz="1000" u="none" strike="noStrike" cap="none" baseline="0" noProof="0" err="1"/>
                        <a:t>te</a:t>
                      </a:r>
                      <a:r>
                        <a:rPr lang="en" sz="1000" u="none" strike="noStrike" cap="none" baseline="0" noProof="0"/>
                        <a:t> </a:t>
                      </a:r>
                      <a:r>
                        <a:rPr lang="en" sz="1000" u="none" strike="noStrike" cap="none" baseline="0" noProof="0" err="1"/>
                        <a:t>djelovati</a:t>
                      </a:r>
                      <a:r>
                        <a:rPr lang="en" sz="1000" u="none" strike="noStrike" cap="none" baseline="0" noProof="0"/>
                        <a:t> </a:t>
                      </a:r>
                      <a:r>
                        <a:rPr lang="en" sz="1000" u="none" strike="noStrike" cap="none" baseline="0" noProof="0" err="1"/>
                        <a:t>na</a:t>
                      </a:r>
                      <a:r>
                        <a:rPr lang="en" sz="1000" u="none" strike="noStrike" cap="none" baseline="0" noProof="0"/>
                        <a:t> </a:t>
                      </a:r>
                      <a:r>
                        <a:rPr lang="en" sz="1000" u="none" strike="noStrike" cap="none" baseline="0" noProof="0" err="1"/>
                        <a:t>očuvanju</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promicanju</a:t>
                      </a:r>
                      <a:r>
                        <a:rPr lang="en" sz="1000" u="none" strike="noStrike" cap="none" baseline="0" noProof="0"/>
                        <a:t> </a:t>
                      </a:r>
                      <a:r>
                        <a:rPr lang="en" sz="1000" u="none" strike="noStrike" cap="none" baseline="0" noProof="0" err="1"/>
                        <a:t>lokalnoga</a:t>
                      </a:r>
                      <a:r>
                        <a:rPr lang="en" sz="1000" u="none" strike="noStrike" cap="none" baseline="0" noProof="0"/>
                        <a:t>, </a:t>
                      </a:r>
                      <a:r>
                        <a:rPr lang="en" sz="1000" u="none" strike="noStrike" cap="none" baseline="0" noProof="0" err="1"/>
                        <a:t>regionalnog</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nacionalnog</a:t>
                      </a:r>
                      <a:r>
                        <a:rPr lang="en" sz="1000" u="none" strike="noStrike" cap="none" baseline="0" noProof="0"/>
                        <a:t> </a:t>
                      </a:r>
                      <a:r>
                        <a:rPr lang="en" sz="1000" u="none" strike="noStrike" cap="none" baseline="0" noProof="0" err="1"/>
                        <a:t>identiteta</a:t>
                      </a:r>
                      <a:r>
                        <a:rPr lang="en" sz="1000" u="none" strike="noStrike" cap="none" baseline="0" noProof="0"/>
                        <a:t>, </a:t>
                      </a:r>
                      <a:r>
                        <a:rPr lang="en" sz="1000" u="none" strike="noStrike" cap="none" baseline="0" noProof="0" err="1"/>
                        <a:t>uz</a:t>
                      </a:r>
                      <a:r>
                        <a:rPr lang="en" sz="1000" u="none" strike="noStrike" cap="none" baseline="0" noProof="0"/>
                        <a:t> </a:t>
                      </a:r>
                      <a:r>
                        <a:rPr lang="en" sz="1000" u="none" strike="noStrike" cap="none" baseline="0" noProof="0" err="1"/>
                        <a:t>poštovanje</a:t>
                      </a:r>
                      <a:r>
                        <a:rPr lang="en" sz="1000" u="none" strike="noStrike" cap="none" baseline="0" noProof="0"/>
                        <a:t> </a:t>
                      </a:r>
                      <a:r>
                        <a:rPr lang="en" sz="1000" u="none" strike="noStrike" cap="none" baseline="0" noProof="0" err="1"/>
                        <a:t>različitosti</a:t>
                      </a:r>
                      <a:r>
                        <a:rPr lang="en" sz="1000" u="none" strike="noStrike" cap="none" baseline="0" noProof="0"/>
                        <a:t> </a:t>
                      </a:r>
                      <a:endParaRPr lang="en-US"/>
                    </a:p>
                    <a:p>
                      <a:pPr marL="0" marR="0" lvl="0" indent="0" algn="l">
                        <a:lnSpc>
                          <a:spcPct val="100000"/>
                        </a:lnSpc>
                        <a:spcBef>
                          <a:spcPts val="0"/>
                        </a:spcBef>
                        <a:spcAft>
                          <a:spcPts val="0"/>
                        </a:spcAft>
                        <a:buNone/>
                      </a:pPr>
                      <a:r>
                        <a:rPr lang="en" sz="1000" u="none" strike="noStrike" cap="none" baseline="0" noProof="0"/>
                        <a:t>- </a:t>
                      </a:r>
                      <a:r>
                        <a:rPr lang="en" sz="1000" u="none" strike="noStrike" cap="none" baseline="0" noProof="0" err="1"/>
                        <a:t>koristiti</a:t>
                      </a:r>
                      <a:r>
                        <a:rPr lang="en" sz="1000" u="none" strike="noStrike" cap="none" baseline="0" noProof="0"/>
                        <a:t> se </a:t>
                      </a:r>
                      <a:r>
                        <a:rPr lang="en" sz="1000" u="none" strike="noStrike" cap="none" baseline="0" noProof="0" err="1"/>
                        <a:t>geografskom</a:t>
                      </a:r>
                      <a:r>
                        <a:rPr lang="en" sz="1000" u="none" strike="noStrike" cap="none" baseline="0" noProof="0"/>
                        <a:t> </a:t>
                      </a:r>
                      <a:r>
                        <a:rPr lang="en" sz="1000" u="none" strike="noStrike" cap="none" baseline="0" noProof="0" err="1"/>
                        <a:t>pismenošću</a:t>
                      </a:r>
                      <a:r>
                        <a:rPr lang="en" sz="1000" u="none" strike="noStrike" cap="none" baseline="0" noProof="0"/>
                        <a:t>, </a:t>
                      </a:r>
                      <a:r>
                        <a:rPr lang="en" sz="1000" u="none" strike="noStrike" cap="none" baseline="0" noProof="0" err="1"/>
                        <a:t>logičkim</a:t>
                      </a:r>
                      <a:r>
                        <a:rPr lang="en" sz="1000" u="none" strike="noStrike" cap="none" baseline="0" noProof="0"/>
                        <a:t> </a:t>
                      </a:r>
                      <a:r>
                        <a:rPr lang="en" sz="1000" u="none" strike="noStrike" cap="none" baseline="0" noProof="0" err="1"/>
                        <a:t>mišljenjem</a:t>
                      </a:r>
                      <a:r>
                        <a:rPr lang="en" sz="1000" u="none" strike="noStrike" cap="none" baseline="0" noProof="0"/>
                        <a:t>, </a:t>
                      </a:r>
                      <a:r>
                        <a:rPr lang="en" sz="1000" u="none" strike="noStrike" cap="none" baseline="0" noProof="0" err="1"/>
                        <a:t>jezično-komunikacijskim</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socijalnim</a:t>
                      </a:r>
                      <a:r>
                        <a:rPr lang="en" sz="1000" u="none" strike="noStrike" cap="none" baseline="0" noProof="0"/>
                        <a:t> </a:t>
                      </a:r>
                      <a:r>
                        <a:rPr lang="en" sz="1000" u="none" strike="noStrike" cap="none" baseline="0" noProof="0" err="1"/>
                        <a:t>vještinama</a:t>
                      </a:r>
                      <a:r>
                        <a:rPr lang="en" sz="1000" u="none" strike="noStrike" cap="none" baseline="0" noProof="0"/>
                        <a:t> za </a:t>
                      </a:r>
                      <a:r>
                        <a:rPr lang="en" sz="1000" u="none" strike="noStrike" cap="none" baseline="0" noProof="0" err="1"/>
                        <a:t>kritičko</a:t>
                      </a:r>
                      <a:r>
                        <a:rPr lang="en" sz="1000" u="none" strike="noStrike" cap="none" baseline="0" noProof="0"/>
                        <a:t> </a:t>
                      </a:r>
                      <a:r>
                        <a:rPr lang="en" sz="1000" u="none" strike="noStrike" cap="none" baseline="0" noProof="0" err="1"/>
                        <a:t>promišljanje</a:t>
                      </a:r>
                      <a:r>
                        <a:rPr lang="en" sz="1000" u="none" strike="noStrike" cap="none" baseline="0" noProof="0"/>
                        <a:t> o </a:t>
                      </a:r>
                      <a:r>
                        <a:rPr lang="en" sz="1000" u="none" strike="noStrike" cap="none" baseline="0" noProof="0" err="1"/>
                        <a:t>prostornim</a:t>
                      </a:r>
                      <a:r>
                        <a:rPr lang="en" sz="1000" u="none" strike="noStrike" cap="none" baseline="0" noProof="0"/>
                        <a:t> </a:t>
                      </a:r>
                      <a:r>
                        <a:rPr lang="en" sz="1000" u="none" strike="noStrike" cap="none" baseline="0" noProof="0" err="1"/>
                        <a:t>problemima</a:t>
                      </a:r>
                      <a:r>
                        <a:rPr lang="en" sz="1000" u="none" strike="noStrike" cap="none" baseline="0" noProof="0"/>
                        <a:t> </a:t>
                      </a:r>
                      <a:endParaRPr lang="en" sz="1000" b="0" i="0" u="none" strike="noStrike" cap="none" baseline="0" noProof="0">
                        <a:latin typeface="Calibri"/>
                      </a:endParaRPr>
                    </a:p>
                  </a:txBody>
                  <a:tcPr marL="91450" marR="91450" marT="33750" marB="33750"/>
                </a:tc>
                <a:extLst>
                  <a:ext uri="{0D108BD9-81ED-4DB2-BD59-A6C34878D82A}">
                    <a16:rowId xmlns:a16="http://schemas.microsoft.com/office/drawing/2014/main" xmlns="" val="10000"/>
                  </a:ext>
                </a:extLst>
              </a:tr>
              <a:tr h="43133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samostalnog</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kreativnost</a:t>
                      </a:r>
                      <a:r>
                        <a:rPr lang="en" sz="1000" u="none" strike="noStrike" cap="none" baseline="0">
                          <a:sym typeface="Calibri"/>
                        </a:rPr>
                        <a:t>, </a:t>
                      </a:r>
                      <a:r>
                        <a:rPr lang="en" sz="1000" u="none" strike="noStrike" cap="none" baseline="0" err="1">
                          <a:sym typeface="Calibri"/>
                        </a:rPr>
                        <a:t>razlučivanje</a:t>
                      </a:r>
                      <a:r>
                        <a:rPr lang="en" sz="1000" u="none" strike="noStrike" cap="none" baseline="0">
                          <a:sym typeface="Calibri"/>
                        </a:rPr>
                        <a:t> </a:t>
                      </a:r>
                      <a:r>
                        <a:rPr lang="en" sz="1000" u="none" strike="noStrike" cap="none" baseline="0" err="1">
                          <a:sym typeface="Calibri"/>
                        </a:rPr>
                        <a:t>bitnog</a:t>
                      </a:r>
                      <a:r>
                        <a:rPr lang="en" sz="1000" u="none" strike="noStrike" cap="none" baseline="0">
                          <a:sym typeface="Calibri"/>
                        </a:rPr>
                        <a:t> od </a:t>
                      </a:r>
                      <a:r>
                        <a:rPr lang="en" sz="1000" u="none" strike="noStrike" cap="none" baseline="0" err="1">
                          <a:sym typeface="Calibri"/>
                        </a:rPr>
                        <a:t>nebitnog</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korelacija</a:t>
                      </a:r>
                      <a:r>
                        <a:rPr lang="en" sz="1000" u="none" strike="noStrike" cap="none" baseline="0">
                          <a:sym typeface="Calibri"/>
                        </a:rPr>
                        <a:t> s </a:t>
                      </a:r>
                      <a:r>
                        <a:rPr lang="en" sz="1000" u="none" strike="noStrike" cap="none" baseline="0" err="1">
                          <a:sym typeface="Calibri"/>
                        </a:rPr>
                        <a:t>drugim</a:t>
                      </a:r>
                      <a:r>
                        <a:rPr lang="en" sz="1000" u="none" strike="noStrike" cap="none" baseline="0">
                          <a:sym typeface="Calibri"/>
                        </a:rPr>
                        <a:t> </a:t>
                      </a:r>
                      <a:r>
                        <a:rPr lang="en" sz="1000" u="none" strike="noStrike" cap="none" baseline="0" err="1">
                          <a:sym typeface="Calibri"/>
                        </a:rPr>
                        <a:t>predmetima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xmlns="" val="10001"/>
                  </a:ext>
                </a:extLst>
              </a:tr>
              <a:tr h="43979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Nastavnik</a:t>
                      </a:r>
                      <a:r>
                        <a:rPr lang="hr-HR" sz="1000" u="none" strike="noStrike" cap="none" baseline="0"/>
                        <a:t> </a:t>
                      </a:r>
                      <a:r>
                        <a:rPr lang="hr-HR" sz="1000" u="none" strike="noStrike" cap="none" baseline="0">
                          <a:sym typeface="Calibri"/>
                        </a:rPr>
                        <a:t> Tomislav Bodrožić</a:t>
                      </a:r>
                      <a:r>
                        <a:rPr lang="en" sz="1000" u="none" strike="noStrike" cap="none" baseline="0">
                          <a:sym typeface="Calibri"/>
                        </a:rPr>
                        <a:t> </a:t>
                      </a:r>
                      <a:r>
                        <a:rPr lang="hr-HR" sz="1000" u="none" strike="noStrike" cap="none" baseline="0">
                          <a:sym typeface="Calibri"/>
                        </a:rPr>
                        <a:t>i </a:t>
                      </a:r>
                      <a:r>
                        <a:rPr lang="en" sz="1000" u="none" strike="noStrike" cap="none" baseline="0">
                          <a:sym typeface="Calibri"/>
                        </a:rPr>
                        <a:t>učenici.</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xmlns="" val="10002"/>
                  </a:ext>
                </a:extLst>
              </a:tr>
              <a:tr h="49899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a:lnSpc>
                          <a:spcPct val="100000"/>
                        </a:lnSpc>
                        <a:spcBef>
                          <a:spcPts val="0"/>
                        </a:spcBef>
                        <a:spcAft>
                          <a:spcPts val="0"/>
                        </a:spcAft>
                        <a:buNone/>
                      </a:pPr>
                      <a:r>
                        <a:rPr lang="en" sz="1000" b="0" i="0" u="none" strike="noStrike" cap="none" baseline="0" noProof="0"/>
                        <a:t>On - line nastava (p</a:t>
                      </a:r>
                      <a:r>
                        <a:rPr lang="en" sz="1000" u="none" strike="noStrike" cap="none" baseline="0"/>
                        <a:t>roučavanje</a:t>
                      </a:r>
                      <a:r>
                        <a:rPr lang="en" sz="1000" u="none" strike="noStrike" cap="none" baseline="0">
                          <a:sym typeface="Calibri"/>
                        </a:rPr>
                        <a:t> udžbenika različitih izdavača, proučavanje dodatne literature,</a:t>
                      </a:r>
                      <a:r>
                        <a:rPr lang="en" sz="1000" u="none" strike="noStrike" cap="none" baseline="0"/>
                        <a:t> rješavanje</a:t>
                      </a:r>
                      <a:r>
                        <a:rPr lang="en" sz="1000" u="none" strike="noStrike" cap="none" baseline="0">
                          <a:sym typeface="Calibri"/>
                        </a:rPr>
                        <a:t> različitih  testova, listića, radnih bilježnica</a:t>
                      </a:r>
                      <a:r>
                        <a:rPr lang="hr-HR" sz="1000" u="none" strike="noStrike" cap="none" baseline="0">
                          <a:sym typeface="Calibri"/>
                        </a:rPr>
                        <a:t>, </a:t>
                      </a:r>
                      <a:r>
                        <a:rPr lang="hr-HR" sz="1000" u="none" strike="noStrike" cap="none" baseline="0"/>
                        <a:t>tematskih karata)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xmlns="" val="10003"/>
                  </a:ext>
                </a:extLst>
              </a:tr>
              <a:tr h="43979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lvl="0" algn="l">
                        <a:spcBef>
                          <a:spcPts val="0"/>
                        </a:spcBef>
                        <a:spcAft>
                          <a:spcPts val="0"/>
                        </a:spcAft>
                        <a:buNone/>
                      </a:pPr>
                      <a:r>
                        <a:rPr lang="en" sz="1000" u="none" strike="noStrike" cap="none" baseline="0" noProof="0" err="1">
                          <a:sym typeface="Calibri"/>
                        </a:rPr>
                        <a:t>Dva</a:t>
                      </a:r>
                      <a:r>
                        <a:rPr lang="en" sz="1000" u="none" strike="noStrike" cap="none" baseline="0" noProof="0">
                          <a:sym typeface="Calibri"/>
                        </a:rPr>
                        <a:t> </a:t>
                      </a:r>
                      <a:r>
                        <a:rPr lang="en" sz="1000" u="none" strike="noStrike" cap="none" baseline="0" noProof="0" err="1">
                          <a:sym typeface="Calibri"/>
                        </a:rPr>
                        <a:t>sata</a:t>
                      </a:r>
                      <a:r>
                        <a:rPr lang="en" sz="1000" u="none" strike="noStrike" cap="none" baseline="0" noProof="0">
                          <a:sym typeface="Calibri"/>
                        </a:rPr>
                        <a:t> </a:t>
                      </a:r>
                      <a:r>
                        <a:rPr lang="en" sz="1000" u="none" strike="noStrike" cap="none" baseline="0" noProof="0" err="1">
                          <a:sym typeface="Calibri"/>
                        </a:rPr>
                        <a:t>tjedno</a:t>
                      </a:r>
                      <a:r>
                        <a:rPr lang="en" sz="1000" u="none" strike="noStrike" cap="none" baseline="0" noProof="0">
                          <a:sym typeface="Calibri"/>
                        </a:rPr>
                        <a:t> </a:t>
                      </a:r>
                      <a:r>
                        <a:rPr lang="en" sz="1000" u="none" strike="noStrike" cap="none" baseline="0" noProof="0" err="1">
                          <a:sym typeface="Calibri"/>
                        </a:rPr>
                        <a:t>tijekom</a:t>
                      </a:r>
                      <a:r>
                        <a:rPr lang="en" sz="1000" u="none" strike="noStrike" cap="none" baseline="0" noProof="0">
                          <a:sym typeface="Calibri"/>
                        </a:rPr>
                        <a:t> </a:t>
                      </a:r>
                      <a:r>
                        <a:rPr lang="en" sz="1000" u="none" strike="noStrike" cap="none" baseline="0" noProof="0" err="1">
                          <a:sym typeface="Calibri"/>
                        </a:rPr>
                        <a:t>školske</a:t>
                      </a:r>
                      <a:r>
                        <a:rPr lang="en" sz="1000" u="none" strike="noStrike" cap="none" baseline="0" noProof="0">
                          <a:sym typeface="Calibri"/>
                        </a:rPr>
                        <a:t> </a:t>
                      </a:r>
                      <a:r>
                        <a:rPr lang="en" sz="1000" u="none" strike="noStrike" cap="none" baseline="0" noProof="0" err="1">
                          <a:sym typeface="Calibri"/>
                        </a:rPr>
                        <a:t>godine</a:t>
                      </a:r>
                      <a:r>
                        <a:rPr lang="en" sz="1000" u="none" strike="noStrike" cap="none" baseline="0" noProof="0">
                          <a:sym typeface="Calibri"/>
                        </a:rPr>
                        <a:t>.</a:t>
                      </a:r>
                      <a:endParaRPr lang="en" sz="1000" b="0" i="0" u="none" strike="noStrike" cap="none" baseline="0" noProof="0">
                        <a:solidFill>
                          <a:srgbClr val="000000"/>
                        </a:solidFill>
                        <a:latin typeface="Calibri"/>
                        <a:sym typeface="Calibri"/>
                      </a:endParaRPr>
                    </a:p>
                  </a:txBody>
                  <a:tcPr marL="91450" marR="91450" marT="33750" marB="33750"/>
                </a:tc>
                <a:extLst>
                  <a:ext uri="{0D108BD9-81ED-4DB2-BD59-A6C34878D82A}">
                    <a16:rowId xmlns:a16="http://schemas.microsoft.com/office/drawing/2014/main" xmlns="" val="10004"/>
                  </a:ext>
                </a:extLst>
              </a:tr>
              <a:tr h="43979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kuna</a:t>
                      </a:r>
                      <a:endParaRPr lang="en" sz="1000" b="0" i="0" u="none" strike="noStrike" cap="none" baseline="0" err="1">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xmlns="" val="10005"/>
                  </a:ext>
                </a:extLst>
              </a:tr>
              <a:tr h="78654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Opisno praćenje učenika te pohvala</a:t>
                      </a:r>
                      <a:r>
                        <a:rPr lang="en" sz="1000" u="none" strike="noStrike" cap="none" baseline="0">
                          <a:sym typeface="Calibri"/>
                        </a:rPr>
                        <a:t>  za sve učenike koji idu na županijsko natjecanje. Prema ostvarenim postignućima voditelj upućuje prijedlog za adekvatno nagrađivanje učenika na Razrednom i Nastavničkom vijeću kroz pohvale/nagrade. </a:t>
                      </a:r>
                      <a:endParaRPr lang="en" sz="1000" b="0" i="0" u="none" strike="noStrike" cap="none" baseline="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xmlns="" val="10006"/>
                  </a:ext>
                </a:extLst>
              </a:tr>
            </a:tbl>
          </a:graphicData>
        </a:graphic>
      </p:graphicFrame>
      <p:pic>
        <p:nvPicPr>
          <p:cNvPr id="225" name="Shape 225"/>
          <p:cNvPicPr preferRelativeResize="0"/>
          <p:nvPr/>
        </p:nvPicPr>
        <p:blipFill rotWithShape="1">
          <a:blip r:embed="rId3">
            <a:alphaModFix/>
          </a:blip>
          <a:srcRect/>
          <a:stretch/>
        </p:blipFill>
        <p:spPr>
          <a:xfrm rot="-774874">
            <a:off x="7064456" y="118549"/>
            <a:ext cx="1160361" cy="879140"/>
          </a:xfrm>
          <a:prstGeom prst="rect">
            <a:avLst/>
          </a:prstGeom>
          <a:noFill/>
          <a:ln>
            <a:noFill/>
          </a:ln>
        </p:spPr>
      </p:pic>
      <p:sp>
        <p:nvSpPr>
          <p:cNvPr id="2" name="Naslov 1"/>
          <p:cNvSpPr>
            <a:spLocks noGrp="1"/>
          </p:cNvSpPr>
          <p:nvPr>
            <p:ph type="title"/>
          </p:nvPr>
        </p:nvSpPr>
        <p:spPr>
          <a:xfrm>
            <a:off x="933772" y="61034"/>
            <a:ext cx="7788544"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Geografija</a:t>
            </a:r>
            <a:endParaRPr lang="hr-HR" sz="1800" b="1">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48029224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a:stretch/>
        </p:blipFill>
        <p:spPr>
          <a:xfrm rot="-840000">
            <a:off x="7473165" y="307343"/>
            <a:ext cx="756634" cy="802716"/>
          </a:xfrm>
          <a:prstGeom prst="rect">
            <a:avLst/>
          </a:prstGeom>
          <a:noFill/>
          <a:ln>
            <a:noFill/>
          </a:ln>
        </p:spPr>
      </p:pic>
      <p:graphicFrame>
        <p:nvGraphicFramePr>
          <p:cNvPr id="238" name="Shape 238"/>
          <p:cNvGraphicFramePr/>
          <p:nvPr>
            <p:extLst>
              <p:ext uri="{D42A27DB-BD31-4B8C-83A1-F6EECF244321}">
                <p14:modId xmlns:p14="http://schemas.microsoft.com/office/powerpoint/2010/main" xmlns="" val="2574396274"/>
              </p:ext>
            </p:extLst>
          </p:nvPr>
        </p:nvGraphicFramePr>
        <p:xfrm>
          <a:off x="1046747" y="1385143"/>
          <a:ext cx="7993081" cy="3732468"/>
        </p:xfrm>
        <a:graphic>
          <a:graphicData uri="http://schemas.openxmlformats.org/drawingml/2006/table">
            <a:tbl>
              <a:tblPr>
                <a:tableStyleId>{0E3FDE45-AF77-4B5C-9715-49D594BDF05E}</a:tableStyleId>
              </a:tblPr>
              <a:tblGrid>
                <a:gridCol w="2153653">
                  <a:extLst>
                    <a:ext uri="{9D8B030D-6E8A-4147-A177-3AD203B41FA5}">
                      <a16:colId xmlns:a16="http://schemas.microsoft.com/office/drawing/2014/main" xmlns="" val="20000"/>
                    </a:ext>
                  </a:extLst>
                </a:gridCol>
                <a:gridCol w="5839428">
                  <a:extLst>
                    <a:ext uri="{9D8B030D-6E8A-4147-A177-3AD203B41FA5}">
                      <a16:colId xmlns:a16="http://schemas.microsoft.com/office/drawing/2014/main" xmlns="" val="20001"/>
                    </a:ext>
                  </a:extLst>
                </a:gridCol>
              </a:tblGrid>
              <a:tr h="895708">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povezivati činjenična i teorijska znanja o tehničkim tvorevinama, sustavima i procesima te o prirodoznanstvenim i društvenim osnovama njihova djelovanja primjenjivati vještine uporabe i izrade tehničke dokumentacije, kritički prezentirati svoj rad, razvijati kreativnost u osmišljavanju izgleda i djelovanja tvorevina razvijati znanja, vještine i stavove potrebne za sigurno i svrsishodno korištenje i održavanje tehničkih tvorevina.</a:t>
                      </a:r>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50" marR="91450" marT="30575" marB="30575"/>
                </a:tc>
                <a:extLst>
                  <a:ext uri="{0D108BD9-81ED-4DB2-BD59-A6C34878D82A}">
                    <a16:rowId xmlns:a16="http://schemas.microsoft.com/office/drawing/2014/main" xmlns="" val="10000"/>
                  </a:ext>
                </a:extLst>
              </a:tr>
              <a:tr h="44203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Pripremiti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za </a:t>
                      </a:r>
                      <a:r>
                        <a:rPr lang="en" sz="1000" u="none" strike="noStrike" cap="none" baseline="0" err="1">
                          <a:sym typeface="Calibri"/>
                        </a:rPr>
                        <a:t>natjecanje</a:t>
                      </a:r>
                      <a:r>
                        <a:rPr lang="en" sz="1000" u="none" strike="noStrike" cap="none" baseline="0">
                          <a:sym typeface="Calibri"/>
                        </a:rPr>
                        <a:t> </a:t>
                      </a:r>
                      <a:r>
                        <a:rPr lang="en" sz="1000" u="none" strike="noStrike" cap="none" baseline="0" err="1">
                          <a:sym typeface="Calibri"/>
                        </a:rPr>
                        <a:t>iz</a:t>
                      </a:r>
                      <a:r>
                        <a:rPr lang="en" sz="1000" u="none" strike="noStrike" cap="none" baseline="0">
                          <a:sym typeface="Calibri"/>
                        </a:rPr>
                        <a:t> </a:t>
                      </a:r>
                      <a:r>
                        <a:rPr lang="en" sz="1000" u="none" strike="noStrike" cap="none" baseline="0" err="1">
                          <a:sym typeface="Calibri"/>
                        </a:rPr>
                        <a:t>Tehničke</a:t>
                      </a:r>
                      <a:r>
                        <a:rPr lang="en" sz="1000" u="none" strike="noStrike" cap="none" baseline="0">
                          <a:sym typeface="Calibri"/>
                        </a:rPr>
                        <a:t> </a:t>
                      </a:r>
                      <a:r>
                        <a:rPr lang="en" sz="1000" u="none" strike="noStrike" cap="none" baseline="0" err="1"/>
                        <a:t>kulture</a:t>
                      </a:r>
                      <a:r>
                        <a:rPr lang="en" sz="1000" u="none" strike="noStrike" cap="none" baseline="0"/>
                        <a:t>, </a:t>
                      </a:r>
                      <a:r>
                        <a:rPr lang="en" sz="1000" u="none" strike="noStrike" cap="none" baseline="0" err="1"/>
                        <a:t>te</a:t>
                      </a:r>
                      <a:r>
                        <a:rPr lang="en" sz="1000" u="none" strike="noStrike" cap="none" baseline="0">
                          <a:sym typeface="Calibri"/>
                        </a:rPr>
                        <a:t> </a:t>
                      </a:r>
                      <a:r>
                        <a:rPr lang="en" sz="1000" u="none" strike="noStrike" cap="none" baseline="0" err="1">
                          <a:sym typeface="Calibri"/>
                        </a:rPr>
                        <a:t>kao</a:t>
                      </a:r>
                      <a:r>
                        <a:rPr lang="en" sz="1000" u="none" strike="noStrike" cap="none" baseline="0">
                          <a:sym typeface="Calibri"/>
                        </a:rPr>
                        <a:t> </a:t>
                      </a:r>
                      <a:r>
                        <a:rPr lang="en" sz="1000" u="none" strike="noStrike" cap="none" baseline="0" err="1">
                          <a:sym typeface="Calibri"/>
                        </a:rPr>
                        <a:t>pomoć</a:t>
                      </a:r>
                      <a:r>
                        <a:rPr lang="en" sz="1000" u="none" strike="noStrike" cap="none" baseline="0">
                          <a:sym typeface="Calibri"/>
                        </a:rPr>
                        <a:t> </a:t>
                      </a:r>
                      <a:r>
                        <a:rPr lang="en" sz="1000" u="none" strike="noStrike" cap="none" baseline="0" err="1">
                          <a:sym typeface="Calibri"/>
                        </a:rPr>
                        <a:t>starijim</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u </a:t>
                      </a:r>
                      <a:r>
                        <a:rPr lang="en" sz="1000" u="none" strike="noStrike" cap="none" baseline="0" err="1">
                          <a:sym typeface="Calibri"/>
                        </a:rPr>
                        <a:t>lakšem</a:t>
                      </a:r>
                      <a:r>
                        <a:rPr lang="en" sz="1000" u="none" strike="noStrike" cap="none" baseline="0">
                          <a:sym typeface="Calibri"/>
                        </a:rPr>
                        <a:t> </a:t>
                      </a:r>
                      <a:r>
                        <a:rPr lang="en" sz="1000" u="none" strike="noStrike" cap="none" baseline="0" err="1">
                          <a:sym typeface="Calibri"/>
                        </a:rPr>
                        <a:t>odabiru</a:t>
                      </a:r>
                      <a:r>
                        <a:rPr lang="en" sz="1000" u="none" strike="noStrike" cap="none" baseline="0">
                          <a:sym typeface="Calibri"/>
                        </a:rPr>
                        <a:t> </a:t>
                      </a:r>
                      <a:r>
                        <a:rPr lang="en" sz="1000" u="none" strike="noStrike" cap="none" baseline="0" err="1">
                          <a:sym typeface="Calibri"/>
                        </a:rPr>
                        <a:t>budućeg</a:t>
                      </a:r>
                      <a:r>
                        <a:rPr lang="en" sz="1000" u="none" strike="noStrike" cap="none" baseline="0">
                          <a:sym typeface="Calibri"/>
                        </a:rPr>
                        <a:t> </a:t>
                      </a:r>
                      <a:r>
                        <a:rPr lang="en" sz="1000" u="none" strike="noStrike" cap="none" baseline="0" err="1">
                          <a:sym typeface="Calibri"/>
                        </a:rPr>
                        <a:t>zanimanja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1"/>
                  </a:ext>
                </a:extLst>
              </a:tr>
              <a:tr h="37224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Tehničke</a:t>
                      </a:r>
                      <a:r>
                        <a:rPr lang="en" sz="1000" u="none" strike="noStrike" cap="none" baseline="0">
                          <a:sym typeface="Calibri"/>
                        </a:rPr>
                        <a:t> </a:t>
                      </a:r>
                      <a:r>
                        <a:rPr lang="en" sz="1000" u="none" strike="noStrike" cap="none" baseline="0" err="1">
                          <a:sym typeface="Calibri"/>
                        </a:rPr>
                        <a:t>kulture</a:t>
                      </a:r>
                      <a:r>
                        <a:rPr lang="hr-HR" sz="1000" u="none" strike="noStrike" cap="none" baseline="0">
                          <a:sym typeface="Calibri"/>
                        </a:rPr>
                        <a:t>, Krešimir </a:t>
                      </a:r>
                      <a:r>
                        <a:rPr lang="hr-HR" sz="1000" u="none" strike="noStrike" cap="none" baseline="0" err="1">
                          <a:sym typeface="Calibri"/>
                        </a:rPr>
                        <a:t>Podgornjak</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2"/>
                  </a:ext>
                </a:extLst>
              </a:tr>
              <a:tr h="37224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lvl="0" algn="l">
                        <a:lnSpc>
                          <a:spcPct val="100000"/>
                        </a:lnSpc>
                        <a:spcBef>
                          <a:spcPts val="0"/>
                        </a:spcBef>
                        <a:spcAft>
                          <a:spcPts val="0"/>
                        </a:spcAft>
                        <a:buNone/>
                      </a:pPr>
                      <a:r>
                        <a:rPr lang="en" sz="1000" u="none" strike="noStrike" cap="none" baseline="0" noProof="0"/>
                        <a:t>Online nastava i komunikacija s učenicima, individualni rad.</a:t>
                      </a: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575" marB="30575"/>
                </a:tc>
                <a:extLst>
                  <a:ext uri="{0D108BD9-81ED-4DB2-BD59-A6C34878D82A}">
                    <a16:rowId xmlns:a16="http://schemas.microsoft.com/office/drawing/2014/main" xmlns="" val="10003"/>
                  </a:ext>
                </a:extLst>
              </a:tr>
              <a:tr h="37224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p>
                  </a:txBody>
                  <a:tcPr marL="91450" marR="91450" marT="30575" marB="30575"/>
                </a:tc>
                <a:extLst>
                  <a:ext uri="{0D108BD9-81ED-4DB2-BD59-A6C34878D82A}">
                    <a16:rowId xmlns:a16="http://schemas.microsoft.com/office/drawing/2014/main" xmlns="" val="10004"/>
                  </a:ext>
                </a:extLst>
              </a:tr>
              <a:tr h="37224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hr-HR" sz="1000" u="none" strike="noStrike" cap="none" baseline="0"/>
                        <a:t>0 kuna</a:t>
                      </a:r>
                      <a:endParaRPr lang="hr-HR" sz="1000" u="none" strike="noStrike" cap="none" baseline="0">
                        <a:sym typeface="Calibri"/>
                      </a:endParaRPr>
                    </a:p>
                  </a:txBody>
                  <a:tcPr marL="91450" marR="91450" marT="30575" marB="30575"/>
                </a:tc>
                <a:extLst>
                  <a:ext uri="{0D108BD9-81ED-4DB2-BD59-A6C34878D82A}">
                    <a16:rowId xmlns:a16="http://schemas.microsoft.com/office/drawing/2014/main" xmlns="" val="10005"/>
                  </a:ext>
                </a:extLst>
              </a:tr>
              <a:tr h="8259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Vrednovat će se:</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preciznost, točnost i brzina izvođenja vježbi, prepoznavanje vrste materijala i poznavanje njihovih osnovnih osobina, organizacija radnog mjesta, pravilno korištenje pribora i alata pri izvođenju vježbi, pridržavanje mjera zaštite na radu, ekonomičnost pri upotrebi materijala, kreativni pristup i funkcionalnost predmeta.</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1046747" y="195489"/>
            <a:ext cx="7668294"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Tehnička kultura</a:t>
            </a:r>
            <a:endParaRPr lang="hr-HR">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xmlns="" val="146949171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a:stretch/>
        </p:blipFill>
        <p:spPr>
          <a:xfrm rot="-225250">
            <a:off x="7030384" y="304521"/>
            <a:ext cx="1122710" cy="919042"/>
          </a:xfrm>
          <a:prstGeom prst="rect">
            <a:avLst/>
          </a:prstGeom>
          <a:noFill/>
          <a:ln>
            <a:noFill/>
          </a:ln>
        </p:spPr>
      </p:pic>
      <p:graphicFrame>
        <p:nvGraphicFramePr>
          <p:cNvPr id="245" name="Shape 245"/>
          <p:cNvGraphicFramePr/>
          <p:nvPr>
            <p:extLst>
              <p:ext uri="{D42A27DB-BD31-4B8C-83A1-F6EECF244321}">
                <p14:modId xmlns:p14="http://schemas.microsoft.com/office/powerpoint/2010/main" xmlns="" val="1670800260"/>
              </p:ext>
            </p:extLst>
          </p:nvPr>
        </p:nvGraphicFramePr>
        <p:xfrm>
          <a:off x="986589" y="1435260"/>
          <a:ext cx="7981186" cy="3512752"/>
        </p:xfrm>
        <a:graphic>
          <a:graphicData uri="http://schemas.openxmlformats.org/drawingml/2006/table">
            <a:tbl>
              <a:tblPr>
                <a:tableStyleId>{0E3FDE45-AF77-4B5C-9715-49D594BDF05E}</a:tableStyleId>
              </a:tblPr>
              <a:tblGrid>
                <a:gridCol w="1955357">
                  <a:extLst>
                    <a:ext uri="{9D8B030D-6E8A-4147-A177-3AD203B41FA5}">
                      <a16:colId xmlns:a16="http://schemas.microsoft.com/office/drawing/2014/main" xmlns="" val="20000"/>
                    </a:ext>
                  </a:extLst>
                </a:gridCol>
                <a:gridCol w="6025829">
                  <a:extLst>
                    <a:ext uri="{9D8B030D-6E8A-4147-A177-3AD203B41FA5}">
                      <a16:colId xmlns:a16="http://schemas.microsoft.com/office/drawing/2014/main" xmlns="" val="20001"/>
                    </a:ext>
                  </a:extLst>
                </a:gridCol>
              </a:tblGrid>
              <a:tr h="60796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Učenik će: p</a:t>
                      </a:r>
                      <a:r>
                        <a:rPr lang="en" sz="1000" u="none" strike="noStrike" cap="none" baseline="0" err="1">
                          <a:sym typeface="Calibri"/>
                        </a:rPr>
                        <a:t>roširi</a:t>
                      </a:r>
                      <a:r>
                        <a:rPr lang="hr-HR" sz="1000" u="none" strike="noStrike" cap="none" baseline="0">
                          <a:sym typeface="Calibri"/>
                        </a:rPr>
                        <a:t>ti</a:t>
                      </a:r>
                      <a:r>
                        <a:rPr lang="hr-HR" sz="1000" u="none" strike="noStrike" cap="none" baseline="0"/>
                        <a:t> </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hr-HR" sz="1000" u="none" strike="noStrike" cap="none" baseline="0">
                          <a:sym typeface="Calibri"/>
                        </a:rPr>
                        <a:t>o povijesnim temama, r</a:t>
                      </a:r>
                      <a:r>
                        <a:rPr lang="en" sz="1000" u="none" strike="noStrike" cap="none" baseline="0" err="1">
                          <a:sym typeface="Calibri"/>
                        </a:rPr>
                        <a:t>azvij</a:t>
                      </a:r>
                      <a:r>
                        <a:rPr lang="hr-HR" sz="1000" u="none" strike="noStrike" cap="none" baseline="0">
                          <a:sym typeface="Calibri"/>
                        </a:rPr>
                        <a:t>ati</a:t>
                      </a:r>
                      <a:r>
                        <a:rPr lang="en" sz="1000" u="none" strike="noStrike" cap="none" baseline="0">
                          <a:sym typeface="Calibri"/>
                        </a:rPr>
                        <a:t> </a:t>
                      </a:r>
                      <a:r>
                        <a:rPr lang="en" sz="1000" u="none" strike="noStrike" cap="none" baseline="0" err="1">
                          <a:sym typeface="Calibri"/>
                        </a:rPr>
                        <a:t>natjecateljsk</a:t>
                      </a:r>
                      <a:r>
                        <a:rPr lang="hr-HR" sz="1000" u="none" strike="noStrike" cap="none" baseline="0">
                          <a:sym typeface="Calibri"/>
                        </a:rPr>
                        <a:t>i</a:t>
                      </a:r>
                      <a:r>
                        <a:rPr lang="en" sz="1000" u="none" strike="noStrike" cap="none" baseline="0">
                          <a:sym typeface="Calibri"/>
                        </a:rPr>
                        <a:t> duh, </a:t>
                      </a:r>
                      <a:r>
                        <a:rPr lang="hr-HR" sz="1000" u="none" strike="noStrike" cap="none" baseline="0">
                          <a:sym typeface="Calibri"/>
                        </a:rPr>
                        <a:t>razviti</a:t>
                      </a:r>
                      <a:r>
                        <a:rPr lang="en" sz="1000" u="none" strike="noStrike" cap="none" baseline="0"/>
                        <a:t> </a:t>
                      </a:r>
                      <a:r>
                        <a:rPr lang="hr-HR" sz="1000" u="none" strike="noStrike" cap="none" baseline="0">
                          <a:sym typeface="Calibri"/>
                        </a:rPr>
                        <a:t> interes </a:t>
                      </a:r>
                      <a:r>
                        <a:rPr lang="en" sz="1000" u="none" strike="noStrike" cap="none" baseline="0" err="1">
                          <a:sym typeface="Calibri"/>
                        </a:rPr>
                        <a:t>i</a:t>
                      </a:r>
                      <a:r>
                        <a:rPr lang="en" sz="1000" u="none" strike="noStrike" cap="none" baseline="0">
                          <a:sym typeface="Calibri"/>
                        </a:rPr>
                        <a:t> </a:t>
                      </a:r>
                      <a:r>
                        <a:rPr lang="hr-HR" sz="1000" u="none" strike="noStrike" cap="none" baseline="0">
                          <a:sym typeface="Calibri"/>
                        </a:rPr>
                        <a:t>kritičnost o povijesnim temama.</a:t>
                      </a:r>
                      <a:r>
                        <a:rPr lang="hr-HR" sz="1000" u="none" strike="noStrike" cap="none" baseline="0"/>
                        <a:t> </a:t>
                      </a:r>
                      <a:r>
                        <a:rPr lang="en" sz="1000" u="none" strike="noStrike" cap="none" baseline="0">
                          <a:sym typeface="Calibri"/>
                        </a:rPr>
                        <a:t> Obrad</a:t>
                      </a:r>
                      <a:r>
                        <a:rPr lang="hr-HR" sz="1000" u="none" strike="noStrike" cap="none" baseline="0" err="1">
                          <a:sym typeface="Calibri"/>
                        </a:rPr>
                        <a:t>iti</a:t>
                      </a:r>
                      <a:r>
                        <a:rPr lang="hr-HR" sz="1000" u="none" strike="noStrike" cap="none" baseline="0">
                          <a:sym typeface="Calibri"/>
                        </a:rPr>
                        <a:t> </a:t>
                      </a:r>
                      <a:r>
                        <a:rPr lang="en" sz="1000" u="none" strike="noStrike" cap="none" baseline="0" err="1">
                          <a:sym typeface="Calibri"/>
                        </a:rPr>
                        <a:t>povijesn</a:t>
                      </a:r>
                      <a:r>
                        <a:rPr lang="hr-HR" sz="1000" u="none" strike="noStrike" cap="none" baseline="0">
                          <a:sym typeface="Calibri"/>
                        </a:rPr>
                        <a:t>e</a:t>
                      </a:r>
                      <a:r>
                        <a:rPr lang="en" sz="1000" u="none" strike="noStrike" cap="none" baseline="0">
                          <a:sym typeface="Calibri"/>
                        </a:rPr>
                        <a:t> </a:t>
                      </a:r>
                      <a:r>
                        <a:rPr lang="en" sz="1000" u="none" strike="noStrike" cap="none" baseline="0" err="1">
                          <a:sym typeface="Calibri"/>
                        </a:rPr>
                        <a:t>tem</a:t>
                      </a:r>
                      <a:r>
                        <a:rPr lang="hr-HR" sz="1000" u="none" strike="noStrike" cap="none" baseline="0">
                          <a:sym typeface="Calibri"/>
                        </a:rPr>
                        <a:t>e</a:t>
                      </a:r>
                      <a:r>
                        <a:rPr lang="en" sz="1000" u="none" strike="noStrike" cap="none" baseline="0">
                          <a:sym typeface="Calibri"/>
                        </a:rPr>
                        <a:t> </a:t>
                      </a:r>
                      <a:r>
                        <a:rPr lang="en" sz="1000" u="none" strike="noStrike" cap="none" baseline="0" err="1">
                          <a:sym typeface="Calibri"/>
                        </a:rPr>
                        <a:t>vezan</a:t>
                      </a:r>
                      <a:r>
                        <a:rPr lang="hr-HR" sz="1000" u="none" strike="noStrike" cap="none" baseline="0">
                          <a:sym typeface="Calibri"/>
                        </a:rPr>
                        <a:t>e</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svjetsku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nacionalnu</a:t>
                      </a:r>
                      <a:r>
                        <a:rPr lang="en" sz="1000" u="none" strike="noStrike" cap="none" baseline="0">
                          <a:sym typeface="Calibri"/>
                        </a:rPr>
                        <a:t> (</a:t>
                      </a:r>
                      <a:r>
                        <a:rPr lang="en" sz="1000" u="none" strike="noStrike" cap="none" baseline="0" err="1">
                          <a:sym typeface="Calibri"/>
                        </a:rPr>
                        <a:t>zavičajnu</a:t>
                      </a:r>
                      <a:r>
                        <a:rPr lang="en" sz="1000" u="none" strike="noStrike" cap="none" baseline="0">
                          <a:sym typeface="Calibri"/>
                        </a:rPr>
                        <a:t>) </a:t>
                      </a:r>
                      <a:r>
                        <a:rPr lang="en" sz="1000" u="none" strike="noStrike" cap="none" baseline="0" err="1">
                          <a:sym typeface="Calibri"/>
                        </a:rPr>
                        <a:t>prošlost</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0"/>
                  </a:ext>
                </a:extLst>
              </a:tr>
              <a:tr h="4760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Poticanje samostalnog rada učenika, kreativnost, razvijanje interesa za svjetsku i nacionalnu (zavičajnu) prošlost.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1"/>
                  </a:ext>
                </a:extLst>
              </a:tr>
              <a:tr h="3339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en" sz="1000">
                          <a:sym typeface="Calibri"/>
                        </a:rPr>
                        <a:t> Mario Milanović,</a:t>
                      </a:r>
                      <a:r>
                        <a:rPr lang="en" sz="1000" u="none" strike="noStrike" cap="none" baseline="0">
                          <a:sym typeface="Calibri"/>
                        </a:rPr>
                        <a:t> </a:t>
                      </a:r>
                      <a:r>
                        <a:rPr lang="en" sz="1000" u="none" strike="noStrike" cap="none" baseline="0" err="1">
                          <a:sym typeface="Calibri"/>
                        </a:rPr>
                        <a:t>učenici</a:t>
                      </a:r>
                      <a:r>
                        <a:rPr lang="en" sz="1000">
                          <a:sym typeface="Calibri"/>
                        </a:rPr>
                        <a:t> 5.-8.razred</a:t>
                      </a:r>
                      <a:endParaRPr lang="en" sz="1000">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2"/>
                  </a:ext>
                </a:extLst>
              </a:tr>
              <a:tr h="60796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Proučavanje</a:t>
                      </a:r>
                      <a:r>
                        <a:rPr lang="en" sz="1000" u="none" strike="noStrike" cap="none" baseline="0">
                          <a:sym typeface="Calibri"/>
                        </a:rPr>
                        <a:t> </a:t>
                      </a:r>
                      <a:r>
                        <a:rPr lang="en" sz="1000" u="none" strike="noStrike" cap="none" baseline="0" err="1">
                          <a:sym typeface="Calibri"/>
                        </a:rPr>
                        <a:t>udžbenika</a:t>
                      </a:r>
                      <a:r>
                        <a:rPr lang="en" sz="1000" u="none" strike="noStrike" cap="none" baseline="0">
                          <a:sym typeface="Calibri"/>
                        </a:rPr>
                        <a:t> </a:t>
                      </a:r>
                      <a:r>
                        <a:rPr lang="en" sz="1000" u="none" strike="noStrike" cap="none" baseline="0" err="1">
                          <a:sym typeface="Calibri"/>
                        </a:rPr>
                        <a:t>različitih</a:t>
                      </a:r>
                      <a:r>
                        <a:rPr lang="en" sz="1000" u="none" strike="noStrike" cap="none" baseline="0">
                          <a:sym typeface="Calibri"/>
                        </a:rPr>
                        <a:t> </a:t>
                      </a:r>
                      <a:r>
                        <a:rPr lang="en" sz="1000" u="none" strike="noStrike" cap="none" baseline="0" err="1">
                          <a:sym typeface="Calibri"/>
                        </a:rPr>
                        <a:t>izdavača</a:t>
                      </a:r>
                      <a:r>
                        <a:rPr lang="en" sz="1000" u="none" strike="noStrike" cap="none" baseline="0">
                          <a:sym typeface="Calibri"/>
                        </a:rPr>
                        <a:t>, </a:t>
                      </a:r>
                      <a:r>
                        <a:rPr lang="en" sz="1000" u="none" strike="noStrike" cap="none" baseline="0" err="1">
                          <a:sym typeface="Calibri"/>
                        </a:rPr>
                        <a:t>proučavanje</a:t>
                      </a:r>
                      <a:r>
                        <a:rPr lang="en" sz="1000" u="none" strike="noStrike" cap="none" baseline="0">
                          <a:sym typeface="Calibri"/>
                        </a:rPr>
                        <a:t> </a:t>
                      </a:r>
                      <a:r>
                        <a:rPr lang="en" sz="1000" u="none" strike="noStrike" cap="none" baseline="0" err="1">
                          <a:sym typeface="Calibri"/>
                        </a:rPr>
                        <a:t>dodatne</a:t>
                      </a:r>
                      <a:r>
                        <a:rPr lang="en" sz="1000" u="none" strike="noStrike" cap="none" baseline="0">
                          <a:sym typeface="Calibri"/>
                        </a:rPr>
                        <a:t> </a:t>
                      </a:r>
                      <a:r>
                        <a:rPr lang="en" sz="1000" u="none" strike="noStrike" cap="none" baseline="0" err="1">
                          <a:sym typeface="Calibri"/>
                        </a:rPr>
                        <a:t>literature,rješavanja</a:t>
                      </a:r>
                      <a:r>
                        <a:rPr lang="en" sz="1000" u="none" strike="noStrike" cap="none" baseline="0">
                          <a:sym typeface="Calibri"/>
                        </a:rPr>
                        <a:t> </a:t>
                      </a:r>
                      <a:r>
                        <a:rPr lang="en" sz="1000" u="none" strike="noStrike" cap="none" baseline="0" err="1">
                          <a:sym typeface="Calibri"/>
                        </a:rPr>
                        <a:t>različitih</a:t>
                      </a:r>
                      <a:r>
                        <a:rPr lang="en" sz="1000" u="none" strike="noStrike" cap="none" baseline="0">
                          <a:sym typeface="Calibri"/>
                        </a:rPr>
                        <a:t>  </a:t>
                      </a:r>
                      <a:r>
                        <a:rPr lang="en" sz="1000" u="none" strike="noStrike" cap="none" baseline="0" err="1">
                          <a:sym typeface="Calibri"/>
                        </a:rPr>
                        <a:t>testova</a:t>
                      </a:r>
                      <a:r>
                        <a:rPr lang="en" sz="1000" u="none" strike="noStrike" cap="none" baseline="0">
                          <a:sym typeface="Calibri"/>
                        </a:rPr>
                        <a:t>, </a:t>
                      </a:r>
                      <a:r>
                        <a:rPr lang="en" sz="1000" u="none" strike="noStrike" cap="none" baseline="0" err="1">
                          <a:sym typeface="Calibri"/>
                        </a:rPr>
                        <a:t>listića</a:t>
                      </a:r>
                      <a:r>
                        <a:rPr lang="en" sz="1000" u="none" strike="noStrike" cap="none" baseline="0">
                          <a:sym typeface="Calibri"/>
                        </a:rPr>
                        <a:t>, </a:t>
                      </a:r>
                      <a:r>
                        <a:rPr lang="en" sz="1000" u="none" strike="noStrike" cap="none" baseline="0" err="1">
                          <a:sym typeface="Calibri"/>
                        </a:rPr>
                        <a:t>radnih</a:t>
                      </a:r>
                      <a:r>
                        <a:rPr lang="en" sz="1000" u="none" strike="noStrike" cap="none" baseline="0">
                          <a:sym typeface="Calibri"/>
                        </a:rPr>
                        <a:t> </a:t>
                      </a:r>
                      <a:r>
                        <a:rPr lang="en" sz="1000" u="none" strike="noStrike" cap="none" baseline="0" err="1">
                          <a:sym typeface="Calibri"/>
                        </a:rPr>
                        <a:t>bilježnica</a:t>
                      </a:r>
                      <a:r>
                        <a:rPr lang="en" sz="1000" u="none" strike="noStrike" cap="none" baseline="0">
                          <a:sym typeface="Calibri"/>
                        </a:rPr>
                        <a:t>, </a:t>
                      </a:r>
                      <a:r>
                        <a:rPr lang="en" sz="1000" u="none" strike="noStrike" cap="none" baseline="0" err="1">
                          <a:sym typeface="Calibri"/>
                        </a:rPr>
                        <a:t>prezentacija</a:t>
                      </a:r>
                      <a:r>
                        <a:rPr lang="en" sz="1000" u="none" strike="noStrike" cap="none" baseline="0">
                          <a:sym typeface="Calibri"/>
                        </a:rPr>
                        <a:t> </a:t>
                      </a:r>
                      <a:r>
                        <a:rPr lang="en" sz="1000" u="none" strike="noStrike" cap="none" baseline="0" err="1">
                          <a:sym typeface="Calibri"/>
                        </a:rPr>
                        <a:t>povijesnih</a:t>
                      </a:r>
                      <a:r>
                        <a:rPr lang="en" sz="1000" u="none" strike="noStrike" cap="none" baseline="0">
                          <a:sym typeface="Calibri"/>
                        </a:rPr>
                        <a:t> </a:t>
                      </a:r>
                      <a:r>
                        <a:rPr lang="en" sz="1000" u="none" strike="noStrike" cap="none" baseline="0" err="1">
                          <a:sym typeface="Calibri"/>
                        </a:rPr>
                        <a:t>dokumentarnih</a:t>
                      </a:r>
                      <a:r>
                        <a:rPr lang="en" sz="1000" u="none" strike="noStrike" cap="none" baseline="0">
                          <a:sym typeface="Calibri"/>
                        </a:rPr>
                        <a:t> </a:t>
                      </a:r>
                      <a:r>
                        <a:rPr lang="en" sz="1000" u="none" strike="noStrike" cap="none" baseline="0" err="1">
                          <a:sym typeface="Calibri"/>
                        </a:rPr>
                        <a:t>filmova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3"/>
                  </a:ext>
                </a:extLst>
              </a:tr>
              <a:tr h="2709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Dva</a:t>
                      </a:r>
                      <a:r>
                        <a:rPr lang="en" sz="1000" u="none" strike="noStrike" cap="none" baseline="0">
                          <a:sym typeface="Calibri"/>
                        </a:rPr>
                        <a:t> </a:t>
                      </a:r>
                      <a:r>
                        <a:rPr lang="en" sz="1000" u="none" strike="noStrike" cap="none" baseline="0" err="1">
                          <a:sym typeface="Calibri"/>
                        </a:rPr>
                        <a:t>sata</a:t>
                      </a:r>
                      <a:r>
                        <a:rPr lang="en" sz="1000" u="none" strike="noStrike" cap="none" baseline="0">
                          <a:sym typeface="Calibri"/>
                        </a:rPr>
                        <a:t> tjedno </a:t>
                      </a:r>
                      <a:r>
                        <a:rPr lang="en" sz="1000" u="none" strike="noStrike" cap="none" baseline="0"/>
                        <a:t>u virtualnoj učionici</a:t>
                      </a:r>
                      <a:endParaRPr lang="en" sz="1000" u="none" strike="noStrike" cap="none" baseline="0">
                        <a:sym typeface="Calibri"/>
                      </a:endParaRPr>
                    </a:p>
                  </a:txBody>
                  <a:tcPr marL="91450" marR="91450" marT="33000" marB="33000"/>
                </a:tc>
                <a:extLst>
                  <a:ext uri="{0D108BD9-81ED-4DB2-BD59-A6C34878D82A}">
                    <a16:rowId xmlns:a16="http://schemas.microsoft.com/office/drawing/2014/main" xmlns="" val="10004"/>
                  </a:ext>
                </a:extLst>
              </a:tr>
              <a:tr h="3450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a:t>0 kn</a:t>
                      </a:r>
                      <a:endParaRPr lang="en" sz="1000">
                        <a:sym typeface="Calibri"/>
                      </a:endParaRPr>
                    </a:p>
                  </a:txBody>
                  <a:tcPr marL="91450" marR="91450" marT="33000" marB="33000"/>
                </a:tc>
                <a:extLst>
                  <a:ext uri="{0D108BD9-81ED-4DB2-BD59-A6C34878D82A}">
                    <a16:rowId xmlns:a16="http://schemas.microsoft.com/office/drawing/2014/main" xmlns="" val="10005"/>
                  </a:ext>
                </a:extLst>
              </a:tr>
              <a:tr h="87084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Opisno praćenje, rezultati kroz natjecanja, pohvalnice  za sve učenike koji idu na županijsko natjecanje te dar (knjiga) za najuspješnije. Prema ostvarenim postignućima voditelj upućuje prijedlog za adekvatno nagrađivanje učenika na Razrednom i Nastavničkom vijeću kroz pohvale/nagrade. </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62022" y="342261"/>
            <a:ext cx="7709805"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Povijest</a:t>
            </a:r>
            <a:endParaRPr lang="hr-HR" sz="1800" b="1">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422959503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pic>
        <p:nvPicPr>
          <p:cNvPr id="251" name="Shape 251"/>
          <p:cNvPicPr preferRelativeResize="0"/>
          <p:nvPr/>
        </p:nvPicPr>
        <p:blipFill rotWithShape="1">
          <a:blip r:embed="rId3">
            <a:alphaModFix/>
          </a:blip>
          <a:srcRect/>
          <a:stretch/>
        </p:blipFill>
        <p:spPr>
          <a:xfrm rot="225250">
            <a:off x="7285762" y="144368"/>
            <a:ext cx="833114" cy="871921"/>
          </a:xfrm>
          <a:prstGeom prst="rect">
            <a:avLst/>
          </a:prstGeom>
          <a:noFill/>
          <a:ln>
            <a:noFill/>
          </a:ln>
        </p:spPr>
      </p:pic>
      <p:graphicFrame>
        <p:nvGraphicFramePr>
          <p:cNvPr id="252" name="Shape 252"/>
          <p:cNvGraphicFramePr/>
          <p:nvPr>
            <p:extLst>
              <p:ext uri="{D42A27DB-BD31-4B8C-83A1-F6EECF244321}">
                <p14:modId xmlns:p14="http://schemas.microsoft.com/office/powerpoint/2010/main" xmlns="" val="2483795656"/>
              </p:ext>
            </p:extLst>
          </p:nvPr>
        </p:nvGraphicFramePr>
        <p:xfrm>
          <a:off x="838900" y="1077414"/>
          <a:ext cx="8197596" cy="4571683"/>
        </p:xfrm>
        <a:graphic>
          <a:graphicData uri="http://schemas.openxmlformats.org/drawingml/2006/table">
            <a:tbl>
              <a:tblPr>
                <a:tableStyleId>{0E3FDE45-AF77-4B5C-9715-49D594BDF05E}</a:tableStyleId>
              </a:tblPr>
              <a:tblGrid>
                <a:gridCol w="2556635">
                  <a:extLst>
                    <a:ext uri="{9D8B030D-6E8A-4147-A177-3AD203B41FA5}">
                      <a16:colId xmlns:a16="http://schemas.microsoft.com/office/drawing/2014/main" xmlns="" val="20000"/>
                    </a:ext>
                  </a:extLst>
                </a:gridCol>
                <a:gridCol w="5640961">
                  <a:extLst>
                    <a:ext uri="{9D8B030D-6E8A-4147-A177-3AD203B41FA5}">
                      <a16:colId xmlns:a16="http://schemas.microsoft.com/office/drawing/2014/main" xmlns="" val="20001"/>
                    </a:ext>
                  </a:extLst>
                </a:gridCol>
              </a:tblGrid>
              <a:tr h="719749">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a:t>
                      </a:r>
                      <a:endParaRPr lang="hr-HR" sz="1000" u="none" strike="noStrike" cap="none" baseline="0">
                        <a:sym typeface="Calibri"/>
                      </a:endParaRPr>
                    </a:p>
                    <a:p>
                      <a:pPr marL="0" marR="0" lvl="0" indent="0" algn="l">
                        <a:lnSpc>
                          <a:spcPct val="100000"/>
                        </a:lnSpc>
                        <a:spcBef>
                          <a:spcPts val="0"/>
                        </a:spcBef>
                        <a:spcAft>
                          <a:spcPts val="0"/>
                        </a:spcAft>
                        <a:buFont typeface="Calibri"/>
                        <a:buNone/>
                      </a:pPr>
                      <a:r>
                        <a:rPr lang="en" sz="1000" u="none" strike="noStrike" cap="none" baseline="0"/>
                        <a:t>- usvojiti nove religiozne sadržaje i pojmove</a:t>
                      </a:r>
                      <a:endParaRPr lang="en" sz="1000" u="none" strike="noStrike" cap="none" baseline="0">
                        <a:sym typeface="Calibri"/>
                      </a:endParaRPr>
                    </a:p>
                    <a:p>
                      <a:pPr marL="0" marR="0" lvl="0" indent="0" algn="l">
                        <a:lnSpc>
                          <a:spcPct val="100000"/>
                        </a:lnSpc>
                        <a:spcBef>
                          <a:spcPts val="0"/>
                        </a:spcBef>
                        <a:spcAft>
                          <a:spcPts val="0"/>
                        </a:spcAft>
                        <a:buFont typeface="Calibri"/>
                        <a:buNone/>
                      </a:pPr>
                      <a:r>
                        <a:rPr lang="en" sz="1000" u="none" strike="noStrike" cap="none" baseline="0"/>
                        <a:t>- obrađivati različite vjeronaučne teme</a:t>
                      </a:r>
                    </a:p>
                    <a:p>
                      <a:pPr marL="0" marR="0" lvl="0" indent="0" algn="l">
                        <a:lnSpc>
                          <a:spcPct val="100000"/>
                        </a:lnSpc>
                        <a:spcBef>
                          <a:spcPts val="0"/>
                        </a:spcBef>
                        <a:spcAft>
                          <a:spcPts val="0"/>
                        </a:spcAft>
                        <a:buFont typeface="Calibri"/>
                        <a:buNone/>
                      </a:pPr>
                      <a:r>
                        <a:rPr lang="en" sz="1000" u="none" strike="noStrike" cap="none" baseline="0"/>
                        <a:t>- proširiti spektar znanja iz religioznog područja</a:t>
                      </a:r>
                    </a:p>
                    <a:p>
                      <a:pPr marL="0" marR="0" lvl="0" indent="0" algn="l">
                        <a:lnSpc>
                          <a:spcPct val="100000"/>
                        </a:lnSpc>
                        <a:spcBef>
                          <a:spcPts val="0"/>
                        </a:spcBef>
                        <a:spcAft>
                          <a:spcPts val="0"/>
                        </a:spcAft>
                        <a:buFont typeface="Calibri"/>
                        <a:buNone/>
                      </a:pPr>
                      <a:r>
                        <a:rPr lang="en" sz="1000" u="none" strike="noStrike" cap="none" baseline="0"/>
                        <a:t>- znati primijeniti stečena znanja na teoretski i praktični način</a:t>
                      </a:r>
                    </a:p>
                    <a:p>
                      <a:pPr marL="0" marR="0" lvl="0" indent="0" algn="l">
                        <a:lnSpc>
                          <a:spcPct val="100000"/>
                        </a:lnSpc>
                        <a:spcBef>
                          <a:spcPts val="0"/>
                        </a:spcBef>
                        <a:spcAft>
                          <a:spcPts val="0"/>
                        </a:spcAft>
                        <a:buFont typeface="Calibri"/>
                        <a:buNone/>
                      </a:pPr>
                      <a:r>
                        <a:rPr lang="en" sz="1000" u="none" strike="noStrike" cap="none" baseline="0"/>
                        <a:t>- razvijati stav otvorenosti za transcendentno i za Božju objavu ljudima</a:t>
                      </a:r>
                    </a:p>
                    <a:p>
                      <a:pPr marL="0" marR="0" lvl="0" indent="0" algn="l" rtl="0">
                        <a:spcBef>
                          <a:spcPts val="0"/>
                        </a:spcBef>
                        <a:buNone/>
                      </a:pPr>
                      <a:endParaRPr lang="en-US" sz="1000" b="0" i="0" u="none" strike="noStrike" cap="none" baseline="0">
                        <a:solidFill>
                          <a:srgbClr val="000000"/>
                        </a:solidFill>
                        <a:latin typeface="Calibri"/>
                        <a:ea typeface="Calibri"/>
                        <a:cs typeface="Calibri"/>
                      </a:endParaRPr>
                    </a:p>
                  </a:txBody>
                  <a:tcPr marL="91450" marR="91450" marT="33000" marB="33000"/>
                </a:tc>
                <a:extLst>
                  <a:ext uri="{0D108BD9-81ED-4DB2-BD59-A6C34878D82A}">
                    <a16:rowId xmlns:a16="http://schemas.microsoft.com/office/drawing/2014/main" xmlns="" val="10000"/>
                  </a:ext>
                </a:extLst>
              </a:tr>
              <a:tr h="5635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Razvijanje</a:t>
                      </a:r>
                      <a:r>
                        <a:rPr lang="en" sz="1000" u="none" strike="noStrike" cap="none" baseline="0">
                          <a:sym typeface="Calibri"/>
                        </a:rPr>
                        <a:t> </a:t>
                      </a:r>
                      <a:r>
                        <a:rPr lang="en" sz="1000" u="none" strike="noStrike" cap="none" baseline="0" err="1">
                          <a:sym typeface="Calibri"/>
                        </a:rPr>
                        <a:t>kreativnosti</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obrada</a:t>
                      </a:r>
                      <a:r>
                        <a:rPr lang="en" sz="1000" u="none" strike="noStrike" cap="none" baseline="0">
                          <a:sym typeface="Calibri"/>
                        </a:rPr>
                        <a:t> </a:t>
                      </a:r>
                      <a:r>
                        <a:rPr lang="en" sz="1000" u="none" strike="noStrike" cap="none" baseline="0" err="1">
                          <a:sym typeface="Calibri"/>
                        </a:rPr>
                        <a:t>jedne</a:t>
                      </a:r>
                      <a:r>
                        <a:rPr lang="en" sz="1000" u="none" strike="noStrike" cap="none" baseline="0">
                          <a:sym typeface="Calibri"/>
                        </a:rPr>
                        <a:t> </a:t>
                      </a:r>
                      <a:r>
                        <a:rPr lang="en" sz="1000" u="none" strike="noStrike" cap="none" baseline="0" err="1">
                          <a:sym typeface="Calibri"/>
                        </a:rPr>
                        <a:t>specifične</a:t>
                      </a:r>
                      <a:r>
                        <a:rPr lang="en" sz="1000" u="none" strike="noStrike" cap="none" baseline="0">
                          <a:sym typeface="Calibri"/>
                        </a:rPr>
                        <a:t> </a:t>
                      </a:r>
                      <a:r>
                        <a:rPr lang="en" sz="1000" u="none" strike="noStrike" cap="none" baseline="0" err="1">
                          <a:sym typeface="Calibri"/>
                        </a:rPr>
                        <a:t>vjeronaučne</a:t>
                      </a:r>
                      <a:r>
                        <a:rPr lang="en" sz="1000" u="none" strike="noStrike" cap="none" baseline="0">
                          <a:sym typeface="Calibri"/>
                        </a:rPr>
                        <a:t> </a:t>
                      </a:r>
                      <a:r>
                        <a:rPr lang="en" sz="1000" u="none" strike="noStrike" cap="none" baseline="0" err="1">
                          <a:sym typeface="Calibri"/>
                        </a:rPr>
                        <a:t>teme</a:t>
                      </a:r>
                      <a:r>
                        <a:rPr lang="en" sz="1000" u="none" strike="noStrike" cap="none" baseline="0">
                          <a:sym typeface="Calibri"/>
                        </a:rPr>
                        <a:t>, </a:t>
                      </a:r>
                      <a:r>
                        <a:rPr lang="en" sz="1000" u="none" strike="noStrike" cap="none" baseline="0" err="1">
                          <a:sym typeface="Calibri"/>
                        </a:rPr>
                        <a:t>razvijanje</a:t>
                      </a:r>
                      <a:r>
                        <a:rPr lang="en" sz="1000" u="none" strike="noStrike" cap="none" baseline="0">
                          <a:sym typeface="Calibri"/>
                        </a:rPr>
                        <a:t> </a:t>
                      </a:r>
                      <a:r>
                        <a:rPr lang="en" sz="1000" u="none" strike="noStrike" cap="none" baseline="0" err="1">
                          <a:sym typeface="Calibri"/>
                        </a:rPr>
                        <a:t>natjecateljskog</a:t>
                      </a:r>
                      <a:r>
                        <a:rPr lang="en" sz="1000" u="none" strike="noStrike" cap="none" baseline="0">
                          <a:sym typeface="Calibri"/>
                        </a:rPr>
                        <a:t> </a:t>
                      </a:r>
                      <a:r>
                        <a:rPr lang="en" sz="1000" u="none" strike="noStrike" cap="none" baseline="0" err="1">
                          <a:sym typeface="Calibri"/>
                        </a:rPr>
                        <a:t>duha</a:t>
                      </a:r>
                      <a:r>
                        <a:rPr lang="en" sz="1000" u="none" strike="noStrike" cap="none" baseline="0">
                          <a:sym typeface="Calibri"/>
                        </a:rPr>
                        <a:t> </a:t>
                      </a:r>
                      <a:r>
                        <a:rPr lang="en" sz="1000" u="none" strike="noStrike" cap="none" baseline="0" err="1">
                          <a:sym typeface="Calibri"/>
                        </a:rPr>
                        <a:t>kod</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rad</a:t>
                      </a:r>
                      <a:r>
                        <a:rPr lang="hr-HR" sz="1000" u="none" strike="noStrike" cap="none" baseline="0">
                          <a:sym typeface="Calibri"/>
                        </a:rPr>
                        <a:t>.</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1"/>
                  </a:ext>
                </a:extLst>
              </a:tr>
              <a:tr h="3953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Vjeroučitelj</a:t>
                      </a:r>
                      <a:r>
                        <a:rPr lang="en" sz="1000" u="none" strike="noStrike" cap="none" baseline="0">
                          <a:sym typeface="Calibri"/>
                        </a:rPr>
                        <a:t> – Mirko </a:t>
                      </a:r>
                      <a:r>
                        <a:rPr lang="en" sz="1000" u="none" strike="noStrike" cap="none" baseline="0" err="1">
                          <a:sym typeface="Calibri"/>
                        </a:rPr>
                        <a:t>Čičak</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2"/>
                  </a:ext>
                </a:extLst>
              </a:tr>
              <a:tr h="71974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a:lnSpc>
                          <a:spcPct val="100000"/>
                        </a:lnSpc>
                        <a:spcBef>
                          <a:spcPts val="0"/>
                        </a:spcBef>
                        <a:spcAft>
                          <a:spcPts val="0"/>
                        </a:spcAft>
                        <a:buNone/>
                      </a:pPr>
                      <a:r>
                        <a:rPr lang="en" sz="1000" u="none" strike="noStrike" cap="none" baseline="0"/>
                        <a:t>Online nastava i komunikacija s učenicima, individualni rad.</a:t>
                      </a:r>
                      <a:endParaRPr lang="en-US">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3"/>
                  </a:ext>
                </a:extLst>
              </a:tr>
              <a:tr h="32080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a:t>2 </a:t>
                      </a:r>
                      <a:r>
                        <a:rPr lang="en" sz="1000" u="none" strike="noStrike" cap="none" baseline="0" err="1"/>
                        <a:t>sata</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4"/>
                  </a:ext>
                </a:extLst>
              </a:tr>
              <a:tr h="40853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kuna</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5"/>
                  </a:ext>
                </a:extLst>
              </a:tr>
              <a:tr h="103096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Praćenje aktivnosti i vrednovanje rada kroz mjesečne provjere, natjecanje u okviru škole te na nivou županije, korištenje rezultata u svrhu</a:t>
                      </a:r>
                      <a:r>
                        <a:rPr lang="en" sz="1000" u="none" strike="noStrike" cap="none" baseline="0"/>
                        <a:t> </a:t>
                      </a:r>
                      <a:r>
                        <a:rPr lang="en" sz="1000" u="none" strike="noStrike" cap="none" baseline="0">
                          <a:sym typeface="Calibri"/>
                        </a:rPr>
                        <a:t> dobivanja uvida u mogućnosti učenika te njihove zainteresiranosti za rad</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838900" y="83243"/>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Vjeronauk</a:t>
            </a:r>
          </a:p>
        </p:txBody>
      </p:sp>
    </p:spTree>
    <p:extLst>
      <p:ext uri="{BB962C8B-B14F-4D97-AF65-F5344CB8AC3E}">
        <p14:creationId xmlns:p14="http://schemas.microsoft.com/office/powerpoint/2010/main" xmlns="" val="310931023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graphicFrame>
        <p:nvGraphicFramePr>
          <p:cNvPr id="265" name="Shape 265"/>
          <p:cNvGraphicFramePr/>
          <p:nvPr>
            <p:extLst>
              <p:ext uri="{D42A27DB-BD31-4B8C-83A1-F6EECF244321}">
                <p14:modId xmlns:p14="http://schemas.microsoft.com/office/powerpoint/2010/main" xmlns="" val="3848051677"/>
              </p:ext>
            </p:extLst>
          </p:nvPr>
        </p:nvGraphicFramePr>
        <p:xfrm>
          <a:off x="806633" y="1456611"/>
          <a:ext cx="8181003" cy="3722198"/>
        </p:xfrm>
        <a:graphic>
          <a:graphicData uri="http://schemas.openxmlformats.org/drawingml/2006/table">
            <a:tbl>
              <a:tblPr>
                <a:tableStyleId>{0E3FDE45-AF77-4B5C-9715-49D594BDF05E}</a:tableStyleId>
              </a:tblPr>
              <a:tblGrid>
                <a:gridCol w="2551460">
                  <a:extLst>
                    <a:ext uri="{9D8B030D-6E8A-4147-A177-3AD203B41FA5}">
                      <a16:colId xmlns:a16="http://schemas.microsoft.com/office/drawing/2014/main" xmlns="" val="20000"/>
                    </a:ext>
                  </a:extLst>
                </a:gridCol>
                <a:gridCol w="5629543">
                  <a:extLst>
                    <a:ext uri="{9D8B030D-6E8A-4147-A177-3AD203B41FA5}">
                      <a16:colId xmlns:a16="http://schemas.microsoft.com/office/drawing/2014/main" xmlns="" val="20001"/>
                    </a:ext>
                  </a:extLst>
                </a:gridCol>
              </a:tblGrid>
              <a:tr h="110871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a:lnSpc>
                          <a:spcPct val="100000"/>
                        </a:lnSpc>
                        <a:spcBef>
                          <a:spcPts val="0"/>
                        </a:spcBef>
                        <a:spcAft>
                          <a:spcPts val="0"/>
                        </a:spcAft>
                        <a:buNone/>
                      </a:pPr>
                      <a:r>
                        <a:rPr lang="en" sz="1000" b="0" i="0" u="none" strike="noStrike" cap="none" baseline="0" noProof="0">
                          <a:latin typeface="Calibri"/>
                        </a:rPr>
                        <a:t>Učenici će: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slušati i argumentirano razgovarati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uočiti problem i ponuditi odgovore na pitanja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razvijati toleranciju </a:t>
                      </a:r>
                      <a:r>
                        <a:rPr lang="en" sz="1000" b="0" i="0" u="none" strike="noStrike" cap="none" baseline="0" noProof="0">
                          <a:latin typeface="Calibri"/>
                          <a:sym typeface="Arial"/>
                        </a:rPr>
                        <a:t>i </a:t>
                      </a:r>
                      <a:r>
                        <a:rPr lang="en" sz="1000" b="0" i="0" u="none" strike="noStrike" cap="none" baseline="0" noProof="0">
                          <a:latin typeface="Calibri"/>
                        </a:rPr>
                        <a:t>timski rad kod </a:t>
                      </a:r>
                      <a:r>
                        <a:rPr lang="en" sz="1000" b="0" i="0" u="none" strike="noStrike" cap="none" baseline="0" noProof="0">
                          <a:latin typeface="Calibri"/>
                          <a:sym typeface="Arial"/>
                        </a:rPr>
                        <a:t>učenika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razvijati samostalnost i osjećaj odgovornosti prilikom rješavanja zadataka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sym typeface="Arial"/>
                        </a:rPr>
                        <a:t>razvijati </a:t>
                      </a:r>
                      <a:r>
                        <a:rPr lang="en" sz="1000" b="0" i="0" u="none" strike="noStrike" cap="none" baseline="0" noProof="0">
                          <a:latin typeface="Calibri"/>
                        </a:rPr>
                        <a:t>urednost</a:t>
                      </a:r>
                      <a:r>
                        <a:rPr lang="en" sz="1000" b="0" i="0" u="none" strike="noStrike" cap="none" baseline="0" noProof="0">
                          <a:latin typeface="Calibri"/>
                          <a:sym typeface="Arial"/>
                        </a:rPr>
                        <a:t>, točnost </a:t>
                      </a:r>
                      <a:r>
                        <a:rPr lang="en" sz="1000" b="0" i="0" u="none" strike="noStrike" cap="none" baseline="0" noProof="0">
                          <a:latin typeface="Calibri"/>
                        </a:rPr>
                        <a:t>i preciznost u usmenom i pisanom izražavanju</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usvajati matematički meta jezik i poticati njegovo korištenje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primjenjivati matematička znanja </a:t>
                      </a:r>
                      <a:r>
                        <a:rPr lang="en" sz="1000" b="0" i="0" u="none" strike="noStrike" cap="none" baseline="0" noProof="0">
                          <a:latin typeface="Calibri"/>
                          <a:sym typeface="Arial"/>
                        </a:rPr>
                        <a:t>u </a:t>
                      </a:r>
                      <a:r>
                        <a:rPr lang="en" sz="1000" b="0" i="0" u="none" strike="noStrike" cap="none" baseline="0" noProof="0">
                          <a:latin typeface="Calibri"/>
                        </a:rPr>
                        <a:t>svakodnevnom životu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razvijati sposobnosti i vještine matematičkih problema za nastavak školovanja </a:t>
                      </a:r>
                      <a:endParaRPr lang="en" sz="1000" u="none" strike="noStrike" cap="none" baseline="0"/>
                    </a:p>
                    <a:p>
                      <a:pPr marL="171450" marR="0" lvl="0" indent="-171450" algn="l">
                        <a:lnSpc>
                          <a:spcPct val="100000"/>
                        </a:lnSpc>
                        <a:spcBef>
                          <a:spcPts val="0"/>
                        </a:spcBef>
                        <a:spcAft>
                          <a:spcPts val="0"/>
                        </a:spcAft>
                        <a:buFont typeface="Arial"/>
                        <a:buChar char="•"/>
                      </a:pPr>
                      <a:r>
                        <a:rPr lang="en" sz="1000" b="0" i="0" u="none" strike="noStrike" cap="none" baseline="0" noProof="0">
                          <a:latin typeface="Calibri"/>
                        </a:rPr>
                        <a:t>razvijati logičko mišljenje</a:t>
                      </a:r>
                      <a:r>
                        <a:rPr lang="en" sz="1000" b="0" i="0" u="none" strike="noStrike" cap="none" baseline="0" noProof="0">
                          <a:latin typeface="Calibri"/>
                          <a:sym typeface="Arial"/>
                        </a:rPr>
                        <a:t>, </a:t>
                      </a:r>
                      <a:r>
                        <a:rPr lang="en" sz="1000" b="0" i="0" u="none" strike="noStrike" cap="none" baseline="0" noProof="0">
                          <a:latin typeface="Calibri"/>
                        </a:rPr>
                        <a:t>računanje</a:t>
                      </a:r>
                      <a:r>
                        <a:rPr lang="en" sz="1000" b="0" i="0" u="none" strike="noStrike" cap="none" baseline="0" noProof="0">
                          <a:latin typeface="Calibri"/>
                          <a:sym typeface="Arial"/>
                        </a:rPr>
                        <a:t>, </a:t>
                      </a:r>
                      <a:r>
                        <a:rPr lang="en" sz="1000" b="0" i="0" u="none" strike="noStrike" cap="none" baseline="0" noProof="0">
                          <a:latin typeface="Calibri"/>
                        </a:rPr>
                        <a:t>pisanje </a:t>
                      </a:r>
                      <a:r>
                        <a:rPr lang="en" sz="1000" b="0" i="0" u="none" strike="noStrike" cap="none" baseline="0" noProof="0">
                          <a:latin typeface="Calibri"/>
                          <a:sym typeface="Arial"/>
                        </a:rPr>
                        <a:t>i </a:t>
                      </a:r>
                      <a:r>
                        <a:rPr lang="en" sz="1000" b="0" i="0" u="none" strike="noStrike" cap="none" baseline="0" noProof="0">
                          <a:latin typeface="Calibri"/>
                        </a:rPr>
                        <a:t>objašnjavanje zadataka</a:t>
                      </a:r>
                      <a:endParaRPr lang="en" sz="1000" u="none" strike="noStrike" cap="none" baseline="0">
                        <a:sym typeface="Arial"/>
                      </a:endParaRPr>
                    </a:p>
                  </a:txBody>
                  <a:tcPr marL="91450" marR="91450" marT="33025" marB="33025"/>
                </a:tc>
                <a:extLst>
                  <a:ext uri="{0D108BD9-81ED-4DB2-BD59-A6C34878D82A}">
                    <a16:rowId xmlns:a16="http://schemas.microsoft.com/office/drawing/2014/main" xmlns="" val="10000"/>
                  </a:ext>
                </a:extLst>
              </a:tr>
              <a:tr h="42496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lvl="0" indent="0" algn="l">
                        <a:spcBef>
                          <a:spcPts val="0"/>
                        </a:spcBef>
                        <a:spcAft>
                          <a:spcPts val="0"/>
                        </a:spcAft>
                        <a:buClr>
                          <a:srgbClr val="000000"/>
                        </a:buClr>
                        <a:buNone/>
                      </a:pPr>
                      <a:r>
                        <a:rPr lang="en" sz="1000" u="none" strike="noStrike" noProof="0" err="1">
                          <a:sym typeface="Arial"/>
                        </a:rPr>
                        <a:t>Darovitim</a:t>
                      </a:r>
                      <a:r>
                        <a:rPr lang="en" sz="1000" u="none" strike="noStrike" noProof="0"/>
                        <a:t> </a:t>
                      </a:r>
                      <a:r>
                        <a:rPr lang="en" sz="1000" u="none" strike="noStrike" noProof="0" err="1"/>
                        <a:t>učenicima</a:t>
                      </a:r>
                      <a:r>
                        <a:rPr lang="en" sz="1000" u="none" strike="noStrike" noProof="0"/>
                        <a:t> </a:t>
                      </a:r>
                      <a:r>
                        <a:rPr lang="en" sz="1000" u="none" strike="noStrike" noProof="0" err="1"/>
                        <a:t>i</a:t>
                      </a:r>
                      <a:r>
                        <a:rPr lang="en" sz="1000" u="none" strike="noStrike" noProof="0"/>
                        <a:t> </a:t>
                      </a:r>
                      <a:r>
                        <a:rPr lang="en" sz="1000" u="none" strike="noStrike" noProof="0" err="1"/>
                        <a:t>onima</a:t>
                      </a:r>
                      <a:r>
                        <a:rPr lang="en" sz="1000" u="none" strike="noStrike" noProof="0"/>
                        <a:t> </a:t>
                      </a:r>
                      <a:r>
                        <a:rPr lang="en" sz="1000" u="none" strike="noStrike" noProof="0" err="1"/>
                        <a:t>koji</a:t>
                      </a:r>
                      <a:r>
                        <a:rPr lang="en" sz="1000" u="none" strike="noStrike" noProof="0"/>
                        <a:t> </a:t>
                      </a:r>
                      <a:r>
                        <a:rPr lang="en" sz="1000" u="none" strike="noStrike" noProof="0" err="1"/>
                        <a:t>pokazuju</a:t>
                      </a:r>
                      <a:r>
                        <a:rPr lang="en" sz="1000" u="none" strike="noStrike" noProof="0"/>
                        <a:t> </a:t>
                      </a:r>
                      <a:r>
                        <a:rPr lang="en" sz="1000" u="none" strike="noStrike" noProof="0" err="1"/>
                        <a:t>interes</a:t>
                      </a:r>
                      <a:r>
                        <a:rPr lang="en" sz="1000" u="none" strike="noStrike" noProof="0"/>
                        <a:t> za </a:t>
                      </a:r>
                      <a:r>
                        <a:rPr lang="en" sz="1000" u="none" strike="noStrike" noProof="0" err="1"/>
                        <a:t>programske</a:t>
                      </a:r>
                      <a:r>
                        <a:rPr lang="en" sz="1000" u="none" strike="noStrike" noProof="0"/>
                        <a:t> </a:t>
                      </a:r>
                      <a:r>
                        <a:rPr lang="en" sz="1000" u="none" strike="noStrike" noProof="0" err="1"/>
                        <a:t>sadržaje</a:t>
                      </a:r>
                      <a:r>
                        <a:rPr lang="en" sz="1000" u="none" strike="noStrike" noProof="0"/>
                        <a:t> </a:t>
                      </a:r>
                      <a:r>
                        <a:rPr lang="en" sz="1000" u="none" strike="noStrike" noProof="0" err="1"/>
                        <a:t>matematike</a:t>
                      </a:r>
                      <a:r>
                        <a:rPr lang="en" sz="1000" u="none" strike="noStrike" noProof="0"/>
                        <a:t> </a:t>
                      </a:r>
                      <a:r>
                        <a:rPr lang="en" sz="1000" u="none" strike="noStrike" noProof="0" err="1"/>
                        <a:t>kako</a:t>
                      </a:r>
                      <a:r>
                        <a:rPr lang="en" sz="1000" u="none" strike="noStrike" noProof="0"/>
                        <a:t> bi </a:t>
                      </a:r>
                      <a:r>
                        <a:rPr lang="en" sz="1000" u="none" strike="noStrike" noProof="0" err="1"/>
                        <a:t>dodatno</a:t>
                      </a:r>
                      <a:r>
                        <a:rPr lang="en" sz="1000" u="none" strike="noStrike" noProof="0"/>
                        <a:t> </a:t>
                      </a:r>
                      <a:r>
                        <a:rPr lang="en" sz="1000" u="none" strike="noStrike" noProof="0" err="1"/>
                        <a:t>proširili</a:t>
                      </a:r>
                      <a:r>
                        <a:rPr lang="en" sz="1000" u="none" strike="noStrike" noProof="0"/>
                        <a:t> </a:t>
                      </a:r>
                      <a:r>
                        <a:rPr lang="en" sz="1000" u="none" strike="noStrike" noProof="0" err="1"/>
                        <a:t>matematička</a:t>
                      </a:r>
                      <a:r>
                        <a:rPr lang="en" sz="1000" u="none" strike="noStrike" noProof="0"/>
                        <a:t> </a:t>
                      </a:r>
                      <a:r>
                        <a:rPr lang="en" sz="1000" u="none" strike="noStrike" noProof="0" err="1"/>
                        <a:t>znanja</a:t>
                      </a:r>
                      <a:r>
                        <a:rPr lang="en" sz="1000" u="none" strike="noStrike" noProof="0"/>
                        <a:t>, </a:t>
                      </a:r>
                      <a:r>
                        <a:rPr lang="en" sz="1000" u="none" strike="noStrike" noProof="0" err="1"/>
                        <a:t>sposobnosti</a:t>
                      </a:r>
                      <a:r>
                        <a:rPr lang="en" sz="1000" u="none" strike="noStrike" noProof="0"/>
                        <a:t> </a:t>
                      </a:r>
                      <a:r>
                        <a:rPr lang="en" sz="1000" u="none" strike="noStrike" noProof="0" err="1"/>
                        <a:t>i</a:t>
                      </a:r>
                      <a:r>
                        <a:rPr lang="en" sz="1000" u="none" strike="noStrike" noProof="0"/>
                        <a:t> </a:t>
                      </a:r>
                      <a:r>
                        <a:rPr lang="en" sz="1000" u="none" strike="noStrike" noProof="0" err="1"/>
                        <a:t>vještine</a:t>
                      </a:r>
                      <a:endParaRPr lang="en-US" b="0" i="0" u="none" strike="noStrike" noProof="0" err="1">
                        <a:solidFill>
                          <a:srgbClr val="000000"/>
                        </a:solidFill>
                        <a:latin typeface="Calibri"/>
                      </a:endParaRPr>
                    </a:p>
                  </a:txBody>
                  <a:tcPr marL="91450" marR="91450" marT="33025" marB="33025"/>
                </a:tc>
                <a:extLst>
                  <a:ext uri="{0D108BD9-81ED-4DB2-BD59-A6C34878D82A}">
                    <a16:rowId xmlns:a16="http://schemas.microsoft.com/office/drawing/2014/main" xmlns="" val="10001"/>
                  </a:ext>
                </a:extLst>
              </a:tr>
              <a:tr h="2966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Mario </a:t>
                      </a:r>
                      <a:r>
                        <a:rPr lang="en" sz="1000" u="none" strike="noStrike" cap="none" baseline="0" err="1">
                          <a:sym typeface="Calibri"/>
                        </a:rPr>
                        <a:t>Matošević</a:t>
                      </a:r>
                    </a:p>
                  </a:txBody>
                  <a:tcPr marL="91450" marR="91450" marT="33025" marB="33025"/>
                </a:tc>
                <a:extLst>
                  <a:ext uri="{0D108BD9-81ED-4DB2-BD59-A6C34878D82A}">
                    <a16:rowId xmlns:a16="http://schemas.microsoft.com/office/drawing/2014/main" xmlns="" val="10002"/>
                  </a:ext>
                </a:extLst>
              </a:tr>
              <a:tr h="27432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215900" marR="0" lvl="0" indent="-215900" algn="l">
                        <a:lnSpc>
                          <a:spcPct val="100000"/>
                        </a:lnSpc>
                        <a:spcBef>
                          <a:spcPts val="0"/>
                        </a:spcBef>
                        <a:spcAft>
                          <a:spcPts val="0"/>
                        </a:spcAft>
                        <a:buClr>
                          <a:srgbClr val="000000"/>
                        </a:buClr>
                        <a:buSzPct val="100000"/>
                        <a:buFont typeface="Arial"/>
                        <a:buChar char="-"/>
                      </a:pPr>
                      <a:r>
                        <a:rPr lang="en" sz="1000" u="none" strike="noStrike" cap="none" baseline="0" noProof="0" err="1">
                          <a:sym typeface="Arial"/>
                        </a:rPr>
                        <a:t>Individualnim</a:t>
                      </a:r>
                      <a:r>
                        <a:rPr lang="en" sz="1000" u="none" strike="noStrike" cap="none" baseline="0" noProof="0">
                          <a:sym typeface="Arial"/>
                        </a:rPr>
                        <a:t> </a:t>
                      </a:r>
                      <a:r>
                        <a:rPr lang="en" sz="1000" u="none" strike="noStrike" cap="none" baseline="0" noProof="0" err="1">
                          <a:sym typeface="Arial"/>
                        </a:rPr>
                        <a:t>pristupom</a:t>
                      </a:r>
                      <a:r>
                        <a:rPr lang="en" sz="1000" u="none" strike="noStrike" cap="none" baseline="0" noProof="0">
                          <a:sym typeface="Arial"/>
                        </a:rPr>
                        <a:t>, </a:t>
                      </a:r>
                      <a:r>
                        <a:rPr lang="en" sz="1000" u="none" strike="noStrike" cap="none" baseline="0" noProof="0" err="1">
                          <a:sym typeface="Arial"/>
                        </a:rPr>
                        <a:t>suradničkim</a:t>
                      </a:r>
                      <a:r>
                        <a:rPr lang="en" sz="1000" u="none" strike="noStrike" cap="none" baseline="0" noProof="0">
                          <a:sym typeface="Arial"/>
                        </a:rPr>
                        <a:t> </a:t>
                      </a:r>
                      <a:r>
                        <a:rPr lang="en" sz="1000" u="none" strike="noStrike" cap="none" baseline="0" noProof="0" err="1">
                          <a:sym typeface="Arial"/>
                        </a:rPr>
                        <a:t>učenjem</a:t>
                      </a:r>
                      <a:r>
                        <a:rPr lang="en" sz="1000" u="none" strike="noStrike" cap="none" baseline="0" noProof="0">
                          <a:sym typeface="Arial"/>
                        </a:rPr>
                        <a:t>, </a:t>
                      </a:r>
                      <a:r>
                        <a:rPr lang="en" sz="1000" u="none" strike="noStrike" cap="none" baseline="0" noProof="0" err="1">
                          <a:sym typeface="Arial"/>
                        </a:rPr>
                        <a:t>timskim</a:t>
                      </a:r>
                      <a:r>
                        <a:rPr lang="en" sz="1000" u="none" strike="noStrike" cap="none" baseline="0" noProof="0">
                          <a:sym typeface="Arial"/>
                        </a:rPr>
                        <a:t> </a:t>
                      </a:r>
                      <a:r>
                        <a:rPr lang="en" sz="1000" u="none" strike="noStrike" cap="none" baseline="0" noProof="0" err="1">
                          <a:sym typeface="Arial"/>
                        </a:rPr>
                        <a:t>radom</a:t>
                      </a:r>
                      <a:r>
                        <a:rPr lang="en" sz="1000" u="none" strike="noStrike" cap="none" baseline="0" noProof="0">
                          <a:sym typeface="Arial"/>
                        </a:rPr>
                        <a:t>, </a:t>
                      </a:r>
                      <a:r>
                        <a:rPr lang="en" sz="1000" u="none" strike="noStrike" cap="none" baseline="0" noProof="0" err="1">
                          <a:sym typeface="Arial"/>
                        </a:rPr>
                        <a:t>učenjem</a:t>
                      </a:r>
                      <a:r>
                        <a:rPr lang="en" sz="1000" u="none" strike="noStrike" cap="none" baseline="0" noProof="0">
                          <a:sym typeface="Arial"/>
                        </a:rPr>
                        <a:t> </a:t>
                      </a:r>
                      <a:r>
                        <a:rPr lang="en" sz="1000" u="none" strike="noStrike" cap="none" baseline="0" noProof="0" err="1">
                          <a:sym typeface="Arial"/>
                        </a:rPr>
                        <a:t>kroz</a:t>
                      </a:r>
                      <a:r>
                        <a:rPr lang="en" sz="1000" u="none" strike="noStrike" cap="none" baseline="0" noProof="0">
                          <a:sym typeface="Arial"/>
                        </a:rPr>
                        <a:t> </a:t>
                      </a:r>
                      <a:r>
                        <a:rPr lang="en" sz="1000" u="none" strike="noStrike" cap="none" baseline="0" noProof="0" err="1">
                          <a:sym typeface="Arial"/>
                        </a:rPr>
                        <a:t>igru</a:t>
                      </a:r>
                      <a:r>
                        <a:rPr lang="en" sz="1000" u="none" strike="noStrike" cap="none" baseline="0" noProof="0">
                          <a:sym typeface="Arial"/>
                        </a:rPr>
                        <a:t>.</a:t>
                      </a:r>
                      <a:endParaRPr lang="en" sz="1000" b="0" i="0" u="none" strike="noStrike" cap="none" baseline="0" noProof="0">
                        <a:solidFill>
                          <a:srgbClr val="000000"/>
                        </a:solidFill>
                        <a:latin typeface="Calibri"/>
                        <a:sym typeface="Arial"/>
                      </a:endParaRPr>
                    </a:p>
                  </a:txBody>
                  <a:tcPr marL="91450" marR="91450" marT="33025" marB="33025"/>
                </a:tc>
                <a:extLst>
                  <a:ext uri="{0D108BD9-81ED-4DB2-BD59-A6C34878D82A}">
                    <a16:rowId xmlns:a16="http://schemas.microsoft.com/office/drawing/2014/main" xmlns="" val="10003"/>
                  </a:ext>
                </a:extLst>
              </a:tr>
              <a:tr h="24054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Clr>
                          <a:schemeClr val="dk1"/>
                        </a:buClr>
                        <a:buSzPct val="25000"/>
                        <a:buFont typeface="Arial"/>
                        <a:buNone/>
                      </a:pPr>
                      <a:r>
                        <a:rPr lang="en" sz="1000" u="none" strike="noStrike" cap="none" baseline="0"/>
                        <a:t>2 </a:t>
                      </a:r>
                      <a:r>
                        <a:rPr lang="en" sz="1000" u="none" strike="noStrike" cap="none" baseline="0" err="1"/>
                        <a:t>sata</a:t>
                      </a:r>
                      <a:r>
                        <a:rPr lang="en" sz="1000" u="none" strike="noStrike" cap="none" baseline="0">
                          <a:sym typeface="Arial"/>
                        </a:rPr>
                        <a:t> </a:t>
                      </a:r>
                      <a:r>
                        <a:rPr lang="en" sz="1000" u="none" strike="noStrike" cap="none" baseline="0" err="1">
                          <a:sym typeface="Arial"/>
                        </a:rPr>
                        <a:t>tjedno</a:t>
                      </a:r>
                      <a:r>
                        <a:rPr lang="en" sz="1000" u="none" strike="noStrike" cap="none" baseline="0">
                          <a:sym typeface="Arial"/>
                        </a:rPr>
                        <a:t> </a:t>
                      </a:r>
                      <a:r>
                        <a:rPr lang="en" sz="1000" u="none" strike="noStrike" cap="none" baseline="0" err="1">
                          <a:sym typeface="Arial"/>
                        </a:rPr>
                        <a:t>tijekom</a:t>
                      </a:r>
                      <a:r>
                        <a:rPr lang="en" sz="1000" u="none" strike="noStrike" cap="none" baseline="0">
                          <a:sym typeface="Arial"/>
                        </a:rPr>
                        <a:t> </a:t>
                      </a:r>
                      <a:r>
                        <a:rPr lang="en" sz="1000" u="none" strike="noStrike" cap="none" baseline="0" err="1">
                          <a:sym typeface="Arial"/>
                        </a:rPr>
                        <a:t>nastavne</a:t>
                      </a:r>
                      <a:r>
                        <a:rPr lang="en" sz="1000" u="none" strike="noStrike" cap="none" baseline="0">
                          <a:sym typeface="Arial"/>
                        </a:rPr>
                        <a:t> </a:t>
                      </a:r>
                      <a:r>
                        <a:rPr lang="en" sz="1000" u="none" strike="noStrike" cap="none" baseline="0" err="1">
                          <a:sym typeface="Arial"/>
                        </a:rPr>
                        <a:t>godine</a:t>
                      </a:r>
                    </a:p>
                  </a:txBody>
                  <a:tcPr marL="91450" marR="91450" marT="33025" marB="33025"/>
                </a:tc>
                <a:extLst>
                  <a:ext uri="{0D108BD9-81ED-4DB2-BD59-A6C34878D82A}">
                    <a16:rowId xmlns:a16="http://schemas.microsoft.com/office/drawing/2014/main" xmlns="" val="10004"/>
                  </a:ext>
                </a:extLst>
              </a:tr>
              <a:tr h="3127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lvl="0" algn="l">
                        <a:spcBef>
                          <a:spcPts val="0"/>
                        </a:spcBef>
                        <a:spcAft>
                          <a:spcPts val="0"/>
                        </a:spcAft>
                        <a:buNone/>
                      </a:pPr>
                      <a:r>
                        <a:rPr lang="en" sz="1000" u="none" strike="noStrike" cap="none" baseline="0" noProof="0" err="1">
                          <a:sym typeface="Arial"/>
                        </a:rPr>
                        <a:t>Troškovi</a:t>
                      </a:r>
                      <a:r>
                        <a:rPr lang="en" sz="1000" u="none" strike="noStrike" cap="none" baseline="0" noProof="0">
                          <a:sym typeface="Arial"/>
                        </a:rPr>
                        <a:t> </a:t>
                      </a:r>
                      <a:r>
                        <a:rPr lang="en" sz="1000" u="none" strike="noStrike" cap="none" baseline="0" noProof="0" err="1">
                          <a:sym typeface="Arial"/>
                        </a:rPr>
                        <a:t>kopiranja</a:t>
                      </a:r>
                      <a:r>
                        <a:rPr lang="en" sz="1000" u="none" strike="noStrike" cap="none" baseline="0" noProof="0">
                          <a:sym typeface="Arial"/>
                        </a:rPr>
                        <a:t> </a:t>
                      </a:r>
                      <a:r>
                        <a:rPr lang="en" sz="1000" u="none" strike="noStrike" cap="none" baseline="0" noProof="0" err="1">
                          <a:sym typeface="Arial"/>
                        </a:rPr>
                        <a:t>listića</a:t>
                      </a:r>
                      <a:r>
                        <a:rPr lang="en" sz="1000" u="none" strike="noStrike" cap="none" baseline="0" noProof="0">
                          <a:sym typeface="Arial"/>
                        </a:rPr>
                        <a:t> za </a:t>
                      </a:r>
                      <a:r>
                        <a:rPr lang="en" sz="1000" u="none" strike="noStrike" cap="none" baseline="0" noProof="0" err="1">
                          <a:sym typeface="Arial"/>
                        </a:rPr>
                        <a:t>dodatnu</a:t>
                      </a:r>
                      <a:r>
                        <a:rPr lang="en" sz="1000" u="none" strike="noStrike" cap="none" baseline="0" noProof="0">
                          <a:sym typeface="Arial"/>
                        </a:rPr>
                        <a:t> </a:t>
                      </a:r>
                      <a:r>
                        <a:rPr lang="en" sz="1000" u="none" strike="noStrike" cap="none" baseline="0" noProof="0" err="1">
                          <a:sym typeface="Arial"/>
                        </a:rPr>
                        <a:t>nastavu</a:t>
                      </a:r>
                      <a:r>
                        <a:rPr lang="en" sz="1000" u="none" strike="noStrike" cap="none" baseline="0" noProof="0">
                          <a:sym typeface="Arial"/>
                        </a:rPr>
                        <a:t> </a:t>
                      </a:r>
                      <a:endParaRPr lang="en-US">
                        <a:sym typeface="Arial"/>
                      </a:endParaRPr>
                    </a:p>
                  </a:txBody>
                  <a:tcPr marL="91450" marR="91450" marT="33025" marB="33025"/>
                </a:tc>
                <a:extLst>
                  <a:ext uri="{0D108BD9-81ED-4DB2-BD59-A6C34878D82A}">
                    <a16:rowId xmlns:a16="http://schemas.microsoft.com/office/drawing/2014/main" xmlns="" val="10005"/>
                  </a:ext>
                </a:extLst>
              </a:tr>
              <a:tr h="5829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lvl="0" algn="l">
                        <a:spcBef>
                          <a:spcPts val="0"/>
                        </a:spcBef>
                        <a:spcAft>
                          <a:spcPts val="0"/>
                        </a:spcAft>
                        <a:buNone/>
                      </a:pPr>
                      <a:r>
                        <a:rPr lang="en" sz="1000" u="none" strike="noStrike" cap="none" baseline="0" noProof="0">
                          <a:sym typeface="Calibri"/>
                        </a:rPr>
                        <a:t>Redovitim praćenjem rada i napredovanja te postignutim uspjehom na natjecanjima, a primjena rezultata bit će integrirana unutar nastave matematike .</a:t>
                      </a:r>
                      <a:endParaRPr lang="en-US" sz="1000" b="0" i="0" u="none" strike="noStrike" cap="none" baseline="0" noProof="0">
                        <a:solidFill>
                          <a:srgbClr val="000000"/>
                        </a:solidFill>
                        <a:latin typeface="Calibri"/>
                        <a:sym typeface="Calibri"/>
                      </a:endParaRPr>
                    </a:p>
                  </a:txBody>
                  <a:tcPr marL="91450" marR="91450" marT="33025" marB="3302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806634" y="306296"/>
            <a:ext cx="7886700" cy="994171"/>
          </a:xfrm>
        </p:spPr>
        <p:txBody>
          <a:bodyPr>
            <a:normAutofit/>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Matematika</a:t>
            </a:r>
          </a:p>
        </p:txBody>
      </p:sp>
      <p:pic>
        <p:nvPicPr>
          <p:cNvPr id="3" name="Picture 3"/>
          <p:cNvPicPr>
            <a:picLocks noChangeAspect="1"/>
          </p:cNvPicPr>
          <p:nvPr/>
        </p:nvPicPr>
        <p:blipFill>
          <a:blip r:embed="rId3"/>
          <a:stretch>
            <a:fillRect/>
          </a:stretch>
        </p:blipFill>
        <p:spPr>
          <a:xfrm>
            <a:off x="6443011" y="259574"/>
            <a:ext cx="1894355" cy="994171"/>
          </a:xfrm>
          <a:prstGeom prst="rect">
            <a:avLst/>
          </a:prstGeom>
        </p:spPr>
      </p:pic>
    </p:spTree>
    <p:extLst>
      <p:ext uri="{BB962C8B-B14F-4D97-AF65-F5344CB8AC3E}">
        <p14:creationId xmlns:p14="http://schemas.microsoft.com/office/powerpoint/2010/main" xmlns="" val="235132241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graphicFrame>
        <p:nvGraphicFramePr>
          <p:cNvPr id="265" name="Shape 265"/>
          <p:cNvGraphicFramePr/>
          <p:nvPr>
            <p:extLst>
              <p:ext uri="{D42A27DB-BD31-4B8C-83A1-F6EECF244321}">
                <p14:modId xmlns:p14="http://schemas.microsoft.com/office/powerpoint/2010/main" xmlns="" val="2323203232"/>
              </p:ext>
            </p:extLst>
          </p:nvPr>
        </p:nvGraphicFramePr>
        <p:xfrm>
          <a:off x="875473" y="1054564"/>
          <a:ext cx="8085269" cy="4068609"/>
        </p:xfrm>
        <a:graphic>
          <a:graphicData uri="http://schemas.openxmlformats.org/drawingml/2006/table">
            <a:tbl>
              <a:tblPr>
                <a:tableStyleId>{0E3FDE45-AF77-4B5C-9715-49D594BDF05E}</a:tableStyleId>
              </a:tblPr>
              <a:tblGrid>
                <a:gridCol w="2521603">
                  <a:extLst>
                    <a:ext uri="{9D8B030D-6E8A-4147-A177-3AD203B41FA5}">
                      <a16:colId xmlns:a16="http://schemas.microsoft.com/office/drawing/2014/main" xmlns="" val="20000"/>
                    </a:ext>
                  </a:extLst>
                </a:gridCol>
                <a:gridCol w="5563666">
                  <a:extLst>
                    <a:ext uri="{9D8B030D-6E8A-4147-A177-3AD203B41FA5}">
                      <a16:colId xmlns:a16="http://schemas.microsoft.com/office/drawing/2014/main" xmlns="" val="20001"/>
                    </a:ext>
                  </a:extLst>
                </a:gridCol>
              </a:tblGrid>
              <a:tr h="1244972">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None/>
                      </a:pPr>
                      <a:r>
                        <a:rPr lang="en" sz="1000" u="none" strike="noStrike" cap="none" baseline="0" noProof="0"/>
                        <a:t>Učenici će: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moći djelotvorno rješavati probleme složene prirode,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aktivno i kritički komunicirati posredstvom različitih medija,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razumijevati i dati kritičku ocjenu prikupljenih informacija</a:t>
                      </a:r>
                      <a:r>
                        <a:rPr lang="en" sz="1000" u="none" strike="noStrike" cap="none" baseline="0" noProof="0">
                          <a:sym typeface="Arial"/>
                        </a:rPr>
                        <a:t>,</a:t>
                      </a:r>
                      <a:r>
                        <a:rPr lang="en" sz="1000" u="none" strike="noStrike" cap="none" baseline="0" noProof="0"/>
                        <a:t>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samostalno istraživati</a:t>
                      </a:r>
                      <a:r>
                        <a:rPr lang="en" sz="1000" u="none" strike="noStrike" cap="none" baseline="0" noProof="0">
                          <a:sym typeface="Arial"/>
                        </a:rPr>
                        <a:t>,</a:t>
                      </a:r>
                      <a:r>
                        <a:rPr lang="en" sz="1000" u="none" strike="noStrike" cap="none" baseline="0" noProof="0"/>
                        <a:t>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donositi zaključke</a:t>
                      </a:r>
                      <a:r>
                        <a:rPr lang="en" sz="1000" u="none" strike="noStrike" cap="none" baseline="0" noProof="0">
                          <a:sym typeface="Arial"/>
                        </a:rPr>
                        <a:t>,</a:t>
                      </a:r>
                      <a:r>
                        <a:rPr lang="en" sz="1000" u="none" strike="noStrike" cap="none" baseline="0" noProof="0"/>
                        <a:t>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poznavati informatičko komunikacijsku tehnologiju na višoj razini </a:t>
                      </a:r>
                      <a:endParaRPr lang="en" sz="1000" u="none" strike="noStrike" cap="none" baseline="0"/>
                    </a:p>
                    <a:p>
                      <a:pPr marL="0" marR="0" lvl="0" indent="0" algn="l">
                        <a:lnSpc>
                          <a:spcPct val="100000"/>
                        </a:lnSpc>
                        <a:spcBef>
                          <a:spcPts val="0"/>
                        </a:spcBef>
                        <a:spcAft>
                          <a:spcPts val="0"/>
                        </a:spcAft>
                        <a:buNone/>
                      </a:pPr>
                      <a:r>
                        <a:rPr lang="en" sz="1000" u="none" strike="noStrike" cap="none" baseline="0" noProof="0"/>
                        <a:t>Učenici će se u ovom programu pripremati za uspješno </a:t>
                      </a:r>
                      <a:r>
                        <a:rPr lang="en" sz="1000" u="none" strike="noStrike" cap="none" baseline="0" noProof="0">
                          <a:sym typeface="Arial"/>
                        </a:rPr>
                        <a:t>sudjelovanje na natjecanju </a:t>
                      </a:r>
                      <a:r>
                        <a:rPr lang="en" sz="1000" u="none" strike="noStrike" cap="none" baseline="0" noProof="0"/>
                        <a:t>INFOKUP.</a:t>
                      </a:r>
                      <a:endParaRPr lang="en" sz="1000" b="0" i="0" u="none" strike="noStrike" cap="none" baseline="0">
                        <a:solidFill>
                          <a:schemeClr val="dk1"/>
                        </a:solidFill>
                        <a:latin typeface="Arial"/>
                        <a:cs typeface="Arial"/>
                        <a:sym typeface="Arial"/>
                      </a:endParaRPr>
                    </a:p>
                  </a:txBody>
                  <a:tcPr marL="91450" marR="91450" marT="33025" marB="33025"/>
                </a:tc>
                <a:extLst>
                  <a:ext uri="{0D108BD9-81ED-4DB2-BD59-A6C34878D82A}">
                    <a16:rowId xmlns:a16="http://schemas.microsoft.com/office/drawing/2014/main" xmlns="" val="10000"/>
                  </a:ext>
                </a:extLst>
              </a:tr>
              <a:tr h="50685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lvl="0" indent="0" algn="l">
                        <a:spcBef>
                          <a:spcPts val="0"/>
                        </a:spcBef>
                        <a:spcAft>
                          <a:spcPts val="0"/>
                        </a:spcAft>
                        <a:buNone/>
                      </a:pPr>
                      <a:r>
                        <a:rPr lang="en" sz="1000" u="none" strike="noStrike" noProof="0" err="1"/>
                        <a:t>Darovitim</a:t>
                      </a:r>
                      <a:r>
                        <a:rPr lang="en" sz="1000" u="none" strike="noStrike" noProof="0"/>
                        <a:t> </a:t>
                      </a:r>
                      <a:r>
                        <a:rPr lang="en" sz="1000" u="none" strike="noStrike" noProof="0" err="1"/>
                        <a:t>učenicima</a:t>
                      </a:r>
                      <a:r>
                        <a:rPr lang="en" sz="1000" u="none" strike="noStrike" noProof="0"/>
                        <a:t> </a:t>
                      </a:r>
                      <a:r>
                        <a:rPr lang="en" sz="1000" u="none" strike="noStrike" noProof="0" err="1"/>
                        <a:t>i</a:t>
                      </a:r>
                      <a:r>
                        <a:rPr lang="en" sz="1000" u="none" strike="noStrike" noProof="0"/>
                        <a:t> </a:t>
                      </a:r>
                      <a:r>
                        <a:rPr lang="en" sz="1000" u="none" strike="noStrike" noProof="0" err="1"/>
                        <a:t>onima</a:t>
                      </a:r>
                      <a:r>
                        <a:rPr lang="en" sz="1000" u="none" strike="noStrike" noProof="0"/>
                        <a:t> koji </a:t>
                      </a:r>
                      <a:r>
                        <a:rPr lang="en" sz="1000" u="none" strike="noStrike" noProof="0" err="1"/>
                        <a:t>pokazuju</a:t>
                      </a:r>
                      <a:r>
                        <a:rPr lang="en" sz="1000" u="none" strike="noStrike" noProof="0"/>
                        <a:t> </a:t>
                      </a:r>
                      <a:r>
                        <a:rPr lang="en" sz="1000" u="none" strike="noStrike" noProof="0" err="1"/>
                        <a:t>interes</a:t>
                      </a:r>
                      <a:r>
                        <a:rPr lang="en" sz="1000" u="none" strike="noStrike" noProof="0"/>
                        <a:t> za </a:t>
                      </a:r>
                      <a:r>
                        <a:rPr lang="en" sz="1000" u="none" strike="noStrike" noProof="0" err="1"/>
                        <a:t>programske</a:t>
                      </a:r>
                      <a:r>
                        <a:rPr lang="en" sz="1000" u="none" strike="noStrike" noProof="0"/>
                        <a:t> </a:t>
                      </a:r>
                      <a:r>
                        <a:rPr lang="en" sz="1000" u="none" strike="noStrike" noProof="0" err="1"/>
                        <a:t>sadržaje</a:t>
                      </a:r>
                      <a:r>
                        <a:rPr lang="en" sz="1000" u="none" strike="noStrike" noProof="0"/>
                        <a:t> </a:t>
                      </a:r>
                      <a:r>
                        <a:rPr lang="en" sz="1000" u="none" strike="noStrike" noProof="0" err="1"/>
                        <a:t>informatike</a:t>
                      </a:r>
                      <a:r>
                        <a:rPr lang="en" sz="1000" u="none" strike="noStrike" noProof="0"/>
                        <a:t> </a:t>
                      </a:r>
                      <a:r>
                        <a:rPr lang="en" sz="1000" u="none" strike="noStrike" noProof="0" err="1"/>
                        <a:t>kako</a:t>
                      </a:r>
                      <a:r>
                        <a:rPr lang="en" sz="1000" u="none" strike="noStrike" noProof="0"/>
                        <a:t> bi </a:t>
                      </a:r>
                      <a:r>
                        <a:rPr lang="en" sz="1000" u="none" strike="noStrike" noProof="0" err="1"/>
                        <a:t>dodatno</a:t>
                      </a:r>
                      <a:r>
                        <a:rPr lang="en" sz="1000" u="none" strike="noStrike" noProof="0"/>
                        <a:t> </a:t>
                      </a:r>
                      <a:r>
                        <a:rPr lang="en" sz="1000" u="none" strike="noStrike" noProof="0" err="1"/>
                        <a:t>proširili</a:t>
                      </a:r>
                      <a:r>
                        <a:rPr lang="en" sz="1000" u="none" strike="noStrike" noProof="0"/>
                        <a:t> </a:t>
                      </a:r>
                      <a:r>
                        <a:rPr lang="en" sz="1000" u="none" strike="noStrike" noProof="0" err="1"/>
                        <a:t>informatička</a:t>
                      </a:r>
                      <a:r>
                        <a:rPr lang="en" sz="1000" u="none" strike="noStrike" noProof="0"/>
                        <a:t> </a:t>
                      </a:r>
                      <a:r>
                        <a:rPr lang="en" sz="1000" u="none" strike="noStrike" noProof="0" err="1"/>
                        <a:t>znanja</a:t>
                      </a:r>
                      <a:r>
                        <a:rPr lang="en" sz="1000" u="none" strike="noStrike" noProof="0"/>
                        <a:t>, </a:t>
                      </a:r>
                      <a:r>
                        <a:rPr lang="en" sz="1000" u="none" strike="noStrike" noProof="0" err="1"/>
                        <a:t>sposobnosti</a:t>
                      </a:r>
                      <a:r>
                        <a:rPr lang="en" sz="1000" u="none" strike="noStrike" noProof="0"/>
                        <a:t> </a:t>
                      </a:r>
                      <a:r>
                        <a:rPr lang="en" sz="1000" u="none" strike="noStrike" noProof="0" err="1"/>
                        <a:t>i</a:t>
                      </a:r>
                      <a:r>
                        <a:rPr lang="en" sz="1000" u="none" strike="noStrike" noProof="0"/>
                        <a:t> </a:t>
                      </a:r>
                      <a:r>
                        <a:rPr lang="en" sz="1000" u="none" strike="noStrike" noProof="0" err="1"/>
                        <a:t>vještine</a:t>
                      </a:r>
                    </a:p>
                    <a:p>
                      <a:pPr marL="0" lvl="0" indent="0" algn="l">
                        <a:spcBef>
                          <a:spcPts val="0"/>
                        </a:spcBef>
                        <a:spcAft>
                          <a:spcPts val="0"/>
                        </a:spcAft>
                        <a:buNone/>
                      </a:pPr>
                      <a:r>
                        <a:rPr lang="en" sz="1000" u="none" strike="noStrike" noProof="0" err="1"/>
                        <a:t>Pripremiti</a:t>
                      </a:r>
                      <a:r>
                        <a:rPr lang="en" sz="1000" u="none" strike="noStrike" noProof="0"/>
                        <a:t> </a:t>
                      </a:r>
                      <a:r>
                        <a:rPr lang="en" sz="1000" u="none" strike="noStrike" noProof="0" err="1"/>
                        <a:t>učenike</a:t>
                      </a:r>
                      <a:r>
                        <a:rPr lang="en" sz="1000" u="none" strike="noStrike" noProof="0"/>
                        <a:t> za </a:t>
                      </a:r>
                      <a:r>
                        <a:rPr lang="en" sz="1000" u="none" strike="noStrike" noProof="0" err="1"/>
                        <a:t>sudjelovanje</a:t>
                      </a:r>
                      <a:r>
                        <a:rPr lang="en" sz="1000" u="none" strike="noStrike" noProof="0"/>
                        <a:t> </a:t>
                      </a:r>
                      <a:r>
                        <a:rPr lang="en" sz="1000" u="none" strike="noStrike" noProof="0" err="1"/>
                        <a:t>na</a:t>
                      </a:r>
                      <a:r>
                        <a:rPr lang="en" sz="1000" u="none" strike="noStrike" noProof="0"/>
                        <a:t> </a:t>
                      </a:r>
                      <a:r>
                        <a:rPr lang="en" sz="1000" u="none" strike="noStrike" noProof="0" err="1"/>
                        <a:t>natjecanjima</a:t>
                      </a:r>
                      <a:r>
                        <a:rPr lang="en" sz="1000" u="none" strike="noStrike" noProof="0"/>
                        <a:t> </a:t>
                      </a:r>
                      <a:r>
                        <a:rPr lang="en" sz="1000" u="none" strike="noStrike" noProof="0" err="1"/>
                        <a:t>iz</a:t>
                      </a:r>
                      <a:r>
                        <a:rPr lang="en" sz="1000" u="none" strike="noStrike" noProof="0"/>
                        <a:t> </a:t>
                      </a:r>
                      <a:r>
                        <a:rPr lang="en" sz="1000" u="none" strike="noStrike" noProof="0" err="1"/>
                        <a:t>osnova</a:t>
                      </a:r>
                      <a:r>
                        <a:rPr lang="en" sz="1000" u="none" strike="noStrike" noProof="0"/>
                        <a:t> </a:t>
                      </a:r>
                      <a:r>
                        <a:rPr lang="en" sz="1000" u="none" strike="noStrike" noProof="0" err="1"/>
                        <a:t>informatike</a:t>
                      </a:r>
                      <a:r>
                        <a:rPr lang="en" sz="1000" u="none" strike="noStrike" noProof="0"/>
                        <a:t> </a:t>
                      </a:r>
                      <a:r>
                        <a:rPr lang="en" sz="1000" u="none" strike="noStrike" noProof="0" err="1"/>
                        <a:t>i</a:t>
                      </a:r>
                      <a:r>
                        <a:rPr lang="en" sz="1000" u="none" strike="noStrike" noProof="0"/>
                        <a:t> </a:t>
                      </a:r>
                      <a:r>
                        <a:rPr lang="en" sz="1000" u="none" strike="noStrike" noProof="0" err="1"/>
                        <a:t>digitalnih</a:t>
                      </a:r>
                      <a:r>
                        <a:rPr lang="en" sz="1000" u="none" strike="noStrike" noProof="0"/>
                        <a:t> </a:t>
                      </a:r>
                      <a:r>
                        <a:rPr lang="en" sz="1000" u="none" strike="noStrike" noProof="0" err="1"/>
                        <a:t>kompetencija</a:t>
                      </a:r>
                      <a:r>
                        <a:rPr lang="en" sz="1000" u="none" strike="noStrike" noProof="0"/>
                        <a:t>.</a:t>
                      </a:r>
                      <a:endParaRPr lang="en" err="1"/>
                    </a:p>
                  </a:txBody>
                  <a:tcPr marL="91450" marR="91450" marT="33025" marB="33025"/>
                </a:tc>
                <a:extLst>
                  <a:ext uri="{0D108BD9-81ED-4DB2-BD59-A6C34878D82A}">
                    <a16:rowId xmlns:a16="http://schemas.microsoft.com/office/drawing/2014/main" xmlns="" val="10001"/>
                  </a:ext>
                </a:extLst>
              </a:tr>
              <a:tr h="28737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hr-HR" sz="1000" u="none" strike="noStrike" cap="none" baseline="0"/>
                        <a:t>Učiteljica informatike Sanja</a:t>
                      </a:r>
                      <a:r>
                        <a:rPr lang="hr-HR" sz="1000" u="none" strike="noStrike" cap="none" baseline="0">
                          <a:sym typeface="Calibri"/>
                        </a:rPr>
                        <a:t> </a:t>
                      </a:r>
                      <a:r>
                        <a:rPr lang="hr-HR" sz="1000" u="none" strike="noStrike" cap="none" baseline="0" err="1">
                          <a:sym typeface="Calibri"/>
                        </a:rPr>
                        <a:t>Bićanić</a:t>
                      </a:r>
                      <a:r>
                        <a:rPr lang="hr-HR" sz="1000" u="none" strike="noStrike" cap="none" baseline="0"/>
                        <a:t>/Karolina Klarić </a:t>
                      </a:r>
                      <a:r>
                        <a:rPr lang="hr-HR" sz="1000" u="none" strike="noStrike" cap="none" baseline="0" err="1"/>
                        <a:t>Crljenković</a:t>
                      </a:r>
                      <a:endParaRPr lang="en" sz="1000" u="none" strike="noStrike" cap="none" baseline="0" err="1">
                        <a:sym typeface="Calibri"/>
                      </a:endParaRPr>
                    </a:p>
                  </a:txBody>
                  <a:tcPr marL="91450" marR="91450" marT="33025" marB="33025"/>
                </a:tc>
                <a:extLst>
                  <a:ext uri="{0D108BD9-81ED-4DB2-BD59-A6C34878D82A}">
                    <a16:rowId xmlns:a16="http://schemas.microsoft.com/office/drawing/2014/main" xmlns="" val="10002"/>
                  </a:ext>
                </a:extLst>
              </a:tr>
              <a:tr h="6544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a:lnSpc>
                          <a:spcPct val="100000"/>
                        </a:lnSpc>
                        <a:spcBef>
                          <a:spcPts val="0"/>
                        </a:spcBef>
                        <a:spcAft>
                          <a:spcPts val="0"/>
                        </a:spcAft>
                        <a:buNone/>
                      </a:pPr>
                      <a:r>
                        <a:rPr lang="en" sz="1000" u="none" strike="noStrike" cap="none" baseline="0" noProof="0" err="1"/>
                        <a:t>Dodatna</a:t>
                      </a:r>
                      <a:r>
                        <a:rPr lang="en" sz="1000" u="none" strike="noStrike" cap="none" baseline="0" noProof="0"/>
                        <a:t> </a:t>
                      </a:r>
                      <a:r>
                        <a:rPr lang="en" sz="1000" u="none" strike="noStrike" cap="none" baseline="0" noProof="0" err="1"/>
                        <a:t>nastava</a:t>
                      </a:r>
                      <a:r>
                        <a:rPr lang="en" sz="1000" u="none" strike="noStrike" cap="none" baseline="0" noProof="0"/>
                        <a:t> </a:t>
                      </a:r>
                      <a:r>
                        <a:rPr lang="en" sz="1000" u="none" strike="noStrike" cap="none" baseline="0" noProof="0" err="1"/>
                        <a:t>iz</a:t>
                      </a:r>
                      <a:r>
                        <a:rPr lang="en" sz="1000" u="none" strike="noStrike" cap="none" baseline="0" noProof="0"/>
                        <a:t> </a:t>
                      </a:r>
                      <a:r>
                        <a:rPr lang="en" sz="1000" u="none" strike="noStrike" cap="none" baseline="0" noProof="0" err="1"/>
                        <a:t>informatike</a:t>
                      </a:r>
                      <a:r>
                        <a:rPr lang="en" sz="1000" u="none" strike="noStrike" cap="none" baseline="0" noProof="0"/>
                        <a:t> </a:t>
                      </a:r>
                      <a:r>
                        <a:rPr lang="en" sz="1000" u="none" strike="noStrike" cap="none" baseline="0" noProof="0" err="1"/>
                        <a:t>realizira</a:t>
                      </a:r>
                      <a:r>
                        <a:rPr lang="en" sz="1000" u="none" strike="noStrike" cap="none" baseline="0" noProof="0"/>
                        <a:t> se online. Učenici zadatke rješavaju od kuće uz vodstvo učiteljice. Radi se s </a:t>
                      </a:r>
                      <a:r>
                        <a:rPr lang="en" sz="1000" u="none" strike="noStrike" cap="none" baseline="0" noProof="0" err="1"/>
                        <a:t>učenicima</a:t>
                      </a:r>
                      <a:r>
                        <a:rPr lang="en" sz="1000" u="none" strike="noStrike" cap="none" baseline="0" noProof="0"/>
                        <a:t> 5. - 8. </a:t>
                      </a:r>
                      <a:r>
                        <a:rPr lang="en" sz="1000" u="none" strike="noStrike" cap="none" baseline="0" noProof="0" err="1"/>
                        <a:t>razreda</a:t>
                      </a:r>
                      <a:r>
                        <a:rPr lang="en" sz="1000" u="none" strike="noStrike" cap="none" baseline="0" noProof="0"/>
                        <a:t>– </a:t>
                      </a:r>
                      <a:r>
                        <a:rPr lang="en" sz="1000" u="none" strike="noStrike" cap="none" baseline="0" noProof="0" err="1"/>
                        <a:t>teorijski</a:t>
                      </a:r>
                      <a:r>
                        <a:rPr lang="en" sz="1000" u="none" strike="noStrike" cap="none" baseline="0" noProof="0"/>
                        <a:t> </a:t>
                      </a:r>
                      <a:r>
                        <a:rPr lang="en" sz="1000" u="none" strike="noStrike" cap="none" baseline="0" noProof="0" err="1"/>
                        <a:t>dio</a:t>
                      </a:r>
                      <a:r>
                        <a:rPr lang="en" sz="1000" u="none" strike="noStrike" cap="none" baseline="0" noProof="0"/>
                        <a:t> </a:t>
                      </a:r>
                      <a:r>
                        <a:rPr lang="en" sz="1000" u="none" strike="noStrike" cap="none" baseline="0" noProof="0" err="1"/>
                        <a:t>gradiva</a:t>
                      </a:r>
                      <a:r>
                        <a:rPr lang="en" sz="1000" u="none" strike="noStrike" cap="none" baseline="0" noProof="0"/>
                        <a:t> (</a:t>
                      </a:r>
                      <a:r>
                        <a:rPr lang="en" sz="1000" u="none" strike="noStrike" cap="none" baseline="0" noProof="0" err="1"/>
                        <a:t>Osnove</a:t>
                      </a:r>
                      <a:r>
                        <a:rPr lang="en" sz="1000" u="none" strike="noStrike" cap="none" baseline="0" noProof="0"/>
                        <a:t> </a:t>
                      </a:r>
                      <a:r>
                        <a:rPr lang="en" sz="1000" u="none" strike="noStrike" cap="none" baseline="0" noProof="0" err="1"/>
                        <a:t>informatike</a:t>
                      </a:r>
                      <a:r>
                        <a:rPr lang="en" sz="1000" u="none" strike="noStrike" cap="none" baseline="0" noProof="0"/>
                        <a:t> – </a:t>
                      </a:r>
                      <a:r>
                        <a:rPr lang="en" sz="1000" u="none" strike="noStrike" cap="none" baseline="0" noProof="0" err="1"/>
                        <a:t>digitalne</a:t>
                      </a:r>
                      <a:r>
                        <a:rPr lang="en" sz="1000" u="none" strike="noStrike" cap="none" baseline="0" noProof="0"/>
                        <a:t> </a:t>
                      </a:r>
                      <a:r>
                        <a:rPr lang="en" sz="1000" u="none" strike="noStrike" cap="none" baseline="0" noProof="0" err="1"/>
                        <a:t>kompetencije</a:t>
                      </a:r>
                      <a:r>
                        <a:rPr lang="en" sz="1000" u="none" strike="noStrike" cap="none" baseline="0" noProof="0"/>
                        <a:t>).</a:t>
                      </a:r>
                    </a:p>
                    <a:p>
                      <a:pPr marL="0" marR="0" lvl="0" indent="0" algn="l">
                        <a:lnSpc>
                          <a:spcPct val="100000"/>
                        </a:lnSpc>
                        <a:spcBef>
                          <a:spcPts val="0"/>
                        </a:spcBef>
                        <a:spcAft>
                          <a:spcPts val="0"/>
                        </a:spcAft>
                        <a:buNone/>
                      </a:pPr>
                      <a:endParaRPr lang="en" sz="1000" b="0" i="0" u="none" strike="noStrike" cap="none" baseline="0" noProof="0">
                        <a:sym typeface="Arial"/>
                      </a:endParaRPr>
                    </a:p>
                  </a:txBody>
                  <a:tcPr marL="91450" marR="91450" marT="33025" marB="33025"/>
                </a:tc>
                <a:extLst>
                  <a:ext uri="{0D108BD9-81ED-4DB2-BD59-A6C34878D82A}">
                    <a16:rowId xmlns:a16="http://schemas.microsoft.com/office/drawing/2014/main" xmlns="" val="10003"/>
                  </a:ext>
                </a:extLst>
              </a:tr>
              <a:tr h="23300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Arial"/>
                        <a:buNone/>
                      </a:pPr>
                      <a:r>
                        <a:rPr lang="en" sz="1000" u="none" strike="noStrike" cap="none" baseline="0"/>
                        <a:t>1 sat </a:t>
                      </a:r>
                      <a:r>
                        <a:rPr lang="en" sz="1000" u="none" strike="noStrike" cap="none" baseline="0" err="1"/>
                        <a:t>tjedno</a:t>
                      </a:r>
                      <a:r>
                        <a:rPr lang="en" sz="1000" u="none" strike="noStrike" cap="none" baseline="0"/>
                        <a:t> </a:t>
                      </a:r>
                      <a:r>
                        <a:rPr lang="en" sz="1000" u="none" strike="noStrike" cap="none" baseline="0" err="1"/>
                        <a:t>tijekom</a:t>
                      </a:r>
                      <a:r>
                        <a:rPr lang="en" sz="1000" u="none" strike="noStrike" cap="none" baseline="0"/>
                        <a:t> </a:t>
                      </a:r>
                      <a:r>
                        <a:rPr lang="en" sz="1000" u="none" strike="noStrike" cap="none" baseline="0" err="1"/>
                        <a:t>godine</a:t>
                      </a:r>
                      <a:endParaRPr lang="en" sz="1000" u="none" strike="noStrike" cap="none" baseline="0" err="1">
                        <a:sym typeface="Arial"/>
                      </a:endParaRPr>
                    </a:p>
                  </a:txBody>
                  <a:tcPr marL="91450" marR="91450" marT="33025" marB="33025"/>
                </a:tc>
                <a:extLst>
                  <a:ext uri="{0D108BD9-81ED-4DB2-BD59-A6C34878D82A}">
                    <a16:rowId xmlns:a16="http://schemas.microsoft.com/office/drawing/2014/main" xmlns="" val="10004"/>
                  </a:ext>
                </a:extLst>
              </a:tr>
              <a:tr h="3029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lvl="0" algn="l">
                        <a:spcBef>
                          <a:spcPts val="0"/>
                        </a:spcBef>
                        <a:spcAft>
                          <a:spcPts val="0"/>
                        </a:spcAft>
                        <a:buNone/>
                      </a:pPr>
                      <a:r>
                        <a:rPr lang="en" sz="1000" u="none" strike="noStrike" cap="none" baseline="0" noProof="0"/>
                        <a:t>Putni troškovi </a:t>
                      </a:r>
                      <a:r>
                        <a:rPr lang="en" sz="1000" u="none" strike="noStrike" cap="none" baseline="0" noProof="0">
                          <a:sym typeface="Arial"/>
                        </a:rPr>
                        <a:t>za</a:t>
                      </a:r>
                      <a:r>
                        <a:rPr lang="en" sz="1000" u="none" strike="noStrike" cap="none" baseline="0" noProof="0"/>
                        <a:t> prijevoz na županijsko natjecanje u Slavonski Brod</a:t>
                      </a:r>
                      <a:r>
                        <a:rPr lang="en" sz="1000" u="none" strike="noStrike" cap="none" baseline="0" noProof="0">
                          <a:sym typeface="Arial"/>
                        </a:rPr>
                        <a:t> </a:t>
                      </a:r>
                      <a:endParaRPr lang="en-US">
                        <a:sym typeface="Arial"/>
                      </a:endParaRPr>
                    </a:p>
                  </a:txBody>
                  <a:tcPr marL="91450" marR="91450" marT="33025" marB="33025"/>
                </a:tc>
                <a:extLst>
                  <a:ext uri="{0D108BD9-81ED-4DB2-BD59-A6C34878D82A}">
                    <a16:rowId xmlns:a16="http://schemas.microsoft.com/office/drawing/2014/main" xmlns="" val="10005"/>
                  </a:ext>
                </a:extLst>
              </a:tr>
              <a:tr h="76116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lvl="0" algn="l">
                        <a:spcBef>
                          <a:spcPts val="0"/>
                        </a:spcBef>
                        <a:spcAft>
                          <a:spcPts val="0"/>
                        </a:spcAft>
                        <a:buNone/>
                      </a:pPr>
                      <a:r>
                        <a:rPr lang="en" sz="1000" u="none" strike="noStrike" cap="none" baseline="0" noProof="0"/>
                        <a:t>Samovrednovanje, samoprocjena </a:t>
                      </a:r>
                      <a:r>
                        <a:rPr lang="en" sz="1000" u="none" strike="noStrike" cap="none" baseline="0" noProof="0">
                          <a:sym typeface="Calibri"/>
                        </a:rPr>
                        <a:t>i</a:t>
                      </a:r>
                      <a:r>
                        <a:rPr lang="en" sz="1000" u="none" strike="noStrike" cap="none" baseline="0" noProof="0"/>
                        <a:t> samorefleksija sudjelovanje </a:t>
                      </a:r>
                      <a:r>
                        <a:rPr lang="en" sz="1000" u="none" strike="noStrike" cap="none" baseline="0" noProof="0">
                          <a:sym typeface="Calibri"/>
                        </a:rPr>
                        <a:t>na</a:t>
                      </a:r>
                      <a:r>
                        <a:rPr lang="en" sz="1000" u="none" strike="noStrike" cap="none" baseline="0" noProof="0"/>
                        <a:t> školskom i županijskom natjecanju</a:t>
                      </a:r>
                      <a:r>
                        <a:rPr lang="en" sz="1000" u="none" strike="noStrike" cap="none" baseline="0" noProof="0">
                          <a:sym typeface="Calibri"/>
                        </a:rPr>
                        <a:t>.</a:t>
                      </a:r>
                      <a:endParaRPr lang="en-US" sz="1000" b="0" i="0" u="none" strike="noStrike" cap="none" baseline="0" noProof="0">
                        <a:solidFill>
                          <a:srgbClr val="000000"/>
                        </a:solidFill>
                        <a:latin typeface="Calibri"/>
                        <a:sym typeface="Calibri"/>
                      </a:endParaRPr>
                    </a:p>
                  </a:txBody>
                  <a:tcPr marL="91450" marR="91450" marT="33025" marB="3302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806635" y="306297"/>
            <a:ext cx="7886700" cy="748268"/>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Calibri (tijelo)"/>
                <a:cs typeface="Calibri"/>
              </a:rPr>
              <a:t>Informatika</a:t>
            </a:r>
            <a:endParaRPr lang="en-US">
              <a:effectLst>
                <a:outerShdw blurRad="38100" dist="38100" dir="2700000" algn="tl">
                  <a:srgbClr val="000000">
                    <a:alpha val="43137"/>
                  </a:srgbClr>
                </a:outerShdw>
              </a:effectLst>
              <a:latin typeface="Calibri (tijelo)"/>
              <a:cs typeface="Calibri"/>
            </a:endParaRPr>
          </a:p>
        </p:txBody>
      </p:sp>
      <p:pic>
        <p:nvPicPr>
          <p:cNvPr id="1026" name="Picture 2">
            <a:extLst>
              <a:ext uri="{FF2B5EF4-FFF2-40B4-BE49-F238E27FC236}">
                <a16:creationId xmlns:a16="http://schemas.microsoft.com/office/drawing/2014/main" xmlns="" id="{E8CE3741-55DA-409A-9B6B-B4BE3ACA6F07}"/>
              </a:ext>
            </a:extLst>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b="24018"/>
          <a:stretch/>
        </p:blipFill>
        <p:spPr bwMode="auto">
          <a:xfrm>
            <a:off x="6717523" y="76442"/>
            <a:ext cx="1245099" cy="946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307654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71"/>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ctr"/>
            <a:r>
              <a:rPr lang="hr-HR">
                <a:ln/>
                <a:latin typeface="+mn-lt"/>
              </a:rPr>
              <a:t>Dodatna nastava	</a:t>
            </a:r>
          </a:p>
        </p:txBody>
      </p:sp>
      <p:sp>
        <p:nvSpPr>
          <p:cNvPr id="5" name="Text Placeholder 4"/>
          <p:cNvSpPr>
            <a:spLocks noGrp="1"/>
          </p:cNvSpPr>
          <p:nvPr>
            <p:ph type="body" idx="1"/>
          </p:nvPr>
        </p:nvSpPr>
        <p:spPr>
          <a:xfrm>
            <a:off x="852488" y="3544134"/>
            <a:ext cx="7886700" cy="1051084"/>
          </a:xfrm>
        </p:spPr>
        <p:txBody>
          <a:bodyPr/>
          <a:lstStyle/>
          <a:p>
            <a:pPr algn="ctr"/>
            <a:r>
              <a:rPr lang="hr-HR">
                <a:solidFill>
                  <a:schemeClr val="accent2">
                    <a:lumMod val="75000"/>
                  </a:schemeClr>
                </a:solidFill>
                <a:effectLst>
                  <a:outerShdw blurRad="38100" dist="38100" dir="2700000" algn="tl">
                    <a:srgbClr val="000000">
                      <a:alpha val="43137"/>
                    </a:srgbClr>
                  </a:outerShdw>
                </a:effectLst>
              </a:rPr>
              <a:t>Razredna nastava</a:t>
            </a:r>
          </a:p>
        </p:txBody>
      </p:sp>
    </p:spTree>
    <p:extLst>
      <p:ext uri="{BB962C8B-B14F-4D97-AF65-F5344CB8AC3E}">
        <p14:creationId xmlns:p14="http://schemas.microsoft.com/office/powerpoint/2010/main" xmlns="" val="27420673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80"/>
        <p:cNvGrpSpPr/>
        <p:nvPr/>
      </p:nvGrpSpPr>
      <p:grpSpPr>
        <a:xfrm>
          <a:off x="0" y="0"/>
          <a:ext cx="0" cy="0"/>
          <a:chOff x="0" y="0"/>
          <a:chExt cx="0" cy="0"/>
        </a:xfrm>
      </p:grpSpPr>
      <p:pic>
        <p:nvPicPr>
          <p:cNvPr id="281" name="Shape 281"/>
          <p:cNvPicPr preferRelativeResize="0"/>
          <p:nvPr/>
        </p:nvPicPr>
        <p:blipFill rotWithShape="1">
          <a:blip r:embed="rId3">
            <a:alphaModFix/>
          </a:blip>
          <a:srcRect/>
          <a:stretch/>
        </p:blipFill>
        <p:spPr>
          <a:xfrm rot="-780000">
            <a:off x="7316084" y="263609"/>
            <a:ext cx="917971" cy="917971"/>
          </a:xfrm>
          <a:prstGeom prst="rect">
            <a:avLst/>
          </a:prstGeom>
          <a:noFill/>
          <a:ln>
            <a:noFill/>
          </a:ln>
        </p:spPr>
      </p:pic>
      <p:graphicFrame>
        <p:nvGraphicFramePr>
          <p:cNvPr id="282" name="Shape 282"/>
          <p:cNvGraphicFramePr/>
          <p:nvPr>
            <p:extLst>
              <p:ext uri="{D42A27DB-BD31-4B8C-83A1-F6EECF244321}">
                <p14:modId xmlns:p14="http://schemas.microsoft.com/office/powerpoint/2010/main" xmlns="" val="3910126200"/>
              </p:ext>
            </p:extLst>
          </p:nvPr>
        </p:nvGraphicFramePr>
        <p:xfrm>
          <a:off x="993530" y="1327639"/>
          <a:ext cx="7886700" cy="3859477"/>
        </p:xfrm>
        <a:graphic>
          <a:graphicData uri="http://schemas.openxmlformats.org/drawingml/2006/table">
            <a:tbl>
              <a:tblPr>
                <a:tableStyleId>{0E3FDE45-AF77-4B5C-9715-49D594BDF05E}</a:tableStyleId>
              </a:tblPr>
              <a:tblGrid>
                <a:gridCol w="1648921">
                  <a:extLst>
                    <a:ext uri="{9D8B030D-6E8A-4147-A177-3AD203B41FA5}">
                      <a16:colId xmlns:a16="http://schemas.microsoft.com/office/drawing/2014/main" xmlns="" val="20000"/>
                    </a:ext>
                  </a:extLst>
                </a:gridCol>
                <a:gridCol w="6237779">
                  <a:extLst>
                    <a:ext uri="{9D8B030D-6E8A-4147-A177-3AD203B41FA5}">
                      <a16:colId xmlns:a16="http://schemas.microsoft.com/office/drawing/2014/main" xmlns="" val="20001"/>
                    </a:ext>
                  </a:extLst>
                </a:gridCol>
              </a:tblGrid>
              <a:tr h="123913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a:lnSpc>
                          <a:spcPct val="100000"/>
                        </a:lnSpc>
                        <a:spcBef>
                          <a:spcPts val="0"/>
                        </a:spcBef>
                        <a:spcAft>
                          <a:spcPts val="0"/>
                        </a:spcAft>
                        <a:buNone/>
                      </a:pPr>
                      <a:r>
                        <a:rPr lang="en" sz="1000" b="0" i="0" u="none" strike="noStrike" cap="none" baseline="0" noProof="0"/>
                        <a:t>Učenik će: </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proširivati nastavne</a:t>
                      </a:r>
                      <a:r>
                        <a:rPr lang="en" sz="1000" b="0" i="0" u="none" strike="noStrike" cap="none" baseline="0" noProof="0">
                          <a:latin typeface="Calibri"/>
                        </a:rPr>
                        <a:t> </a:t>
                      </a:r>
                      <a:r>
                        <a:rPr lang="en" sz="1000" b="0" i="0" u="none" strike="noStrike" cap="none" baseline="0" noProof="0"/>
                        <a:t>sadržaje </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a:t>
                      </a:r>
                      <a:r>
                        <a:rPr lang="en" sz="1000" b="0" i="0" u="none" strike="noStrike" cap="none" baseline="0" noProof="0">
                          <a:latin typeface="Calibri"/>
                        </a:rPr>
                        <a:t> </a:t>
                      </a:r>
                      <a:r>
                        <a:rPr lang="en" sz="1000" b="0" i="0" u="none" strike="noStrike" cap="none" baseline="0" noProof="0"/>
                        <a:t>vještine</a:t>
                      </a:r>
                      <a:r>
                        <a:rPr lang="en" sz="1000" b="0" i="0" u="none" strike="noStrike" cap="none" baseline="0" noProof="0">
                          <a:latin typeface="Calibri"/>
                        </a:rPr>
                        <a:t> i sposobnosti gramatičkoga mišljenja</a:t>
                      </a:r>
                      <a:endParaRPr lang="en"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 i njegovati ljubav</a:t>
                      </a:r>
                      <a:r>
                        <a:rPr lang="en" sz="1000" b="0" i="0" u="none" strike="noStrike" cap="none" baseline="0" noProof="0">
                          <a:latin typeface="Calibri"/>
                        </a:rPr>
                        <a:t> prema materinskom jeziku, čistoći i pravilnosti govora i pisanja</a:t>
                      </a:r>
                      <a:endParaRPr lang="en"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a:t>
                      </a:r>
                      <a:r>
                        <a:rPr lang="en" sz="1000" b="0" i="0" u="none" strike="noStrike" cap="none" baseline="0" noProof="0">
                          <a:latin typeface="Calibri"/>
                        </a:rPr>
                        <a:t> </a:t>
                      </a:r>
                      <a:r>
                        <a:rPr lang="en" sz="1000" b="0" i="0" u="none" strike="noStrike" cap="none" baseline="0" noProof="0"/>
                        <a:t>kulturu </a:t>
                      </a:r>
                      <a:r>
                        <a:rPr lang="en" sz="1000" b="0" i="0" u="none" strike="noStrike" cap="none" baseline="0" noProof="0">
                          <a:latin typeface="Calibri"/>
                        </a:rPr>
                        <a:t>govora i pisanja</a:t>
                      </a:r>
                      <a:r>
                        <a:rPr lang="en" sz="1000" b="0" i="0" u="none" strike="noStrike" cap="none" baseline="0" noProof="0"/>
                        <a:t> </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 leksička</a:t>
                      </a:r>
                      <a:r>
                        <a:rPr lang="en" sz="1000" b="0" i="0" u="none" strike="noStrike" cap="none" baseline="0" noProof="0">
                          <a:latin typeface="Calibri"/>
                        </a:rPr>
                        <a:t>, </a:t>
                      </a:r>
                      <a:r>
                        <a:rPr lang="en" sz="1000" b="0" i="0" u="none" strike="noStrike" cap="none" baseline="0" noProof="0"/>
                        <a:t>fonetska</a:t>
                      </a:r>
                      <a:r>
                        <a:rPr lang="en" sz="1000" b="0" i="0" u="none" strike="noStrike" cap="none" baseline="0" noProof="0">
                          <a:latin typeface="Calibri"/>
                        </a:rPr>
                        <a:t>, </a:t>
                      </a:r>
                      <a:r>
                        <a:rPr lang="en" sz="1000" b="0" i="0" u="none" strike="noStrike" cap="none" baseline="0" noProof="0"/>
                        <a:t>gramatička </a:t>
                      </a:r>
                      <a:r>
                        <a:rPr lang="en" sz="1000" b="0" i="0" u="none" strike="noStrike" cap="none" baseline="0" noProof="0">
                          <a:latin typeface="Calibri"/>
                        </a:rPr>
                        <a:t>i </a:t>
                      </a:r>
                      <a:r>
                        <a:rPr lang="en" sz="1000" b="0" i="0" u="none" strike="noStrike" cap="none" baseline="0" noProof="0"/>
                        <a:t>književnoteorijska</a:t>
                      </a:r>
                      <a:r>
                        <a:rPr lang="en" sz="1000" b="0" i="0" u="none" strike="noStrike" cap="none" baseline="0" noProof="0">
                          <a:latin typeface="Calibri"/>
                        </a:rPr>
                        <a:t> znanja</a:t>
                      </a:r>
                    </a:p>
                    <a:p>
                      <a:pPr marL="0" marR="0" lvl="0" indent="0" algn="l">
                        <a:lnSpc>
                          <a:spcPct val="100000"/>
                        </a:lnSpc>
                        <a:spcBef>
                          <a:spcPts val="0"/>
                        </a:spcBef>
                        <a:spcAft>
                          <a:spcPts val="0"/>
                        </a:spcAft>
                        <a:buNone/>
                      </a:pPr>
                      <a:r>
                        <a:rPr lang="en" sz="1000" b="0" i="0" u="none" strike="noStrike" cap="none" baseline="0" noProof="0">
                          <a:latin typeface="Calibri"/>
                        </a:rPr>
                        <a:t>- vježbat će lijepo i uredno pisanje</a:t>
                      </a:r>
                      <a:endParaRPr lang="en" sz="1000" b="0" i="0" u="none" strike="noStrike" cap="none" baseline="0" noProof="0">
                        <a:latin typeface="Calibri"/>
                        <a:sym typeface="Calibri"/>
                      </a:endParaRPr>
                    </a:p>
                    <a:p>
                      <a:pPr marL="0" marR="0" lvl="0" indent="0" algn="l">
                        <a:lnSpc>
                          <a:spcPct val="100000"/>
                        </a:lnSpc>
                        <a:spcBef>
                          <a:spcPts val="0"/>
                        </a:spcBef>
                        <a:spcAft>
                          <a:spcPts val="0"/>
                        </a:spcAft>
                        <a:buFont typeface="Calibri"/>
                        <a:buNone/>
                      </a:pPr>
                      <a:endParaRPr lang="en" sz="1000" u="none" strike="noStrike" cap="none" baseline="0"/>
                    </a:p>
                  </a:txBody>
                  <a:tcPr marL="91450" marR="91450" marT="31775" marB="31775"/>
                </a:tc>
                <a:extLst>
                  <a:ext uri="{0D108BD9-81ED-4DB2-BD59-A6C34878D82A}">
                    <a16:rowId xmlns:a16="http://schemas.microsoft.com/office/drawing/2014/main" xmlns="" val="10000"/>
                  </a:ext>
                </a:extLst>
              </a:tr>
              <a:tr h="68455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Ovladavanje</a:t>
                      </a:r>
                      <a:r>
                        <a:rPr lang="en" sz="1000" u="none" strike="noStrike" cap="none" baseline="0">
                          <a:sym typeface="Calibri"/>
                        </a:rPr>
                        <a:t> </a:t>
                      </a:r>
                      <a:r>
                        <a:rPr lang="en" sz="1000" u="none" strike="noStrike" cap="none" baseline="0" err="1">
                          <a:sym typeface="Calibri"/>
                        </a:rPr>
                        <a:t>hrvatskim</a:t>
                      </a:r>
                      <a:r>
                        <a:rPr lang="en" sz="1000" u="none" strike="noStrike" cap="none" baseline="0">
                          <a:sym typeface="Calibri"/>
                        </a:rPr>
                        <a:t> </a:t>
                      </a:r>
                      <a:r>
                        <a:rPr lang="en" sz="1000" u="none" strike="noStrike" cap="none" baseline="0" err="1">
                          <a:sym typeface="Calibri"/>
                        </a:rPr>
                        <a:t>standardnim</a:t>
                      </a:r>
                      <a:r>
                        <a:rPr lang="en" sz="1000" u="none" strike="noStrike" cap="none" baseline="0">
                          <a:sym typeface="Calibri"/>
                        </a:rPr>
                        <a:t> </a:t>
                      </a:r>
                      <a:r>
                        <a:rPr lang="en" sz="1000" u="none" strike="noStrike" cap="none" baseline="0" err="1">
                          <a:sym typeface="Calibri"/>
                        </a:rPr>
                        <a:t>jezikom</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dodatnoj</a:t>
                      </a:r>
                      <a:r>
                        <a:rPr lang="en" sz="1000" u="none" strike="noStrike" cap="none" baseline="0">
                          <a:sym typeface="Calibri"/>
                        </a:rPr>
                        <a:t> </a:t>
                      </a:r>
                      <a:r>
                        <a:rPr lang="en" sz="1000" u="none" strike="noStrike" cap="none" baseline="0" err="1">
                          <a:sym typeface="Calibri"/>
                        </a:rPr>
                        <a:t>razini</a:t>
                      </a:r>
                      <a:r>
                        <a:rPr lang="en" sz="1000" u="none" strike="noStrike" cap="none" baseline="0">
                          <a:sym typeface="Calibri"/>
                        </a:rPr>
                        <a:t> </a:t>
                      </a:r>
                      <a:r>
                        <a:rPr lang="en" sz="1000" u="none" strike="noStrike" cap="none" baseline="0" err="1">
                          <a:sym typeface="Calibri"/>
                        </a:rPr>
                        <a:t>osnovnoškolskoga</a:t>
                      </a:r>
                      <a:r>
                        <a:rPr lang="en" sz="1000" u="none" strike="noStrike" cap="none" baseline="0">
                          <a:sym typeface="Calibri"/>
                        </a:rPr>
                        <a:t> </a:t>
                      </a:r>
                      <a:r>
                        <a:rPr lang="en" sz="1000" u="none" strike="noStrike" cap="none" baseline="0" err="1">
                          <a:sym typeface="Calibri"/>
                        </a:rPr>
                        <a:t>obrazovanja</a:t>
                      </a:r>
                      <a:r>
                        <a:rPr lang="en" sz="1000" u="none" strike="noStrike" cap="none" baseline="0">
                          <a:sym typeface="Calibri"/>
                        </a:rPr>
                        <a:t>, </a:t>
                      </a: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samostalnog</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xmlns="" val="10001"/>
                  </a:ext>
                </a:extLst>
              </a:tr>
              <a:tr h="37574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Učiteljice:</a:t>
                      </a:r>
                      <a:r>
                        <a:rPr lang="en" sz="1000" u="none" strike="noStrike" cap="none" baseline="0"/>
                        <a:t>Tihana Čočić Butina ,</a:t>
                      </a:r>
                      <a:r>
                        <a:rPr lang="en" sz="1000" u="none" strike="noStrike" cap="none" baseline="0">
                          <a:sym typeface="Calibri"/>
                        </a:rPr>
                        <a:t> Kristina Jelančić (PRO  Gunjavc</a:t>
                      </a:r>
                      <a:r>
                        <a:rPr lang="hr-HR" sz="1000" u="none" strike="noStrike" cap="none" baseline="0">
                          <a:sym typeface="Calibri"/>
                        </a:rPr>
                        <a:t>i</a:t>
                      </a:r>
                      <a:r>
                        <a:rPr lang="hr-HR" sz="1000" u="none" strike="noStrike" cap="none" baseline="0"/>
                        <a:t>) </a:t>
                      </a:r>
                      <a:r>
                        <a:rPr lang="en" sz="1000" u="none" strike="noStrike" cap="none" baseline="0">
                          <a:sym typeface="Calibri"/>
                        </a:rPr>
                        <a:t>i učenic</a:t>
                      </a:r>
                      <a:r>
                        <a:rPr lang="hr-HR" sz="1000" u="none" strike="noStrike" cap="none" baseline="0">
                          <a:sym typeface="Calibri"/>
                        </a:rPr>
                        <a:t>i</a:t>
                      </a:r>
                      <a:r>
                        <a:rPr lang="hr-HR" sz="1000" u="none" strike="noStrike" cap="none" baseline="0"/>
                        <a:t> 3. i 4. razreda</a:t>
                      </a:r>
                      <a:endParaRPr lang="en" sz="1000" b="0" i="0" u="none" strike="noStrike" cap="none" baseline="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xmlns="" val="10002"/>
                  </a:ext>
                </a:extLst>
              </a:tr>
              <a:tr h="33794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 sat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xmlns="" val="10003"/>
                  </a:ext>
                </a:extLst>
              </a:tr>
              <a:tr h="33794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Troškovi</a:t>
                      </a:r>
                      <a:r>
                        <a:rPr lang="en" sz="1000" u="none" strike="noStrike" cap="none" baseline="0">
                          <a:sym typeface="Calibri"/>
                        </a:rPr>
                        <a:t> </a:t>
                      </a:r>
                      <a:r>
                        <a:rPr lang="en" sz="1000" u="none" strike="noStrike" cap="none" baseline="0" err="1">
                          <a:sym typeface="Calibri"/>
                        </a:rPr>
                        <a:t>fotokopiranja</a:t>
                      </a:r>
                      <a:r>
                        <a:rPr lang="en" sz="1000" u="none" strike="noStrike" cap="none" baseline="0">
                          <a:sym typeface="Calibri"/>
                        </a:rPr>
                        <a:t> </a:t>
                      </a:r>
                      <a:r>
                        <a:rPr lang="en" sz="1000" u="none" strike="noStrike" cap="none" baseline="0" err="1">
                          <a:sym typeface="Calibri"/>
                        </a:rPr>
                        <a:t>nastavnih</a:t>
                      </a:r>
                      <a:r>
                        <a:rPr lang="en" sz="1000" u="none" strike="noStrike" cap="none" baseline="0">
                          <a:sym typeface="Calibri"/>
                        </a:rPr>
                        <a:t> </a:t>
                      </a:r>
                      <a:r>
                        <a:rPr lang="en" sz="1000" u="none" strike="noStrike" cap="none" baseline="0" err="1">
                          <a:sym typeface="Calibri"/>
                        </a:rPr>
                        <a:t>listića</a:t>
                      </a:r>
                      <a:r>
                        <a:rPr lang="en" sz="1000" u="none" strike="noStrike" cap="none" baseline="0">
                          <a:sym typeface="Calibri"/>
                        </a:rPr>
                        <a:t> (50 </a:t>
                      </a:r>
                      <a:r>
                        <a:rPr lang="en" sz="1000" u="none" strike="noStrike" cap="none" baseline="0" err="1">
                          <a:sym typeface="Calibri"/>
                        </a:rPr>
                        <a:t>kn</a:t>
                      </a:r>
                      <a:r>
                        <a:rPr lang="en" sz="1000" u="none" strike="noStrike" cap="none" baseline="0">
                          <a:sym typeface="Calibri"/>
                        </a:rPr>
                        <a:t> ).</a:t>
                      </a:r>
                      <a:endParaRPr lang="en" sz="1000" b="0" i="0" u="none" strike="noStrike" cap="none" baseline="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xmlns="" val="10004"/>
                  </a:ext>
                </a:extLst>
              </a:tr>
              <a:tr h="84053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Redovitim praćenjem rada i napredovanja te postignutim uspjehom na natjecanjima, a primjena rezultata bit će integrirana unutar nastave hrvatskog jezika.</a:t>
                      </a:r>
                      <a:endParaRPr lang="en" sz="1000" b="0" i="0" u="none" strike="noStrike" cap="none" baseline="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xmlns="" val="10005"/>
                  </a:ext>
                </a:extLst>
              </a:tr>
            </a:tbl>
          </a:graphicData>
        </a:graphic>
      </p:graphicFrame>
      <p:sp>
        <p:nvSpPr>
          <p:cNvPr id="2" name="Naslov 1"/>
          <p:cNvSpPr>
            <a:spLocks noGrp="1"/>
          </p:cNvSpPr>
          <p:nvPr>
            <p:ph type="title"/>
          </p:nvPr>
        </p:nvSpPr>
        <p:spPr>
          <a:xfrm>
            <a:off x="818459" y="225511"/>
            <a:ext cx="7886700" cy="994171"/>
          </a:xfrm>
        </p:spPr>
        <p:txBody>
          <a:bodyPr>
            <a:normAutofit fontScale="90000"/>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Hrvatski jezik</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Dodatna nastava od 3. i 4. razreda</a:t>
            </a:r>
            <a:endParaRPr lang="hr-HR">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xmlns="" val="233576601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a:stretch/>
        </p:blipFill>
        <p:spPr>
          <a:xfrm>
            <a:off x="7123017" y="302168"/>
            <a:ext cx="1073150" cy="726281"/>
          </a:xfrm>
          <a:prstGeom prst="rect">
            <a:avLst/>
          </a:prstGeom>
          <a:noFill/>
          <a:ln>
            <a:noFill/>
          </a:ln>
        </p:spPr>
      </p:pic>
      <p:graphicFrame>
        <p:nvGraphicFramePr>
          <p:cNvPr id="290" name="Shape 290"/>
          <p:cNvGraphicFramePr/>
          <p:nvPr>
            <p:extLst>
              <p:ext uri="{D42A27DB-BD31-4B8C-83A1-F6EECF244321}">
                <p14:modId xmlns:p14="http://schemas.microsoft.com/office/powerpoint/2010/main" xmlns="" val="567836068"/>
              </p:ext>
            </p:extLst>
          </p:nvPr>
        </p:nvGraphicFramePr>
        <p:xfrm>
          <a:off x="947834" y="1077815"/>
          <a:ext cx="7887054" cy="3999113"/>
        </p:xfrm>
        <a:graphic>
          <a:graphicData uri="http://schemas.openxmlformats.org/drawingml/2006/table">
            <a:tbl>
              <a:tblPr>
                <a:tableStyleId>{0E3FDE45-AF77-4B5C-9715-49D594BDF05E}</a:tableStyleId>
              </a:tblPr>
              <a:tblGrid>
                <a:gridCol w="2773270">
                  <a:extLst>
                    <a:ext uri="{9D8B030D-6E8A-4147-A177-3AD203B41FA5}">
                      <a16:colId xmlns:a16="http://schemas.microsoft.com/office/drawing/2014/main" xmlns="" val="20000"/>
                    </a:ext>
                  </a:extLst>
                </a:gridCol>
                <a:gridCol w="5113784">
                  <a:extLst>
                    <a:ext uri="{9D8B030D-6E8A-4147-A177-3AD203B41FA5}">
                      <a16:colId xmlns:a16="http://schemas.microsoft.com/office/drawing/2014/main" xmlns="" val="20001"/>
                    </a:ext>
                  </a:extLst>
                </a:gridCol>
              </a:tblGrid>
              <a:tr h="124440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Učenik</a:t>
                      </a:r>
                      <a:r>
                        <a:rPr lang="en" sz="1000" u="none" strike="noStrike" cap="none" baseline="0"/>
                        <a:t> </a:t>
                      </a:r>
                      <a:r>
                        <a:rPr lang="en" sz="1000" u="none" strike="noStrike" cap="none" baseline="0" err="1"/>
                        <a:t>će</a:t>
                      </a:r>
                      <a:r>
                        <a:rPr lang="en" sz="1000" u="none" strike="noStrike" cap="none" baseline="0"/>
                        <a:t>: </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brzo</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vješto</a:t>
                      </a:r>
                      <a:r>
                        <a:rPr lang="en" sz="1000" u="none" strike="noStrike" cap="none" baseline="0"/>
                        <a:t> </a:t>
                      </a:r>
                      <a:r>
                        <a:rPr lang="en" sz="1000" u="none" strike="noStrike" cap="none" baseline="0" err="1"/>
                        <a:t>računati</a:t>
                      </a:r>
                      <a:r>
                        <a:rPr lang="en" sz="1000" u="none" strike="noStrike" cap="none" baseline="0"/>
                        <a:t> sa </a:t>
                      </a:r>
                      <a:r>
                        <a:rPr lang="en" sz="1000" u="none" strike="noStrike" cap="none" baseline="0" err="1"/>
                        <a:t>sve</a:t>
                      </a:r>
                      <a:r>
                        <a:rPr lang="en" sz="1000" u="none" strike="noStrike" cap="none" baseline="0"/>
                        <a:t> </a:t>
                      </a:r>
                      <a:r>
                        <a:rPr lang="en" sz="1000" u="none" strike="noStrike" cap="none" baseline="0" err="1"/>
                        <a:t>četiri</a:t>
                      </a:r>
                      <a:r>
                        <a:rPr lang="en" sz="1000" u="none" strike="noStrike" cap="none" baseline="0"/>
                        <a:t> </a:t>
                      </a:r>
                      <a:r>
                        <a:rPr lang="en" sz="1000" u="none" strike="noStrike" cap="none" baseline="0" err="1"/>
                        <a:t>računske</a:t>
                      </a:r>
                      <a:r>
                        <a:rPr lang="en" sz="1000" u="none" strike="noStrike" cap="none" baseline="0"/>
                        <a:t> </a:t>
                      </a:r>
                      <a:r>
                        <a:rPr lang="en" sz="1000" u="none" strike="noStrike" cap="none" baseline="0" err="1"/>
                        <a:t>radnje</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postavljati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analizirati</a:t>
                      </a:r>
                      <a:r>
                        <a:rPr lang="en" sz="1000" u="none" strike="noStrike" cap="none" baseline="0"/>
                        <a:t> </a:t>
                      </a:r>
                      <a:r>
                        <a:rPr lang="en" sz="1000" u="none" strike="noStrike" cap="none" baseline="0" err="1"/>
                        <a:t>matematičke</a:t>
                      </a:r>
                      <a:r>
                        <a:rPr lang="en" sz="1000" u="none" strike="noStrike" cap="none" baseline="0"/>
                        <a:t> </a:t>
                      </a:r>
                      <a:r>
                        <a:rPr lang="en" sz="1000" u="none" strike="noStrike" cap="none" baseline="0" err="1"/>
                        <a:t>probleme</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rješavati</a:t>
                      </a:r>
                      <a:r>
                        <a:rPr lang="en" sz="1000" u="none" strike="noStrike" cap="none" baseline="0"/>
                        <a:t> </a:t>
                      </a:r>
                      <a:r>
                        <a:rPr lang="en" sz="1000" u="none" strike="noStrike" cap="none" baseline="0" err="1"/>
                        <a:t>matematičke</a:t>
                      </a:r>
                      <a:r>
                        <a:rPr lang="en" sz="1000" u="none" strike="noStrike" cap="none" baseline="0"/>
                        <a:t> </a:t>
                      </a:r>
                      <a:r>
                        <a:rPr lang="en" sz="1000" u="none" strike="noStrike" cap="none" baseline="0" err="1"/>
                        <a:t>probleme</a:t>
                      </a:r>
                      <a:endParaRPr lang="en" sz="1000" u="none" strike="noStrike" cap="none" baseline="0"/>
                    </a:p>
                    <a:p>
                      <a:pPr marL="0" marR="0" lvl="0" indent="0" algn="l">
                        <a:lnSpc>
                          <a:spcPct val="100000"/>
                        </a:lnSpc>
                        <a:spcBef>
                          <a:spcPts val="0"/>
                        </a:spcBef>
                        <a:spcAft>
                          <a:spcPts val="0"/>
                        </a:spcAft>
                        <a:buNone/>
                      </a:pPr>
                      <a:r>
                        <a:rPr lang="en" sz="1000" b="0" i="0" u="none" strike="noStrike" cap="none" baseline="0" noProof="0">
                          <a:latin typeface="Calibri"/>
                        </a:rPr>
                        <a:t>- </a:t>
                      </a:r>
                      <a:r>
                        <a:rPr lang="en" sz="1000" b="0" i="0" u="none" strike="noStrike" cap="none" baseline="0" noProof="0" err="1">
                          <a:latin typeface="Calibri"/>
                        </a:rPr>
                        <a:t>primjeniti</a:t>
                      </a:r>
                      <a:r>
                        <a:rPr lang="en" sz="1000" b="0" i="0" u="none" strike="noStrike" cap="none" baseline="0" noProof="0">
                          <a:latin typeface="Calibri"/>
                        </a:rPr>
                        <a:t> </a:t>
                      </a:r>
                      <a:r>
                        <a:rPr lang="en" sz="1000" b="0" i="0" u="none" strike="noStrike" cap="none" baseline="0" noProof="0" err="1">
                          <a:latin typeface="Calibri"/>
                        </a:rPr>
                        <a:t>usvojene</a:t>
                      </a:r>
                      <a:r>
                        <a:rPr lang="en" sz="1000" b="0" i="0" u="none" strike="noStrike" cap="none" baseline="0" noProof="0">
                          <a:latin typeface="Calibri"/>
                        </a:rPr>
                        <a:t> </a:t>
                      </a:r>
                      <a:r>
                        <a:rPr lang="en" sz="1000" b="0" i="0" u="none" strike="noStrike" cap="none" baseline="0" noProof="0" err="1">
                          <a:latin typeface="Calibri"/>
                        </a:rPr>
                        <a:t>matematičke</a:t>
                      </a:r>
                      <a:r>
                        <a:rPr lang="en" sz="1000" b="0" i="0" u="none" strike="noStrike" cap="none" baseline="0" noProof="0">
                          <a:latin typeface="Calibri"/>
                        </a:rPr>
                        <a:t> </a:t>
                      </a:r>
                      <a:r>
                        <a:rPr lang="en" sz="1000" b="0" i="0" u="none" strike="noStrike" cap="none" baseline="0" noProof="0" err="1">
                          <a:latin typeface="Calibri"/>
                        </a:rPr>
                        <a:t>ideje</a:t>
                      </a:r>
                      <a:r>
                        <a:rPr lang="en" sz="1000" b="0" i="0" u="none" strike="noStrike" cap="none" baseline="0" noProof="0">
                          <a:latin typeface="Calibri"/>
                        </a:rPr>
                        <a:t>, </a:t>
                      </a:r>
                      <a:r>
                        <a:rPr lang="en" sz="1000" b="0" i="0" u="none" strike="noStrike" cap="none" baseline="0" noProof="0" err="1">
                          <a:latin typeface="Calibri"/>
                        </a:rPr>
                        <a:t>pojmove</a:t>
                      </a:r>
                      <a:r>
                        <a:rPr lang="en" sz="1000" b="0" i="0" u="none" strike="noStrike" cap="none" baseline="0" noProof="0">
                          <a:latin typeface="Calibri"/>
                        </a:rPr>
                        <a:t>, </a:t>
                      </a:r>
                      <a:r>
                        <a:rPr lang="en" sz="1000" b="0" i="0" u="none" strike="noStrike" cap="none" baseline="0" noProof="0" err="1">
                          <a:latin typeface="Calibri"/>
                        </a:rPr>
                        <a:t>prikaze</a:t>
                      </a:r>
                      <a:r>
                        <a:rPr lang="en" sz="1000" b="0" i="0" u="none" strike="noStrike" cap="none" baseline="0" noProof="0">
                          <a:latin typeface="Calibri"/>
                        </a:rPr>
                        <a:t> </a:t>
                      </a:r>
                      <a:r>
                        <a:rPr lang="en" sz="1000" b="0" i="0" u="none" strike="noStrike" cap="none" baseline="0" noProof="0" err="1">
                          <a:latin typeface="Calibri"/>
                        </a:rPr>
                        <a:t>i</a:t>
                      </a:r>
                      <a:r>
                        <a:rPr lang="en" sz="1000" b="0" i="0" u="none" strike="noStrike" cap="none" baseline="0" noProof="0">
                          <a:latin typeface="Calibri"/>
                        </a:rPr>
                        <a:t> </a:t>
                      </a:r>
                      <a:r>
                        <a:rPr lang="en" sz="1000" b="0" i="0" u="none" strike="noStrike" cap="none" baseline="0" noProof="0" err="1">
                          <a:latin typeface="Calibri"/>
                        </a:rPr>
                        <a:t>postupke</a:t>
                      </a:r>
                      <a:r>
                        <a:rPr lang="en" sz="1000" b="0" i="0" u="none" strike="noStrike" cap="none" baseline="0" noProof="0">
                          <a:latin typeface="Calibri"/>
                        </a:rPr>
                        <a:t> u </a:t>
                      </a:r>
                      <a:r>
                        <a:rPr lang="en" sz="1000" b="0" i="0" u="none" strike="noStrike" cap="none" baseline="0" noProof="0" err="1">
                          <a:latin typeface="Calibri"/>
                        </a:rPr>
                        <a:t>rješavanju</a:t>
                      </a:r>
                      <a:r>
                        <a:rPr lang="en" sz="1000" b="0" i="0" u="none" strike="noStrike" cap="none" baseline="0" noProof="0">
                          <a:latin typeface="Calibri"/>
                        </a:rPr>
                        <a:t> </a:t>
                      </a:r>
                      <a:r>
                        <a:rPr lang="en" sz="1000" b="0" i="0" u="none" strike="noStrike" cap="none" baseline="0" noProof="0" err="1">
                          <a:latin typeface="Calibri"/>
                        </a:rPr>
                        <a:t>problemske</a:t>
                      </a:r>
                      <a:r>
                        <a:rPr lang="en" sz="1000" b="0" i="0" u="none" strike="noStrike" cap="none" baseline="0" noProof="0">
                          <a:latin typeface="Calibri"/>
                        </a:rPr>
                        <a:t>    </a:t>
                      </a:r>
                      <a:r>
                        <a:rPr lang="en" sz="1000" b="0" i="0" u="none" strike="noStrike" cap="none" baseline="0" noProof="0" err="1">
                          <a:latin typeface="Calibri"/>
                        </a:rPr>
                        <a:t>situacije</a:t>
                      </a:r>
                      <a:r>
                        <a:rPr lang="en" sz="1000" b="0" i="0" u="none" strike="noStrike" cap="none" baseline="0" noProof="0">
                          <a:latin typeface="Calibri"/>
                        </a:rPr>
                        <a:t> </a:t>
                      </a:r>
                      <a:r>
                        <a:rPr lang="en" sz="1000" b="0" i="0" u="none" strike="noStrike" cap="none" baseline="0" noProof="0" err="1">
                          <a:latin typeface="Calibri"/>
                        </a:rPr>
                        <a:t>iz</a:t>
                      </a:r>
                      <a:r>
                        <a:rPr lang="en" sz="1000" b="0" i="0" u="none" strike="noStrike" cap="none" baseline="0" noProof="0">
                          <a:latin typeface="Calibri"/>
                        </a:rPr>
                        <a:t> </a:t>
                      </a:r>
                      <a:r>
                        <a:rPr lang="en" sz="1000" b="0" i="0" u="none" strike="noStrike" cap="none" baseline="0" noProof="0" err="1">
                          <a:latin typeface="Calibri"/>
                        </a:rPr>
                        <a:t>neposredne</a:t>
                      </a:r>
                      <a:r>
                        <a:rPr lang="en" sz="1000" b="0" i="0" u="none" strike="noStrike" cap="none" baseline="0" noProof="0">
                          <a:latin typeface="Calibri"/>
                        </a:rPr>
                        <a:t> </a:t>
                      </a:r>
                      <a:r>
                        <a:rPr lang="en" sz="1000" b="0" i="0" u="none" strike="noStrike" cap="none" baseline="0" noProof="0" err="1">
                          <a:latin typeface="Calibri"/>
                        </a:rPr>
                        <a:t>okoline</a:t>
                      </a:r>
                      <a:endParaRPr lang="en" sz="1000" b="0" i="0" u="none" strike="noStrike" cap="none" baseline="0" noProof="0">
                        <a:latin typeface="Calibri"/>
                      </a:endParaRPr>
                    </a:p>
                    <a:p>
                      <a:pPr marL="0" marR="0" lvl="0" indent="0" algn="l">
                        <a:lnSpc>
                          <a:spcPct val="100000"/>
                        </a:lnSpc>
                        <a:spcBef>
                          <a:spcPts val="0"/>
                        </a:spcBef>
                        <a:spcAft>
                          <a:spcPts val="0"/>
                        </a:spcAft>
                        <a:buNone/>
                      </a:pPr>
                      <a:r>
                        <a:rPr lang="en" sz="1000" b="0" i="0" u="none" strike="noStrike" cap="none" baseline="0" noProof="0">
                          <a:latin typeface="Calibri"/>
                        </a:rPr>
                        <a:t>- </a:t>
                      </a:r>
                      <a:r>
                        <a:rPr lang="en" sz="1000" b="0" i="0" u="none" strike="noStrike" cap="none" baseline="0" noProof="0" err="1">
                          <a:latin typeface="Calibri"/>
                        </a:rPr>
                        <a:t>povezivati</a:t>
                      </a:r>
                      <a:r>
                        <a:rPr lang="en" sz="1000" b="0" i="0" u="none" strike="noStrike" cap="none" baseline="0" noProof="0">
                          <a:latin typeface="Calibri"/>
                        </a:rPr>
                        <a:t> </a:t>
                      </a:r>
                      <a:r>
                        <a:rPr lang="en" sz="1000" b="0" i="0" u="none" strike="noStrike" cap="none" baseline="0" noProof="0" err="1">
                          <a:latin typeface="Calibri"/>
                        </a:rPr>
                        <a:t>naučeno</a:t>
                      </a:r>
                      <a:r>
                        <a:rPr lang="en" sz="1000" b="0" i="0" u="none" strike="noStrike" cap="none" baseline="0" noProof="0">
                          <a:latin typeface="Calibri"/>
                        </a:rPr>
                        <a:t> </a:t>
                      </a:r>
                      <a:r>
                        <a:rPr lang="en" sz="1000" b="0" i="0" u="none" strike="noStrike" cap="none" baseline="0" noProof="0" err="1">
                          <a:latin typeface="Calibri"/>
                        </a:rPr>
                        <a:t>i</a:t>
                      </a:r>
                      <a:r>
                        <a:rPr lang="en" sz="1000" b="0" i="0" u="none" strike="noStrike" cap="none" baseline="0" noProof="0">
                          <a:latin typeface="Calibri"/>
                        </a:rPr>
                        <a:t> </a:t>
                      </a:r>
                      <a:r>
                        <a:rPr lang="en" sz="1000" b="0" i="0" u="none" strike="noStrike" cap="none" baseline="0" noProof="0" err="1">
                          <a:latin typeface="Calibri"/>
                        </a:rPr>
                        <a:t>primjenjivati</a:t>
                      </a:r>
                      <a:r>
                        <a:rPr lang="en" sz="1000" b="0" i="0" u="none" strike="noStrike" cap="none" baseline="0" noProof="0">
                          <a:latin typeface="Calibri"/>
                        </a:rPr>
                        <a:t> u </a:t>
                      </a:r>
                      <a:r>
                        <a:rPr lang="en" sz="1000" b="0" i="0" u="none" strike="noStrike" cap="none" baseline="0" noProof="0" err="1">
                          <a:latin typeface="Calibri"/>
                        </a:rPr>
                        <a:t>svakodnevnim</a:t>
                      </a:r>
                      <a:r>
                        <a:rPr lang="en" sz="1000" b="0" i="0" u="none" strike="noStrike" cap="none" baseline="0" noProof="0">
                          <a:latin typeface="Calibri"/>
                        </a:rPr>
                        <a:t> </a:t>
                      </a:r>
                      <a:r>
                        <a:rPr lang="en" sz="1000" b="0" i="0" u="none" strike="noStrike" cap="none" baseline="0" noProof="0" err="1">
                          <a:latin typeface="Calibri"/>
                        </a:rPr>
                        <a:t>situacijama</a:t>
                      </a:r>
                      <a:endParaRPr lang="en" sz="1000" b="0" i="0" u="none" strike="noStrike" cap="none" baseline="0" noProof="0">
                        <a:latin typeface="Calibri"/>
                      </a:endParaRPr>
                    </a:p>
                    <a:p>
                      <a:pPr marL="0" marR="0" lvl="0" indent="0" algn="l">
                        <a:lnSpc>
                          <a:spcPct val="100000"/>
                        </a:lnSpc>
                        <a:spcBef>
                          <a:spcPts val="0"/>
                        </a:spcBef>
                        <a:spcAft>
                          <a:spcPts val="0"/>
                        </a:spcAft>
                        <a:buNone/>
                      </a:pPr>
                      <a:r>
                        <a:rPr lang="en" sz="1000" b="0" i="0" u="none" strike="noStrike" cap="none" baseline="0" noProof="0">
                          <a:latin typeface="Calibri"/>
                        </a:rPr>
                        <a:t>- </a:t>
                      </a:r>
                      <a:r>
                        <a:rPr lang="en" sz="1000" b="0" i="0" u="none" strike="noStrike" cap="none" baseline="0" noProof="0" err="1">
                          <a:latin typeface="Calibri"/>
                        </a:rPr>
                        <a:t>primijeniti</a:t>
                      </a:r>
                      <a:r>
                        <a:rPr lang="en" sz="1000" b="0" i="0" u="none" strike="noStrike" cap="none" baseline="0" noProof="0">
                          <a:latin typeface="Calibri"/>
                        </a:rPr>
                        <a:t> </a:t>
                      </a:r>
                      <a:r>
                        <a:rPr lang="en" sz="1000" b="0" i="0" u="none" strike="noStrike" cap="none" baseline="0" noProof="0" err="1">
                          <a:latin typeface="Calibri"/>
                        </a:rPr>
                        <a:t>zapise</a:t>
                      </a:r>
                      <a:r>
                        <a:rPr lang="en" sz="1000" b="0" i="0" u="none" strike="noStrike" cap="none" baseline="0" noProof="0">
                          <a:latin typeface="Calibri"/>
                        </a:rPr>
                        <a:t>  u </a:t>
                      </a:r>
                      <a:r>
                        <a:rPr lang="en" sz="1000" b="0" i="0" u="none" strike="noStrike" cap="none" baseline="0" noProof="0" err="1">
                          <a:latin typeface="Calibri"/>
                        </a:rPr>
                        <a:t>kojima</a:t>
                      </a:r>
                      <a:r>
                        <a:rPr lang="en" sz="1000" b="0" i="0" u="none" strike="noStrike" cap="none" baseline="0" noProof="0">
                          <a:latin typeface="Calibri"/>
                        </a:rPr>
                        <a:t> se </a:t>
                      </a:r>
                      <a:r>
                        <a:rPr lang="en" sz="1000" b="0" i="0" u="none" strike="noStrike" cap="none" baseline="0" noProof="0" err="1">
                          <a:latin typeface="Calibri"/>
                        </a:rPr>
                        <a:t>koristi</a:t>
                      </a:r>
                      <a:r>
                        <a:rPr lang="en" sz="1000" b="0" i="0" u="none" strike="noStrike" cap="none" baseline="0" noProof="0">
                          <a:latin typeface="Calibri"/>
                        </a:rPr>
                        <a:t> </a:t>
                      </a:r>
                      <a:r>
                        <a:rPr lang="en" sz="1000" b="0" i="0" u="none" strike="noStrike" cap="none" baseline="0" noProof="0" err="1">
                          <a:latin typeface="Calibri"/>
                        </a:rPr>
                        <a:t>nepoznatom</a:t>
                      </a:r>
                      <a:r>
                        <a:rPr lang="en" sz="1000" b="0" i="0" u="none" strike="noStrike" cap="none" baseline="0" noProof="0">
                          <a:latin typeface="Calibri"/>
                        </a:rPr>
                        <a:t> </a:t>
                      </a:r>
                      <a:r>
                        <a:rPr lang="en" sz="1000" b="0" i="0" u="none" strike="noStrike" cap="none" baseline="0" noProof="0" err="1">
                          <a:latin typeface="Calibri"/>
                        </a:rPr>
                        <a:t>veličinom</a:t>
                      </a:r>
                      <a:r>
                        <a:rPr lang="en" sz="1000" b="0" i="0" u="none" strike="noStrike" cap="none" baseline="0" noProof="0">
                          <a:latin typeface="Calibri"/>
                        </a:rPr>
                        <a:t> u </a:t>
                      </a:r>
                      <a:r>
                        <a:rPr lang="en" sz="1000" b="0" i="0" u="none" strike="noStrike" cap="none" baseline="0" noProof="0" err="1">
                          <a:latin typeface="Calibri"/>
                        </a:rPr>
                        <a:t>problemskim</a:t>
                      </a:r>
                      <a:r>
                        <a:rPr lang="en" sz="1000" b="0" i="0" u="none" strike="noStrike" cap="none" baseline="0" noProof="0">
                          <a:latin typeface="Calibri"/>
                        </a:rPr>
                        <a:t> </a:t>
                      </a:r>
                      <a:r>
                        <a:rPr lang="en" sz="1000" b="0" i="0" u="none" strike="noStrike" cap="none" baseline="0" noProof="0" err="1">
                          <a:latin typeface="Calibri"/>
                        </a:rPr>
                        <a:t>situacijama</a:t>
                      </a:r>
                      <a:endParaRPr lang="en" sz="1000" b="0" i="0" u="none" strike="noStrike" cap="none" baseline="0" noProof="0">
                        <a:latin typeface="Calibri"/>
                      </a:endParaRPr>
                    </a:p>
                  </a:txBody>
                  <a:tcPr marL="91425" marR="91425" marT="34275" marB="34275"/>
                </a:tc>
                <a:extLst>
                  <a:ext uri="{0D108BD9-81ED-4DB2-BD59-A6C34878D82A}">
                    <a16:rowId xmlns:a16="http://schemas.microsoft.com/office/drawing/2014/main" xmlns="" val="10000"/>
                  </a:ext>
                </a:extLst>
              </a:tr>
              <a:tr h="5303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Učenicima</a:t>
                      </a:r>
                      <a:r>
                        <a:rPr lang="en" sz="1000" u="none" strike="noStrike" cap="none" baseline="0">
                          <a:sym typeface="Calibri"/>
                        </a:rPr>
                        <a:t> koji </a:t>
                      </a:r>
                      <a:r>
                        <a:rPr lang="en" sz="1000" u="none" strike="noStrike" cap="none" baseline="0" err="1">
                          <a:sym typeface="Calibri"/>
                        </a:rPr>
                        <a:t>pokazuju</a:t>
                      </a:r>
                      <a:r>
                        <a:rPr lang="en" sz="1000" u="none" strike="noStrike" cap="none" baseline="0">
                          <a:sym typeface="Calibri"/>
                        </a:rPr>
                        <a:t> </a:t>
                      </a:r>
                      <a:r>
                        <a:rPr lang="en" sz="1000" u="none" strike="noStrike" cap="none" baseline="0" err="1">
                          <a:sym typeface="Calibri"/>
                        </a:rPr>
                        <a:t>interes</a:t>
                      </a:r>
                      <a:r>
                        <a:rPr lang="en" sz="1000" u="none" strike="noStrike" cap="none" baseline="0">
                          <a:sym typeface="Calibri"/>
                        </a:rPr>
                        <a:t> za </a:t>
                      </a:r>
                      <a:r>
                        <a:rPr lang="en" sz="1000" u="none" strike="noStrike" cap="none" baseline="0" err="1">
                          <a:sym typeface="Calibri"/>
                        </a:rPr>
                        <a:t>programske</a:t>
                      </a:r>
                      <a:r>
                        <a:rPr lang="en" sz="1000" u="none" strike="noStrike" cap="none" baseline="0">
                          <a:sym typeface="Calibri"/>
                        </a:rPr>
                        <a:t> </a:t>
                      </a:r>
                      <a:r>
                        <a:rPr lang="en" sz="1000" u="none" strike="noStrike" cap="none" baseline="0" err="1">
                          <a:sym typeface="Calibri"/>
                        </a:rPr>
                        <a:t>sadržaje</a:t>
                      </a:r>
                      <a:r>
                        <a:rPr lang="en" sz="1000" u="none" strike="noStrike" cap="none" baseline="0">
                          <a:sym typeface="Calibri"/>
                        </a:rPr>
                        <a:t> </a:t>
                      </a:r>
                      <a:r>
                        <a:rPr lang="en" sz="1000" u="none" strike="noStrike" cap="none" baseline="0" err="1">
                          <a:sym typeface="Calibri"/>
                        </a:rPr>
                        <a:t>matematike</a:t>
                      </a:r>
                      <a:r>
                        <a:rPr lang="en" sz="1000" u="none" strike="noStrike" cap="none" baseline="0">
                          <a:sym typeface="Calibri"/>
                        </a:rPr>
                        <a:t> </a:t>
                      </a:r>
                      <a:r>
                        <a:rPr lang="en" sz="1000" u="none" strike="noStrike" cap="none" baseline="0" err="1">
                          <a:sym typeface="Calibri"/>
                        </a:rPr>
                        <a:t>kako</a:t>
                      </a:r>
                      <a:r>
                        <a:rPr lang="en" sz="1000" u="none" strike="noStrike" cap="none" baseline="0">
                          <a:sym typeface="Calibri"/>
                        </a:rPr>
                        <a:t> bi </a:t>
                      </a:r>
                      <a:r>
                        <a:rPr lang="en" sz="1000" u="none" strike="noStrike" cap="none" baseline="0" err="1">
                          <a:sym typeface="Calibri"/>
                        </a:rPr>
                        <a:t>dodatno</a:t>
                      </a:r>
                      <a:r>
                        <a:rPr lang="en" sz="1000" u="none" strike="noStrike" cap="none" baseline="0">
                          <a:sym typeface="Calibri"/>
                        </a:rPr>
                        <a:t> </a:t>
                      </a:r>
                      <a:r>
                        <a:rPr lang="en" sz="1000" u="none" strike="noStrike" cap="none" baseline="0" err="1">
                          <a:sym typeface="Calibri"/>
                        </a:rPr>
                        <a:t>proširili</a:t>
                      </a:r>
                      <a:r>
                        <a:rPr lang="en" sz="1000" u="none" strike="noStrike" cap="none" baseline="0">
                          <a:sym typeface="Calibri"/>
                        </a:rPr>
                        <a:t> </a:t>
                      </a:r>
                      <a:r>
                        <a:rPr lang="en" sz="1000" u="none" strike="noStrike" cap="none" baseline="0" err="1">
                          <a:sym typeface="Calibri"/>
                        </a:rPr>
                        <a:t>njihova</a:t>
                      </a:r>
                      <a:r>
                        <a:rPr lang="en" sz="1000" u="none" strike="noStrike" cap="none" baseline="0">
                          <a:sym typeface="Calibri"/>
                        </a:rPr>
                        <a:t> </a:t>
                      </a:r>
                      <a:r>
                        <a:rPr lang="en" sz="1000" u="none" strike="noStrike" cap="none" baseline="0" err="1"/>
                        <a:t>matematička</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en" sz="1000" u="none" strike="noStrike" cap="none" baseline="0" err="1">
                          <a:sym typeface="Calibri"/>
                        </a:rPr>
                        <a:t>sposobnosti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vještine</a:t>
                      </a:r>
                      <a:r>
                        <a:rPr lang="en" sz="1000" u="none" strike="noStrike" cap="none" baseline="0">
                          <a:sym typeface="Calibri"/>
                        </a:rPr>
                        <a:t>, </a:t>
                      </a:r>
                      <a:r>
                        <a:rPr lang="en" sz="1000" u="none" strike="noStrike" cap="none" baseline="0" err="1">
                          <a:sym typeface="Calibri"/>
                        </a:rPr>
                        <a:t>pobuditi</a:t>
                      </a:r>
                      <a:r>
                        <a:rPr lang="en" sz="1000" u="none" strike="noStrike" cap="none" baseline="0">
                          <a:sym typeface="Calibri"/>
                        </a:rPr>
                        <a:t> </a:t>
                      </a:r>
                      <a:r>
                        <a:rPr lang="en" sz="1000" u="none" strike="noStrike" cap="none" baseline="0" err="1">
                          <a:sym typeface="Calibri"/>
                        </a:rPr>
                        <a:t>interes</a:t>
                      </a:r>
                      <a:r>
                        <a:rPr lang="en" sz="1000" u="none" strike="noStrike" cap="none" baseline="0">
                          <a:sym typeface="Calibri"/>
                        </a:rPr>
                        <a:t> za </a:t>
                      </a:r>
                      <a:r>
                        <a:rPr lang="en" sz="1000" u="none" strike="noStrike" cap="none" baseline="0" err="1">
                          <a:sym typeface="Calibri"/>
                        </a:rPr>
                        <a:t>savladavanjem</a:t>
                      </a:r>
                      <a:r>
                        <a:rPr lang="en" sz="1000" u="none" strike="noStrike" cap="none" baseline="0">
                          <a:sym typeface="Calibri"/>
                        </a:rPr>
                        <a:t> </a:t>
                      </a:r>
                      <a:r>
                        <a:rPr lang="en" sz="1000" u="none" strike="noStrike" cap="none" baseline="0" err="1">
                          <a:sym typeface="Calibri"/>
                        </a:rPr>
                        <a:t>matematičkih</a:t>
                      </a:r>
                      <a:r>
                        <a:rPr lang="en" sz="1000" u="none" strike="noStrike" cap="none" baseline="0">
                          <a:sym typeface="Calibri"/>
                        </a:rPr>
                        <a:t> </a:t>
                      </a:r>
                      <a:r>
                        <a:rPr lang="en" sz="1000" u="none" strike="noStrike" cap="none" baseline="0" err="1">
                          <a:sym typeface="Calibri"/>
                        </a:rPr>
                        <a:t>problema</a:t>
                      </a:r>
                      <a:r>
                        <a:rPr lang="en" sz="1000" u="none" strike="noStrike" cap="none" baseline="0"/>
                        <a:t>., </a:t>
                      </a:r>
                      <a:r>
                        <a:rPr lang="en" sz="1000" u="none" strike="noStrike" cap="none" baseline="0" err="1"/>
                        <a:t>razvijati</a:t>
                      </a:r>
                      <a:r>
                        <a:rPr lang="en" sz="1000" u="none" strike="noStrike" cap="none" baseline="0"/>
                        <a:t> </a:t>
                      </a:r>
                      <a:r>
                        <a:rPr lang="en" sz="1000" u="none" strike="noStrike" cap="none" baseline="0" err="1"/>
                        <a:t>sposobnost</a:t>
                      </a:r>
                      <a:r>
                        <a:rPr lang="en" sz="1000" u="none" strike="noStrike" cap="none" baseline="0"/>
                        <a:t> </a:t>
                      </a:r>
                      <a:r>
                        <a:rPr lang="en" sz="1000" u="none" strike="noStrike" cap="none" baseline="0" err="1"/>
                        <a:t>logičkog</a:t>
                      </a:r>
                      <a:r>
                        <a:rPr lang="en" sz="1000" u="none" strike="noStrike" cap="none" baseline="0"/>
                        <a:t> </a:t>
                      </a:r>
                      <a:r>
                        <a:rPr lang="en" sz="1000" u="none" strike="noStrike" cap="none" baseline="0" err="1"/>
                        <a:t>zaključivanja</a:t>
                      </a:r>
                      <a:r>
                        <a:rPr lang="en" sz="1000" u="none" strike="noStrike" cap="none" baseline="0"/>
                        <a:t>. </a:t>
                      </a:r>
                      <a:r>
                        <a:rPr lang="en" sz="1000" u="none" strike="noStrike" cap="none" baseline="0">
                          <a:sym typeface="Calibri"/>
                        </a:rPr>
                        <a:t> </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xmlns="" val="10001"/>
                  </a:ext>
                </a:extLst>
              </a:tr>
              <a:tr h="5080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Font typeface="Calibri"/>
                        <a:buNone/>
                      </a:pPr>
                      <a:r>
                        <a:rPr lang="en" sz="1000" u="none" strike="noStrike" cap="none" baseline="0" err="1"/>
                        <a:t>Koraljka</a:t>
                      </a:r>
                      <a:r>
                        <a:rPr lang="en" sz="1000" u="none" strike="noStrike" cap="none" baseline="0"/>
                        <a:t> </a:t>
                      </a:r>
                      <a:r>
                        <a:rPr lang="en" sz="1000" u="none" strike="noStrike" cap="none" baseline="0" err="1"/>
                        <a:t>Šimić</a:t>
                      </a:r>
                      <a:r>
                        <a:rPr lang="en" sz="1000" u="none" strike="noStrike" cap="none" baseline="0"/>
                        <a:t> (MŠ), Tonka</a:t>
                      </a:r>
                      <a:r>
                        <a:rPr lang="en" sz="1000" u="none" strike="noStrike" cap="none" baseline="0">
                          <a:sym typeface="Calibri"/>
                        </a:rPr>
                        <a:t> </a:t>
                      </a:r>
                      <a:r>
                        <a:rPr lang="en" sz="1000" u="none" strike="noStrike" cap="none" baseline="0" err="1">
                          <a:sym typeface="Calibri"/>
                        </a:rPr>
                        <a:t>Došlić</a:t>
                      </a:r>
                      <a:r>
                        <a:rPr lang="en" sz="1000" u="none" strike="noStrike" cap="none" baseline="0">
                          <a:sym typeface="Calibri"/>
                        </a:rPr>
                        <a:t>( MŠ),</a:t>
                      </a:r>
                      <a:r>
                        <a:rPr lang="hr-HR" sz="1000" u="none" strike="noStrike" cap="none" baseline="0">
                          <a:sym typeface="Calibri"/>
                        </a:rPr>
                        <a:t> </a:t>
                      </a:r>
                      <a:r>
                        <a:rPr lang="en" sz="1000" u="none" strike="noStrike" cap="none" baseline="0">
                          <a:sym typeface="Calibri"/>
                        </a:rPr>
                        <a:t>Martina Kraus ( MŠ ), </a:t>
                      </a:r>
                      <a:r>
                        <a:rPr lang="en" sz="1000" u="none" strike="noStrike" cap="none" baseline="0"/>
                        <a:t>Ivana Filipović </a:t>
                      </a:r>
                      <a:r>
                        <a:rPr lang="en" sz="1000" u="none" strike="noStrike" cap="none" baseline="0">
                          <a:sym typeface="Calibri"/>
                        </a:rPr>
                        <a:t>( PRO </a:t>
                      </a:r>
                      <a:r>
                        <a:rPr lang="en" sz="1000" u="none" strike="noStrike" cap="none" baseline="0" err="1">
                          <a:sym typeface="Calibri"/>
                        </a:rPr>
                        <a:t>Gunjavci</a:t>
                      </a:r>
                      <a:r>
                        <a:rPr lang="en" sz="1000" u="none" strike="noStrike" cap="none" baseline="0">
                          <a:sym typeface="Calibri"/>
                        </a:rPr>
                        <a:t> ), </a:t>
                      </a:r>
                      <a:r>
                        <a:rPr lang="hr-HR" sz="1000" u="none" strike="noStrike" cap="none" baseline="0"/>
                        <a:t> </a:t>
                      </a:r>
                      <a:r>
                        <a:rPr lang="hr-HR" sz="1000" u="none" strike="noStrike" cap="none" baseline="0">
                          <a:sym typeface="Calibri"/>
                        </a:rPr>
                        <a:t>Anita </a:t>
                      </a:r>
                      <a:r>
                        <a:rPr lang="hr-HR" sz="1000" u="none" strike="noStrike" cap="none" baseline="0" err="1">
                          <a:sym typeface="Calibri"/>
                        </a:rPr>
                        <a:t>Rostohar</a:t>
                      </a:r>
                      <a:r>
                        <a:rPr lang="hr-HR" sz="1000" u="none" strike="noStrike" cap="none" baseline="0">
                          <a:sym typeface="Calibri"/>
                        </a:rPr>
                        <a:t> (PRO </a:t>
                      </a:r>
                      <a:r>
                        <a:rPr lang="hr-HR" sz="1000" u="none" strike="noStrike" cap="none" baseline="0" err="1">
                          <a:sym typeface="Calibri"/>
                        </a:rPr>
                        <a:t>Bodovaljci</a:t>
                      </a:r>
                      <a:r>
                        <a:rPr lang="hr-HR" sz="1000" u="none" strike="noStrike" cap="none" baseline="0">
                          <a:sym typeface="Calibri"/>
                        </a:rPr>
                        <a:t>), Marina Milković (PRO </a:t>
                      </a:r>
                      <a:r>
                        <a:rPr lang="hr-HR" sz="1000" u="none" strike="noStrike" cap="none" baseline="0" err="1"/>
                        <a:t>Drežnik</a:t>
                      </a:r>
                      <a:r>
                        <a:rPr lang="hr-HR" sz="1000" u="none" strike="noStrike" cap="none" baseline="0">
                          <a:sym typeface="Calibri"/>
                        </a:rPr>
                        <a:t>), Monika Vlaović (PRO </a:t>
                      </a:r>
                      <a:r>
                        <a:rPr lang="hr-HR" sz="1000" u="none" strike="noStrike" cap="none" baseline="0" err="1">
                          <a:sym typeface="Calibri"/>
                        </a:rPr>
                        <a:t>Drežnik</a:t>
                      </a:r>
                      <a:r>
                        <a:rPr lang="hr-HR" sz="1000" u="none" strike="noStrike" cap="none" baseline="0"/>
                        <a:t>), Marija Bradašić Mikolčević (PRO Laze)</a:t>
                      </a:r>
                      <a:endParaRPr lang="hr-HR" sz="1000" u="none" strike="noStrike" cap="none" baseline="0">
                        <a:sym typeface="Calibri"/>
                      </a:endParaRPr>
                    </a:p>
                  </a:txBody>
                  <a:tcPr marL="91425" marR="91425" marT="34275" marB="34275"/>
                </a:tc>
                <a:extLst>
                  <a:ext uri="{0D108BD9-81ED-4DB2-BD59-A6C34878D82A}">
                    <a16:rowId xmlns:a16="http://schemas.microsoft.com/office/drawing/2014/main" xmlns="" val="10002"/>
                  </a:ext>
                </a:extLst>
              </a:tr>
              <a:tr h="330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realizacije:</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Individualnim pristupom, suradničkim učenjem, timskim radom, učenjem kroz igru.</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xmlns="" val="10003"/>
                  </a:ext>
                </a:extLst>
              </a:tr>
              <a:tr h="33260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Jedan sat tjedno tijekom </a:t>
                      </a:r>
                      <a:r>
                        <a:rPr lang="hr-HR" sz="1000" u="none" strike="noStrike" cap="none" baseline="0">
                          <a:sym typeface="Calibri"/>
                        </a:rPr>
                        <a:t>nastavne</a:t>
                      </a:r>
                      <a:r>
                        <a:rPr lang="en" sz="1000" u="none" strike="noStrike" cap="none" baseline="0">
                          <a:sym typeface="Calibri"/>
                        </a:rPr>
                        <a:t> godine.</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xmlns="" val="10004"/>
                  </a:ext>
                </a:extLst>
              </a:tr>
              <a:tr h="46135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Troškovi</a:t>
                      </a:r>
                      <a:r>
                        <a:rPr lang="en" sz="1000" u="none" strike="noStrike" cap="none" baseline="0">
                          <a:sym typeface="Calibri"/>
                        </a:rPr>
                        <a:t> </a:t>
                      </a:r>
                      <a:r>
                        <a:rPr lang="en" sz="1000" u="none" strike="noStrike" cap="none" baseline="0" err="1">
                          <a:sym typeface="Calibri"/>
                        </a:rPr>
                        <a:t>fotokopiranja</a:t>
                      </a:r>
                      <a:r>
                        <a:rPr lang="en" sz="1000" u="none" strike="noStrike" cap="none" baseline="0">
                          <a:sym typeface="Calibri"/>
                        </a:rPr>
                        <a:t> </a:t>
                      </a:r>
                      <a:r>
                        <a:rPr lang="en" sz="1000" u="none" strike="noStrike" cap="none" baseline="0" err="1">
                          <a:sym typeface="Calibri"/>
                        </a:rPr>
                        <a:t>listića</a:t>
                      </a:r>
                      <a:r>
                        <a:rPr lang="en" sz="1000" u="none" strike="noStrike" cap="none" baseline="0">
                          <a:sym typeface="Calibri"/>
                        </a:rPr>
                        <a:t> za </a:t>
                      </a:r>
                      <a:r>
                        <a:rPr lang="en" sz="1000" u="none" strike="noStrike" cap="none" baseline="0" err="1">
                          <a:sym typeface="Calibri"/>
                        </a:rPr>
                        <a:t>dodatnu</a:t>
                      </a:r>
                      <a:r>
                        <a:rPr lang="en" sz="1000" u="none" strike="noStrike" cap="none" baseline="0">
                          <a:sym typeface="Calibri"/>
                        </a:rPr>
                        <a:t> </a:t>
                      </a:r>
                      <a:r>
                        <a:rPr lang="en" sz="1000" u="none" strike="noStrike" cap="none" baseline="0" err="1">
                          <a:sym typeface="Calibri"/>
                        </a:rPr>
                        <a:t>nastavu</a:t>
                      </a:r>
                      <a:r>
                        <a:rPr lang="en" sz="1000" u="none" strike="noStrike" cap="none" baseline="0">
                          <a:sym typeface="Calibri"/>
                        </a:rPr>
                        <a:t>  (50 </a:t>
                      </a:r>
                      <a:r>
                        <a:rPr lang="en" sz="1000" u="none" strike="noStrike" cap="none" baseline="0" err="1">
                          <a:sym typeface="Calibri"/>
                        </a:rPr>
                        <a:t>kn</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xmlns="" val="10005"/>
                  </a:ext>
                </a:extLst>
              </a:tr>
              <a:tr h="5303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Redovitim praćenjem rada i napredovanja te postignutim uspjehom na natjecanjima, a primjena rezultata bit će integrirana unutar nastave matematike .</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xmlns="" val="10006"/>
                  </a:ext>
                </a:extLst>
              </a:tr>
            </a:tbl>
          </a:graphicData>
        </a:graphic>
      </p:graphicFrame>
      <p:sp>
        <p:nvSpPr>
          <p:cNvPr id="2" name="Naslov 1"/>
          <p:cNvSpPr>
            <a:spLocks noGrp="1"/>
          </p:cNvSpPr>
          <p:nvPr>
            <p:ph type="title"/>
          </p:nvPr>
        </p:nvSpPr>
        <p:spPr>
          <a:xfrm>
            <a:off x="947833" y="252803"/>
            <a:ext cx="8010031"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Matematika</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Dodatna nastava od 1.- 4. razreda</a:t>
            </a:r>
          </a:p>
        </p:txBody>
      </p:sp>
    </p:spTree>
    <p:extLst>
      <p:ext uri="{BB962C8B-B14F-4D97-AF65-F5344CB8AC3E}">
        <p14:creationId xmlns:p14="http://schemas.microsoft.com/office/powerpoint/2010/main" xmlns="" val="245888490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 name="Title 2"/>
          <p:cNvSpPr>
            <a:spLocks noGrp="1"/>
          </p:cNvSpPr>
          <p:nvPr>
            <p:ph type="title"/>
          </p:nvPr>
        </p:nvSpPr>
        <p:spPr>
          <a:xfrm>
            <a:off x="876551" y="2193023"/>
            <a:ext cx="7886700" cy="1719677"/>
          </a:xfrm>
        </p:spPr>
        <p:txBody>
          <a:bodyPr>
            <a:scene3d>
              <a:camera prst="orthographicFront"/>
              <a:lightRig rig="threePt" dir="t"/>
            </a:scene3d>
            <a:sp3d extrusionH="57150">
              <a:bevelT w="38100" h="38100"/>
            </a:sp3d>
          </a:bodyPr>
          <a:lstStyle/>
          <a:p>
            <a:pPr algn="ctr"/>
            <a:r>
              <a:rPr lang="hr-HR">
                <a:latin typeface="+mn-lt"/>
              </a:rPr>
              <a:t>Dopunska nastava</a:t>
            </a:r>
          </a:p>
        </p:txBody>
      </p:sp>
    </p:spTree>
    <p:extLst>
      <p:ext uri="{BB962C8B-B14F-4D97-AF65-F5344CB8AC3E}">
        <p14:creationId xmlns:p14="http://schemas.microsoft.com/office/powerpoint/2010/main" xmlns="" val="327583323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825638" y="184208"/>
            <a:ext cx="3170099" cy="2134800"/>
          </a:xfrm>
          <a:prstGeom prst="rect">
            <a:avLst/>
          </a:prstGeom>
          <a:noFill/>
          <a:ln>
            <a:noFill/>
          </a:ln>
          <a:effectLst>
            <a:reflection stA="30000" endPos="30000" dist="5000" dir="5400000" sy="-100000" algn="bl" rotWithShape="0"/>
          </a:effectLst>
        </p:spPr>
      </p:pic>
      <p:sp>
        <p:nvSpPr>
          <p:cNvPr id="101" name="Shape 101"/>
          <p:cNvSpPr txBox="1"/>
          <p:nvPr/>
        </p:nvSpPr>
        <p:spPr>
          <a:xfrm>
            <a:off x="3995737" y="883443"/>
            <a:ext cx="4679950" cy="15692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D0D0D"/>
              </a:buClr>
              <a:buSzPct val="25000"/>
              <a:buFont typeface="Calibri"/>
              <a:buNone/>
            </a:pPr>
            <a:endParaRPr lang="en" sz="900" b="0" i="0" u="none" strike="noStrike" cap="none" baseline="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a:solidFill>
                  <a:srgbClr val="0D0D0D"/>
                </a:solidFill>
                <a:latin typeface="Calibri"/>
                <a:ea typeface="Calibri"/>
                <a:cs typeface="Calibri"/>
                <a:sym typeface="Calibri"/>
              </a:rPr>
              <a:t>Broj telefona</a:t>
            </a:r>
            <a:r>
              <a:rPr lang="en" sz="900" b="1" i="0" u="none" strike="noStrike" cap="none" baseline="0">
                <a:solidFill>
                  <a:srgbClr val="0D0D0D"/>
                </a:solidFill>
                <a:latin typeface="Calibri"/>
                <a:ea typeface="Calibri"/>
                <a:cs typeface="Calibri"/>
                <a:sym typeface="Calibri"/>
              </a:rPr>
              <a:t>: </a:t>
            </a:r>
            <a:r>
              <a:rPr lang="en" sz="900" b="0" i="0" u="none" strike="noStrike" cap="none" baseline="0">
                <a:solidFill>
                  <a:srgbClr val="0D0D0D"/>
                </a:solidFill>
                <a:latin typeface="Calibri"/>
                <a:ea typeface="Calibri"/>
                <a:cs typeface="Calibri"/>
                <a:sym typeface="Calibri"/>
              </a:rPr>
              <a:t>035/342-271, 342-317</a:t>
            </a:r>
          </a:p>
          <a:p>
            <a:pPr marL="0" marR="0" lvl="0" indent="0" algn="l" rtl="0">
              <a:lnSpc>
                <a:spcPct val="100000"/>
              </a:lnSpc>
              <a:spcBef>
                <a:spcPts val="0"/>
              </a:spcBef>
              <a:spcAft>
                <a:spcPts val="0"/>
              </a:spcAft>
              <a:buClr>
                <a:srgbClr val="0D0D0D"/>
              </a:buClr>
              <a:buSzPct val="25000"/>
              <a:buFont typeface="Arial"/>
              <a:buNone/>
            </a:pPr>
            <a:r>
              <a:rPr lang="en" sz="900" b="1" i="1" u="none" strike="noStrike" cap="none" baseline="0">
                <a:solidFill>
                  <a:srgbClr val="0D0D0D"/>
                </a:solidFill>
                <a:sym typeface="Arial"/>
              </a:rPr>
              <a:t>Broj fax-a</a:t>
            </a:r>
            <a:r>
              <a:rPr lang="en" sz="900" b="0" i="0" u="none" strike="noStrike" cap="none" baseline="0">
                <a:solidFill>
                  <a:srgbClr val="0D0D0D"/>
                </a:solidFill>
                <a:latin typeface="Calibri"/>
                <a:ea typeface="Calibri"/>
                <a:cs typeface="Calibri"/>
                <a:sym typeface="Calibri"/>
              </a:rPr>
              <a:t>: 035/342-179</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a:solidFill>
                  <a:srgbClr val="0D0D0D"/>
                </a:solidFill>
                <a:latin typeface="Calibri"/>
                <a:ea typeface="Calibri"/>
                <a:cs typeface="Calibri"/>
                <a:sym typeface="Calibri"/>
              </a:rPr>
              <a:t>Internet adresa: </a:t>
            </a:r>
            <a:r>
              <a:rPr lang="en" sz="900" b="0" i="0" u="none" strike="noStrike" cap="none" baseline="0">
                <a:solidFill>
                  <a:srgbClr val="0D0D0D"/>
                </a:solidFill>
                <a:latin typeface="Calibri"/>
                <a:ea typeface="Calibri"/>
                <a:cs typeface="Calibri"/>
                <a:sym typeface="Calibri"/>
              </a:rPr>
              <a:t> </a:t>
            </a:r>
            <a:r>
              <a:rPr lang="en" sz="900" b="0" i="0" u="sng" strike="noStrike" cap="none" baseline="0">
                <a:solidFill>
                  <a:schemeClr val="hlink"/>
                </a:solidFill>
                <a:sym typeface="Arial"/>
                <a:hlinkClick r:id="rId4"/>
              </a:rPr>
              <a:t>www.os-vnazor-adzamovci.skole.hr</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a:solidFill>
                  <a:srgbClr val="0D0D0D"/>
                </a:solidFill>
                <a:latin typeface="Calibri"/>
                <a:ea typeface="Calibri"/>
                <a:cs typeface="Calibri"/>
                <a:sym typeface="Calibri"/>
              </a:rPr>
              <a:t>E – mail</a:t>
            </a:r>
            <a:r>
              <a:rPr lang="en" sz="900" b="1" i="0" u="none" strike="noStrike" cap="none" baseline="0">
                <a:solidFill>
                  <a:srgbClr val="0D0D0D"/>
                </a:solidFill>
                <a:latin typeface="Calibri"/>
                <a:ea typeface="Calibri"/>
                <a:cs typeface="Calibri"/>
                <a:sym typeface="Calibri"/>
              </a:rPr>
              <a:t>:</a:t>
            </a:r>
            <a:r>
              <a:rPr lang="en" sz="900" b="0" i="0" u="none" strike="noStrike" cap="none" baseline="0">
                <a:solidFill>
                  <a:srgbClr val="0D0D0D"/>
                </a:solidFill>
                <a:latin typeface="Calibri"/>
                <a:ea typeface="Calibri"/>
                <a:cs typeface="Calibri"/>
                <a:sym typeface="Calibri"/>
              </a:rPr>
              <a:t> </a:t>
            </a:r>
            <a:r>
              <a:rPr lang="en" sz="900" b="0" i="0" u="sng" strike="noStrike" cap="none" baseline="0">
                <a:solidFill>
                  <a:srgbClr val="0D0D0D"/>
                </a:solidFill>
                <a:latin typeface="Calibri"/>
                <a:ea typeface="Calibri"/>
                <a:cs typeface="Calibri"/>
                <a:sym typeface="Calibri"/>
              </a:rPr>
              <a:t>ured@os-vnazor-adzamovci.skole.hr</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a:solidFill>
                  <a:srgbClr val="0D0D0D"/>
                </a:solidFill>
                <a:latin typeface="Calibri"/>
                <a:ea typeface="Calibri"/>
                <a:cs typeface="Calibri"/>
                <a:sym typeface="Calibri"/>
              </a:rPr>
              <a:t>Županija</a:t>
            </a:r>
            <a:r>
              <a:rPr lang="en" sz="900" b="1" i="0" u="none" strike="noStrike" cap="none" baseline="0">
                <a:solidFill>
                  <a:srgbClr val="0D0D0D"/>
                </a:solidFill>
                <a:latin typeface="Calibri"/>
                <a:ea typeface="Calibri"/>
                <a:cs typeface="Calibri"/>
                <a:sym typeface="Calibri"/>
              </a:rPr>
              <a:t>: </a:t>
            </a:r>
            <a:r>
              <a:rPr lang="en" sz="900" b="0" i="0" u="none" strike="noStrike" cap="none" baseline="0">
                <a:solidFill>
                  <a:srgbClr val="0D0D0D"/>
                </a:solidFill>
                <a:latin typeface="Calibri"/>
                <a:ea typeface="Calibri"/>
                <a:cs typeface="Calibri"/>
                <a:sym typeface="Calibri"/>
              </a:rPr>
              <a:t>Brodsko-posavska</a:t>
            </a:r>
          </a:p>
          <a:p>
            <a:pPr marL="0" marR="0" lvl="0" indent="0" algn="l" rtl="0">
              <a:lnSpc>
                <a:spcPct val="100000"/>
              </a:lnSpc>
              <a:spcBef>
                <a:spcPts val="0"/>
              </a:spcBef>
              <a:spcAft>
                <a:spcPts val="0"/>
              </a:spcAft>
              <a:buNone/>
            </a:pPr>
            <a:endParaRPr sz="900" b="0" i="0" u="none" strike="noStrike" cap="none" baseline="0">
              <a:solidFill>
                <a:srgbClr val="0D0D0D"/>
              </a:solidFill>
              <a:latin typeface="Calibri"/>
              <a:ea typeface="Calibri"/>
              <a:cs typeface="Calibri"/>
              <a:sym typeface="Calibri"/>
            </a:endParaRPr>
          </a:p>
        </p:txBody>
      </p:sp>
      <p:sp>
        <p:nvSpPr>
          <p:cNvPr id="102" name="Shape 102"/>
          <p:cNvSpPr txBox="1"/>
          <p:nvPr/>
        </p:nvSpPr>
        <p:spPr>
          <a:xfrm>
            <a:off x="3995737" y="723856"/>
            <a:ext cx="4954586" cy="6000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a:solidFill>
                  <a:srgbClr val="0D0D0D"/>
                </a:solidFill>
                <a:latin typeface="Calibri"/>
                <a:ea typeface="Calibri"/>
                <a:cs typeface="Calibri"/>
                <a:sym typeface="Calibri"/>
              </a:rPr>
              <a:t>Adresa</a:t>
            </a:r>
            <a:r>
              <a:rPr lang="en" sz="900" b="1" i="0" u="none" strike="noStrike" cap="none" baseline="0">
                <a:solidFill>
                  <a:srgbClr val="0D0D0D"/>
                </a:solidFill>
                <a:latin typeface="Calibri"/>
                <a:ea typeface="Calibri"/>
                <a:cs typeface="Calibri"/>
                <a:sym typeface="Calibri"/>
              </a:rPr>
              <a:t> : </a:t>
            </a:r>
            <a:r>
              <a:rPr lang="en" sz="900" b="0" i="0" u="none" strike="noStrike" cap="none" baseline="0">
                <a:solidFill>
                  <a:srgbClr val="0D0D0D"/>
                </a:solidFill>
                <a:latin typeface="Calibri"/>
                <a:ea typeface="Calibri"/>
                <a:cs typeface="Calibri"/>
                <a:sym typeface="Calibri"/>
              </a:rPr>
              <a:t>Adžamovci, S. Radića 3</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a:solidFill>
                  <a:srgbClr val="0D0D0D"/>
                </a:solidFill>
                <a:latin typeface="Calibri"/>
                <a:ea typeface="Calibri"/>
                <a:cs typeface="Calibri"/>
                <a:sym typeface="Calibri"/>
              </a:rPr>
              <a:t>Broj i naziv pošte</a:t>
            </a:r>
            <a:r>
              <a:rPr lang="en" sz="900" b="1" i="0" u="none" strike="noStrike" cap="none" baseline="0">
                <a:solidFill>
                  <a:srgbClr val="0D0D0D"/>
                </a:solidFill>
                <a:latin typeface="Calibri"/>
                <a:ea typeface="Calibri"/>
                <a:cs typeface="Calibri"/>
                <a:sym typeface="Calibri"/>
              </a:rPr>
              <a:t>: </a:t>
            </a:r>
            <a:r>
              <a:rPr lang="en" sz="900" b="0" i="0" u="none" strike="noStrike" cap="none" baseline="0">
                <a:solidFill>
                  <a:srgbClr val="0D0D0D"/>
                </a:solidFill>
                <a:latin typeface="Calibri"/>
                <a:ea typeface="Calibri"/>
                <a:cs typeface="Calibri"/>
                <a:sym typeface="Calibri"/>
              </a:rPr>
              <a:t>35420 Staro Petrovo Selo</a:t>
            </a:r>
          </a:p>
          <a:p>
            <a:pPr marL="0" marR="0" lvl="0" indent="0" algn="l" rtl="0">
              <a:lnSpc>
                <a:spcPct val="100000"/>
              </a:lnSpc>
              <a:spcBef>
                <a:spcPts val="0"/>
              </a:spcBef>
              <a:spcAft>
                <a:spcPts val="0"/>
              </a:spcAft>
              <a:buNone/>
            </a:pPr>
            <a:endParaRPr sz="900" b="0" i="0" u="none" strike="noStrike" cap="none" baseline="0">
              <a:solidFill>
                <a:srgbClr val="0D0D0D"/>
              </a:solidFill>
              <a:latin typeface="Calibri"/>
              <a:ea typeface="Calibri"/>
              <a:cs typeface="Calibri"/>
              <a:sym typeface="Calibri"/>
            </a:endParaRPr>
          </a:p>
        </p:txBody>
      </p:sp>
      <p:sp>
        <p:nvSpPr>
          <p:cNvPr id="103" name="Shape 103"/>
          <p:cNvSpPr txBox="1"/>
          <p:nvPr/>
        </p:nvSpPr>
        <p:spPr>
          <a:xfrm>
            <a:off x="304800" y="2576164"/>
            <a:ext cx="9144000" cy="2567336"/>
          </a:xfrm>
          <a:prstGeom prst="rect">
            <a:avLst/>
          </a:prstGeom>
          <a:noFill/>
          <a:ln>
            <a:noFill/>
          </a:ln>
        </p:spPr>
        <p:txBody>
          <a:bodyPr lIns="91425" tIns="45700" rIns="91425" bIns="45700" anchor="ctr" anchorCtr="0">
            <a:noAutofit/>
          </a:bodyPr>
          <a:lstStyle/>
          <a:p>
            <a:pPr lvl="0" indent="457200">
              <a:buClr>
                <a:srgbClr val="0D0D0D"/>
              </a:buClr>
              <a:buSzPct val="25000"/>
            </a:pPr>
            <a:r>
              <a:rPr lang="hr-HR" sz="900" b="1" i="1">
                <a:solidFill>
                  <a:srgbClr val="0D0D0D"/>
                </a:solidFill>
                <a:latin typeface="Calibri"/>
                <a:ea typeface="Calibri"/>
                <a:cs typeface="Calibri"/>
                <a:sym typeface="Calibri"/>
              </a:rPr>
              <a:t>Broj učenika:</a:t>
            </a:r>
            <a:r>
              <a:rPr lang="hr-HR" sz="900" b="1">
                <a:solidFill>
                  <a:srgbClr val="0D0D0D"/>
                </a:solidFill>
                <a:latin typeface="Calibri"/>
                <a:ea typeface="Calibri"/>
                <a:cs typeface="Calibri"/>
                <a:sym typeface="Calibri"/>
              </a:rPr>
              <a:t> 	</a:t>
            </a:r>
            <a:r>
              <a:rPr lang="hr-HR" sz="900">
                <a:solidFill>
                  <a:srgbClr val="0D0D0D"/>
                </a:solidFill>
                <a:latin typeface="Calibri"/>
                <a:ea typeface="Calibri"/>
                <a:cs typeface="Calibri"/>
                <a:sym typeface="Calibri"/>
              </a:rPr>
              <a:t>I.–</a:t>
            </a:r>
            <a:r>
              <a:rPr lang="hr-HR" sz="900" err="1">
                <a:solidFill>
                  <a:srgbClr val="0D0D0D"/>
                </a:solidFill>
                <a:latin typeface="Calibri"/>
                <a:ea typeface="Calibri"/>
                <a:cs typeface="Calibri"/>
                <a:sym typeface="Calibri"/>
              </a:rPr>
              <a:t>IV.razred</a:t>
            </a:r>
            <a:r>
              <a:rPr lang="hr-HR" sz="900">
                <a:solidFill>
                  <a:srgbClr val="0D0D0D"/>
                </a:solidFill>
                <a:latin typeface="Calibri"/>
                <a:ea typeface="Calibri"/>
                <a:cs typeface="Calibri"/>
                <a:sym typeface="Calibri"/>
              </a:rPr>
              <a:t>			76</a:t>
            </a:r>
          </a:p>
          <a:p>
            <a:pPr indent="457200">
              <a:buClr>
                <a:srgbClr val="0D0D0D"/>
              </a:buClr>
              <a:buSzPct val="25000"/>
            </a:pPr>
            <a:r>
              <a:rPr lang="hr-HR" sz="900">
                <a:solidFill>
                  <a:srgbClr val="0D0D0D"/>
                </a:solidFill>
                <a:latin typeface="Calibri"/>
                <a:ea typeface="Calibri"/>
                <a:cs typeface="Calibri"/>
                <a:sym typeface="Calibri"/>
              </a:rPr>
              <a:t>		V.–</a:t>
            </a:r>
            <a:r>
              <a:rPr lang="hr-HR" sz="900" err="1">
                <a:solidFill>
                  <a:srgbClr val="0D0D0D"/>
                </a:solidFill>
                <a:latin typeface="Calibri"/>
                <a:ea typeface="Calibri"/>
                <a:cs typeface="Calibri"/>
                <a:sym typeface="Calibri"/>
              </a:rPr>
              <a:t>VIII.razred</a:t>
            </a:r>
            <a:r>
              <a:rPr lang="hr-HR" sz="900">
                <a:solidFill>
                  <a:srgbClr val="0D0D0D"/>
                </a:solidFill>
                <a:latin typeface="Calibri"/>
                <a:ea typeface="Calibri"/>
                <a:cs typeface="Calibri"/>
                <a:sym typeface="Calibri"/>
              </a:rPr>
              <a:t>		                                    96           </a:t>
            </a:r>
          </a:p>
          <a:p>
            <a:pPr lvl="0" indent="457200">
              <a:buClr>
                <a:srgbClr val="0D0D0D"/>
              </a:buClr>
              <a:buSzPct val="25000"/>
            </a:pPr>
            <a:r>
              <a:rPr lang="hr-HR" sz="900" b="1" i="1">
                <a:solidFill>
                  <a:srgbClr val="0D0D0D"/>
                </a:solidFill>
                <a:latin typeface="Calibri"/>
                <a:ea typeface="Calibri"/>
                <a:cs typeface="Calibri"/>
                <a:sym typeface="Calibri"/>
              </a:rPr>
              <a:t>Ukupno učenika:</a:t>
            </a:r>
            <a:r>
              <a:rPr lang="hr-HR" sz="900">
                <a:solidFill>
                  <a:srgbClr val="0D0D0D"/>
                </a:solidFill>
                <a:latin typeface="Calibri"/>
                <a:ea typeface="Calibri"/>
                <a:cs typeface="Calibri"/>
                <a:sym typeface="Calibri"/>
              </a:rPr>
              <a:t>				172</a:t>
            </a:r>
            <a:endParaRPr lang="hr-HR" sz="900">
              <a:solidFill>
                <a:srgbClr val="0D0D0D"/>
              </a:solidFill>
              <a:latin typeface="Calibri"/>
              <a:ea typeface="Calibri"/>
              <a:cs typeface="Calibri"/>
            </a:endParaRPr>
          </a:p>
          <a:p>
            <a:pPr indent="457200">
              <a:buClr>
                <a:srgbClr val="0D0D0D"/>
              </a:buClr>
              <a:buSzPct val="25000"/>
            </a:pPr>
            <a:r>
              <a:rPr lang="hr-HR" sz="900" b="1" i="1">
                <a:solidFill>
                  <a:srgbClr val="0D0D0D"/>
                </a:solidFill>
                <a:latin typeface="Calibri"/>
                <a:ea typeface="Calibri"/>
                <a:cs typeface="Calibri"/>
                <a:sym typeface="Calibri"/>
              </a:rPr>
              <a:t>Broj odjela</a:t>
            </a:r>
            <a:r>
              <a:rPr lang="hr-HR" sz="900" b="1">
                <a:solidFill>
                  <a:srgbClr val="0D0D0D"/>
                </a:solidFill>
                <a:latin typeface="Calibri"/>
                <a:ea typeface="Calibri"/>
                <a:cs typeface="Calibri"/>
                <a:sym typeface="Calibri"/>
              </a:rPr>
              <a:t>:	</a:t>
            </a:r>
            <a:r>
              <a:rPr lang="hr-HR" sz="900">
                <a:solidFill>
                  <a:srgbClr val="0D0D0D"/>
                </a:solidFill>
                <a:latin typeface="Calibri"/>
                <a:ea typeface="Calibri"/>
                <a:cs typeface="Calibri"/>
                <a:sym typeface="Calibri"/>
              </a:rPr>
              <a:t>I.–</a:t>
            </a:r>
            <a:r>
              <a:rPr lang="hr-HR" sz="900" err="1">
                <a:solidFill>
                  <a:srgbClr val="0D0D0D"/>
                </a:solidFill>
                <a:latin typeface="Calibri"/>
                <a:ea typeface="Calibri"/>
                <a:cs typeface="Calibri"/>
                <a:sym typeface="Calibri"/>
              </a:rPr>
              <a:t>IV.razred</a:t>
            </a:r>
            <a:r>
              <a:rPr lang="hr-HR" sz="900">
                <a:solidFill>
                  <a:srgbClr val="0D0D0D"/>
                </a:solidFill>
                <a:latin typeface="Calibri"/>
                <a:ea typeface="Calibri"/>
                <a:cs typeface="Calibri"/>
                <a:sym typeface="Calibri"/>
              </a:rPr>
              <a:t>			  11</a:t>
            </a:r>
          </a:p>
          <a:p>
            <a:pPr indent="457200">
              <a:buClr>
                <a:srgbClr val="0D0D0D"/>
              </a:buClr>
              <a:buSzPct val="25000"/>
            </a:pPr>
            <a:r>
              <a:rPr lang="hr-HR" sz="900">
                <a:solidFill>
                  <a:srgbClr val="0D0D0D"/>
                </a:solidFill>
                <a:latin typeface="Calibri"/>
                <a:ea typeface="Calibri"/>
                <a:cs typeface="Calibri"/>
                <a:sym typeface="Calibri"/>
              </a:rPr>
              <a:t>		V.–</a:t>
            </a:r>
            <a:r>
              <a:rPr lang="hr-HR" sz="900" err="1">
                <a:solidFill>
                  <a:srgbClr val="0D0D0D"/>
                </a:solidFill>
                <a:latin typeface="Calibri"/>
                <a:ea typeface="Calibri"/>
                <a:cs typeface="Calibri"/>
                <a:sym typeface="Calibri"/>
              </a:rPr>
              <a:t>VIII.razred</a:t>
            </a:r>
            <a:r>
              <a:rPr lang="hr-HR" sz="900">
                <a:solidFill>
                  <a:srgbClr val="0D0D0D"/>
                </a:solidFill>
                <a:latin typeface="Calibri"/>
                <a:ea typeface="Calibri"/>
                <a:cs typeface="Calibri"/>
                <a:sym typeface="Calibri"/>
              </a:rPr>
              <a:t>		                                       7                         </a:t>
            </a:r>
          </a:p>
          <a:p>
            <a:pPr lvl="0" indent="457200">
              <a:buClr>
                <a:srgbClr val="0D0D0D"/>
              </a:buClr>
              <a:buSzPct val="25000"/>
            </a:pPr>
            <a:r>
              <a:rPr lang="hr-HR" sz="900" b="1" i="1">
                <a:solidFill>
                  <a:srgbClr val="0D0D0D"/>
                </a:solidFill>
                <a:latin typeface="Calibri"/>
                <a:ea typeface="Calibri"/>
                <a:cs typeface="Calibri"/>
                <a:sym typeface="Calibri"/>
              </a:rPr>
              <a:t>Ukupno odjela</a:t>
            </a:r>
            <a:r>
              <a:rPr lang="hr-HR" sz="900">
                <a:solidFill>
                  <a:srgbClr val="0D0D0D"/>
                </a:solidFill>
                <a:latin typeface="Calibri"/>
                <a:ea typeface="Calibri"/>
                <a:cs typeface="Calibri"/>
                <a:sym typeface="Calibri"/>
              </a:rPr>
              <a:t>:				  18</a:t>
            </a:r>
          </a:p>
          <a:p>
            <a:pPr lvl="0" indent="457200">
              <a:buClr>
                <a:schemeClr val="dk1"/>
              </a:buClr>
            </a:pPr>
            <a:endParaRPr lang="hr-HR" sz="900" b="1" i="1">
              <a:solidFill>
                <a:srgbClr val="0D0D0D"/>
              </a:solidFill>
              <a:latin typeface="Calibri"/>
              <a:ea typeface="Calibri"/>
              <a:cs typeface="Calibri"/>
              <a:sym typeface="Calibri"/>
            </a:endParaRPr>
          </a:p>
          <a:p>
            <a:pPr lvl="0" indent="457200">
              <a:buClr>
                <a:srgbClr val="0D0D0D"/>
              </a:buClr>
              <a:buSzPct val="25000"/>
            </a:pPr>
            <a:r>
              <a:rPr lang="hr-HR" sz="900" b="1" i="1">
                <a:solidFill>
                  <a:srgbClr val="0D0D0D"/>
                </a:solidFill>
                <a:latin typeface="Calibri"/>
                <a:ea typeface="Calibri"/>
                <a:cs typeface="Calibri"/>
                <a:sym typeface="Calibri"/>
              </a:rPr>
              <a:t>Broj djelatnika</a:t>
            </a:r>
            <a:r>
              <a:rPr lang="hr-HR" sz="900" b="1">
                <a:solidFill>
                  <a:srgbClr val="0D0D0D"/>
                </a:solidFill>
                <a:latin typeface="Calibri"/>
                <a:ea typeface="Calibri"/>
                <a:cs typeface="Calibri"/>
                <a:sym typeface="Calibri"/>
              </a:rPr>
              <a:t>:					</a:t>
            </a:r>
          </a:p>
          <a:p>
            <a:pPr lvl="0" indent="457200">
              <a:buClr>
                <a:srgbClr val="0D0D0D"/>
              </a:buClr>
              <a:buSzPct val="25000"/>
            </a:pPr>
            <a:r>
              <a:rPr lang="hr-HR" sz="900">
                <a:solidFill>
                  <a:srgbClr val="0D0D0D"/>
                </a:solidFill>
                <a:latin typeface="Calibri"/>
                <a:ea typeface="Calibri"/>
                <a:cs typeface="Calibri"/>
                <a:sym typeface="Calibri"/>
              </a:rPr>
              <a:t>a) učitelja razredne nastave 			                                      11</a:t>
            </a:r>
          </a:p>
          <a:p>
            <a:pPr lvl="0" indent="457200">
              <a:buClr>
                <a:srgbClr val="0D0D0D"/>
              </a:buClr>
              <a:buSzPct val="25000"/>
            </a:pPr>
            <a:r>
              <a:rPr lang="hr-HR" sz="900">
                <a:solidFill>
                  <a:srgbClr val="0D0D0D"/>
                </a:solidFill>
                <a:latin typeface="Calibri"/>
                <a:ea typeface="Calibri"/>
                <a:cs typeface="Calibri"/>
                <a:sym typeface="Calibri"/>
              </a:rPr>
              <a:t>b) učitelja predmetne nastave 			  19</a:t>
            </a:r>
          </a:p>
          <a:p>
            <a:pPr lvl="0" indent="457200">
              <a:buClr>
                <a:srgbClr val="0D0D0D"/>
              </a:buClr>
              <a:buSzPct val="25000"/>
            </a:pPr>
            <a:r>
              <a:rPr lang="hr-HR" sz="900">
                <a:solidFill>
                  <a:srgbClr val="0D0D0D"/>
                </a:solidFill>
                <a:latin typeface="Calibri"/>
                <a:ea typeface="Calibri"/>
                <a:cs typeface="Calibri"/>
                <a:sym typeface="Calibri"/>
              </a:rPr>
              <a:t>d) stručnih suradnika 			                                        2                          </a:t>
            </a:r>
          </a:p>
          <a:p>
            <a:pPr lvl="0" indent="457200">
              <a:buClr>
                <a:srgbClr val="0D0D0D"/>
              </a:buClr>
              <a:buSzPct val="25000"/>
            </a:pPr>
            <a:r>
              <a:rPr lang="hr-HR" sz="900">
                <a:solidFill>
                  <a:srgbClr val="0D0D0D"/>
                </a:solidFill>
                <a:latin typeface="Calibri"/>
                <a:ea typeface="Calibri"/>
                <a:cs typeface="Calibri"/>
                <a:sym typeface="Calibri"/>
              </a:rPr>
              <a:t>e) ostalih djelatnika 				  12	 </a:t>
            </a:r>
          </a:p>
          <a:p>
            <a:pPr lvl="0" indent="457200">
              <a:buClr>
                <a:srgbClr val="0D0D0D"/>
              </a:buClr>
              <a:buSzPct val="25000"/>
            </a:pPr>
            <a:r>
              <a:rPr lang="hr-HR" sz="900">
                <a:solidFill>
                  <a:srgbClr val="0D0D0D"/>
                </a:solidFill>
                <a:latin typeface="Calibri"/>
                <a:ea typeface="Calibri"/>
                <a:cs typeface="Calibri"/>
                <a:sym typeface="Calibri"/>
              </a:rPr>
              <a:t>f) ravnatelj 				    1</a:t>
            </a:r>
          </a:p>
          <a:p>
            <a:pPr lvl="0" indent="457200">
              <a:buClr>
                <a:srgbClr val="0D0D0D"/>
              </a:buClr>
              <a:buSzPct val="25000"/>
            </a:pPr>
            <a:r>
              <a:rPr lang="hr-HR" sz="900" b="1">
                <a:solidFill>
                  <a:srgbClr val="0D0D0D"/>
                </a:solidFill>
                <a:latin typeface="Calibri"/>
                <a:ea typeface="Calibri"/>
                <a:cs typeface="Calibri"/>
                <a:sym typeface="Calibri"/>
              </a:rPr>
              <a:t>UKUPNO DJELATNIKA: 			                                       45			 </a:t>
            </a:r>
          </a:p>
          <a:p>
            <a:pPr lvl="0" indent="457200">
              <a:buClr>
                <a:srgbClr val="0D0D0D"/>
              </a:buClr>
              <a:buSzPct val="25000"/>
            </a:pPr>
            <a:r>
              <a:rPr lang="hr-HR" sz="900" b="1" i="1">
                <a:solidFill>
                  <a:srgbClr val="0D0D0D"/>
                </a:solidFill>
                <a:latin typeface="Calibri"/>
                <a:ea typeface="Calibri"/>
                <a:cs typeface="Calibri"/>
                <a:sym typeface="Calibri"/>
              </a:rPr>
              <a:t>Ravnateljica škole</a:t>
            </a:r>
            <a:r>
              <a:rPr lang="hr-HR" sz="900" b="1">
                <a:solidFill>
                  <a:srgbClr val="0D0D0D"/>
                </a:solidFill>
                <a:latin typeface="Calibri"/>
                <a:ea typeface="Calibri"/>
                <a:cs typeface="Calibri"/>
                <a:sym typeface="Calibri"/>
              </a:rPr>
              <a:t>: </a:t>
            </a:r>
            <a:r>
              <a:rPr lang="hr-HR" sz="900">
                <a:solidFill>
                  <a:srgbClr val="0D0D0D"/>
                </a:solidFill>
                <a:latin typeface="Calibri"/>
                <a:ea typeface="Calibri"/>
                <a:cs typeface="Calibri"/>
                <a:sym typeface="Calibri"/>
              </a:rPr>
              <a:t>Marija Petričević</a:t>
            </a:r>
          </a:p>
        </p:txBody>
      </p:sp>
      <p:sp>
        <p:nvSpPr>
          <p:cNvPr id="104" name="Shape 104"/>
          <p:cNvSpPr txBox="1"/>
          <p:nvPr/>
        </p:nvSpPr>
        <p:spPr>
          <a:xfrm>
            <a:off x="3544888" y="1940669"/>
            <a:ext cx="2663824" cy="330574"/>
          </a:xfrm>
          <a:prstGeom prst="rect">
            <a:avLst/>
          </a:prstGeom>
          <a:noFill/>
          <a:ln>
            <a:noFill/>
          </a:ln>
        </p:spPr>
        <p:txBody>
          <a:bodyPr lIns="91425" tIns="45700" rIns="91425" bIns="45700" anchor="t" anchorCtr="0">
            <a:noAutofit/>
          </a:bodyPr>
          <a:lstStyle/>
          <a:p>
            <a:pPr marL="0" marR="0" lvl="0" indent="457200" algn="l" rtl="0">
              <a:lnSpc>
                <a:spcPct val="100000"/>
              </a:lnSpc>
              <a:spcBef>
                <a:spcPts val="0"/>
              </a:spcBef>
              <a:spcAft>
                <a:spcPts val="0"/>
              </a:spcAft>
              <a:buClr>
                <a:schemeClr val="dk1"/>
              </a:buClr>
              <a:buFont typeface="Arial"/>
              <a:buNone/>
            </a:pPr>
            <a:endParaRPr sz="900" b="1" i="1" u="none" strike="noStrike" cap="none" baseline="0">
              <a:solidFill>
                <a:srgbClr val="525252"/>
              </a:solidFill>
              <a:latin typeface="Calibri"/>
              <a:ea typeface="Calibri"/>
              <a:cs typeface="Calibri"/>
              <a:sym typeface="Calibri"/>
            </a:endParaRPr>
          </a:p>
          <a:p>
            <a:pPr marL="0" marR="0" lvl="0" indent="457200" algn="l" rtl="0">
              <a:lnSpc>
                <a:spcPct val="100000"/>
              </a:lnSpc>
              <a:spcBef>
                <a:spcPts val="0"/>
              </a:spcBef>
              <a:spcAft>
                <a:spcPts val="0"/>
              </a:spcAft>
              <a:buClr>
                <a:srgbClr val="525252"/>
              </a:buClr>
              <a:buSzPct val="25000"/>
              <a:buFont typeface="Calibri"/>
              <a:buNone/>
            </a:pPr>
            <a:r>
              <a:rPr lang="en" sz="900" b="1" i="1" u="none" strike="noStrike" cap="none" baseline="0">
                <a:solidFill>
                  <a:srgbClr val="525252"/>
                </a:solidFill>
                <a:latin typeface="Calibri"/>
                <a:ea typeface="Calibri"/>
                <a:cs typeface="Calibri"/>
                <a:sym typeface="Calibri"/>
              </a:rPr>
              <a:t>Osnutak škole</a:t>
            </a:r>
            <a:r>
              <a:rPr lang="en" sz="900" b="1" i="0" u="none" strike="noStrike" cap="none" baseline="0">
                <a:solidFill>
                  <a:srgbClr val="525252"/>
                </a:solidFill>
                <a:latin typeface="Calibri"/>
                <a:ea typeface="Calibri"/>
                <a:cs typeface="Calibri"/>
                <a:sym typeface="Calibri"/>
              </a:rPr>
              <a:t>: </a:t>
            </a:r>
            <a:r>
              <a:rPr lang="en" sz="900" b="0" i="1" u="none" strike="noStrike" cap="none" baseline="0">
                <a:solidFill>
                  <a:schemeClr val="dk1"/>
                </a:solidFill>
                <a:latin typeface="Calibri"/>
                <a:ea typeface="Calibri"/>
                <a:cs typeface="Calibri"/>
                <a:sym typeface="Calibri"/>
              </a:rPr>
              <a:t>18</a:t>
            </a:r>
            <a:r>
              <a:rPr lang="hr-HR" sz="900" b="0" i="1" u="none" strike="noStrike" cap="none" baseline="0">
                <a:solidFill>
                  <a:schemeClr val="dk1"/>
                </a:solidFill>
                <a:latin typeface="Calibri"/>
                <a:ea typeface="Calibri"/>
                <a:cs typeface="Calibri"/>
                <a:sym typeface="Calibri"/>
              </a:rPr>
              <a:t>30</a:t>
            </a:r>
            <a:r>
              <a:rPr lang="en" sz="900" b="0" i="1" u="none" strike="noStrike" cap="none" baseline="0">
                <a:solidFill>
                  <a:schemeClr val="dk1"/>
                </a:solidFill>
                <a:latin typeface="Calibri"/>
                <a:ea typeface="Calibri"/>
                <a:cs typeface="Calibri"/>
                <a:sym typeface="Calibri"/>
              </a:rPr>
              <a:t>.</a:t>
            </a:r>
          </a:p>
        </p:txBody>
      </p:sp>
      <p:sp>
        <p:nvSpPr>
          <p:cNvPr id="2" name="TekstniOkvir 1">
            <a:extLst>
              <a:ext uri="{FF2B5EF4-FFF2-40B4-BE49-F238E27FC236}">
                <a16:creationId xmlns:a16="http://schemas.microsoft.com/office/drawing/2014/main" xmlns="" id="{66BBC144-ACEF-466C-9F5E-1C90FC94BD24}"/>
              </a:ext>
            </a:extLst>
          </p:cNvPr>
          <p:cNvSpPr txBox="1"/>
          <p:nvPr/>
        </p:nvSpPr>
        <p:spPr>
          <a:xfrm>
            <a:off x="3995737" y="107744"/>
            <a:ext cx="4679950" cy="338554"/>
          </a:xfrm>
          <a:prstGeom prst="rect">
            <a:avLst/>
          </a:prstGeom>
          <a:noFill/>
        </p:spPr>
        <p:txBody>
          <a:bodyPr wrap="square" rtlCol="0">
            <a:spAutoFit/>
          </a:bodyPr>
          <a:lstStyle/>
          <a:p>
            <a:pPr algn="ctr"/>
            <a:r>
              <a:rPr lang="hr-HR" sz="1600" b="1">
                <a:solidFill>
                  <a:schemeClr val="accent2">
                    <a:lumMod val="75000"/>
                  </a:schemeClr>
                </a:solidFill>
                <a:effectLst>
                  <a:outerShdw blurRad="38100" dist="38100" dir="2700000" algn="tl">
                    <a:srgbClr val="000000">
                      <a:alpha val="43137"/>
                    </a:srgbClr>
                  </a:outerShdw>
                </a:effectLst>
              </a:rPr>
              <a:t>OSOBNA KARTA OŠ”VLADIMIR NAZOR”, ADŽAMOVCI</a:t>
            </a:r>
          </a:p>
        </p:txBody>
      </p:sp>
    </p:spTree>
    <p:extLst>
      <p:ext uri="{BB962C8B-B14F-4D97-AF65-F5344CB8AC3E}">
        <p14:creationId xmlns:p14="http://schemas.microsoft.com/office/powerpoint/2010/main" xmlns="" val="358455305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4" name="Title 3"/>
          <p:cNvSpPr>
            <a:spLocks noGrp="1"/>
          </p:cNvSpPr>
          <p:nvPr>
            <p:ph type="title"/>
          </p:nvPr>
        </p:nvSpPr>
        <p:spPr>
          <a:xfrm>
            <a:off x="1008899" y="1302545"/>
            <a:ext cx="7886700" cy="2139553"/>
          </a:xfrm>
        </p:spPr>
        <p:txBody>
          <a:bodyPr>
            <a:scene3d>
              <a:camera prst="orthographicFront"/>
              <a:lightRig rig="threePt" dir="t"/>
            </a:scene3d>
            <a:sp3d extrusionH="57150">
              <a:bevelT w="38100" h="38100"/>
            </a:sp3d>
          </a:bodyPr>
          <a:lstStyle/>
          <a:p>
            <a:pPr algn="ctr"/>
            <a:r>
              <a:rPr lang="hr-HR">
                <a:latin typeface="+mn-lt"/>
              </a:rPr>
              <a:t>Dopunska nastava</a:t>
            </a:r>
          </a:p>
        </p:txBody>
      </p:sp>
      <p:sp>
        <p:nvSpPr>
          <p:cNvPr id="5" name="Text Placeholder 4"/>
          <p:cNvSpPr>
            <a:spLocks noGrp="1"/>
          </p:cNvSpPr>
          <p:nvPr>
            <p:ph type="body" idx="1"/>
          </p:nvPr>
        </p:nvSpPr>
        <p:spPr>
          <a:xfrm>
            <a:off x="1008899" y="3442098"/>
            <a:ext cx="7886700" cy="1125140"/>
          </a:xfrm>
        </p:spPr>
        <p:txBody>
          <a:bodyPr/>
          <a:lstStyle/>
          <a:p>
            <a:pPr algn="ctr"/>
            <a:r>
              <a:rPr lang="hr-HR">
                <a:solidFill>
                  <a:schemeClr val="accent2">
                    <a:lumMod val="75000"/>
                  </a:schemeClr>
                </a:solidFill>
                <a:effectLst>
                  <a:outerShdw blurRad="38100" dist="38100" dir="2700000" algn="tl">
                    <a:srgbClr val="000000">
                      <a:alpha val="43137"/>
                    </a:srgbClr>
                  </a:outerShdw>
                </a:effectLst>
              </a:rPr>
              <a:t>Predmetna nastava</a:t>
            </a:r>
          </a:p>
        </p:txBody>
      </p:sp>
    </p:spTree>
    <p:extLst>
      <p:ext uri="{BB962C8B-B14F-4D97-AF65-F5344CB8AC3E}">
        <p14:creationId xmlns:p14="http://schemas.microsoft.com/office/powerpoint/2010/main" xmlns="" val="380504648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graphicFrame>
        <p:nvGraphicFramePr>
          <p:cNvPr id="320" name="Shape 320"/>
          <p:cNvGraphicFramePr/>
          <p:nvPr>
            <p:extLst>
              <p:ext uri="{D42A27DB-BD31-4B8C-83A1-F6EECF244321}">
                <p14:modId xmlns:p14="http://schemas.microsoft.com/office/powerpoint/2010/main" xmlns="" val="2974894188"/>
              </p:ext>
            </p:extLst>
          </p:nvPr>
        </p:nvGraphicFramePr>
        <p:xfrm>
          <a:off x="950495" y="1458410"/>
          <a:ext cx="8043032" cy="3196517"/>
        </p:xfrm>
        <a:graphic>
          <a:graphicData uri="http://schemas.openxmlformats.org/drawingml/2006/table">
            <a:tbl>
              <a:tblPr>
                <a:tableStyleId>{0E3FDE45-AF77-4B5C-9715-49D594BDF05E}</a:tableStyleId>
              </a:tblPr>
              <a:tblGrid>
                <a:gridCol w="2507590">
                  <a:extLst>
                    <a:ext uri="{9D8B030D-6E8A-4147-A177-3AD203B41FA5}">
                      <a16:colId xmlns:a16="http://schemas.microsoft.com/office/drawing/2014/main" xmlns="" val="20000"/>
                    </a:ext>
                  </a:extLst>
                </a:gridCol>
                <a:gridCol w="5535442">
                  <a:extLst>
                    <a:ext uri="{9D8B030D-6E8A-4147-A177-3AD203B41FA5}">
                      <a16:colId xmlns:a16="http://schemas.microsoft.com/office/drawing/2014/main" xmlns="" val="20001"/>
                    </a:ext>
                  </a:extLst>
                </a:gridCol>
              </a:tblGrid>
              <a:tr h="405113">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a:lnSpc>
                          <a:spcPct val="100000"/>
                        </a:lnSpc>
                        <a:spcBef>
                          <a:spcPts val="0"/>
                        </a:spcBef>
                        <a:spcAft>
                          <a:spcPts val="0"/>
                        </a:spcAft>
                        <a:buNone/>
                      </a:pPr>
                      <a:r>
                        <a:rPr lang="en" sz="1000" b="0" i="0" u="none" strike="noStrike" cap="none" baseline="0" noProof="0" err="1"/>
                        <a:t>Učenici</a:t>
                      </a:r>
                      <a:r>
                        <a:rPr lang="en" sz="1000" b="0" i="0" u="none" strike="noStrike" cap="none" baseline="0" noProof="0"/>
                        <a:t> </a:t>
                      </a:r>
                      <a:r>
                        <a:rPr lang="en" sz="1000" b="0" i="0" u="none" strike="noStrike" cap="none" baseline="0" noProof="0" err="1"/>
                        <a:t>će</a:t>
                      </a:r>
                      <a:r>
                        <a:rPr lang="en" sz="1000" b="0" i="0" u="none" strike="noStrike" cap="none" baseline="0" noProof="0"/>
                        <a:t> </a:t>
                      </a:r>
                      <a:r>
                        <a:rPr lang="en" sz="1000" b="0" i="0" u="none" strike="noStrike" cap="none" baseline="0" noProof="0" err="1"/>
                        <a:t>dodatno</a:t>
                      </a:r>
                      <a:r>
                        <a:rPr lang="en" sz="1000" b="0" i="0" u="none" strike="noStrike" cap="none" baseline="0" noProof="0">
                          <a:latin typeface="Calibri"/>
                        </a:rPr>
                        <a:t> </a:t>
                      </a:r>
                      <a:r>
                        <a:rPr lang="en" sz="1000" b="0" i="0" u="none" strike="noStrike" cap="none" baseline="0" noProof="0" err="1"/>
                        <a:t>usvajati</a:t>
                      </a:r>
                      <a:r>
                        <a:rPr lang="en" sz="1000" b="0" i="0" u="none" strike="noStrike" cap="none" baseline="0" noProof="0"/>
                        <a:t> </a:t>
                      </a:r>
                      <a:r>
                        <a:rPr lang="en" sz="1000" b="0" i="0" u="none" strike="noStrike" cap="none" baseline="0" noProof="0" err="1"/>
                        <a:t>nastavni</a:t>
                      </a:r>
                      <a:r>
                        <a:rPr lang="en" sz="1000" b="0" i="0" u="none" strike="noStrike" cap="none" baseline="0" noProof="0"/>
                        <a:t> </a:t>
                      </a:r>
                      <a:r>
                        <a:rPr lang="en" sz="1000" b="0" i="0" u="none" strike="noStrike" cap="none" baseline="0" noProof="0" err="1"/>
                        <a:t>sadržaj</a:t>
                      </a:r>
                      <a:r>
                        <a:rPr lang="en" sz="1000" b="0" i="0" u="none" strike="noStrike" cap="none" baseline="0" noProof="0">
                          <a:latin typeface="Calibri"/>
                        </a:rPr>
                        <a:t> </a:t>
                      </a:r>
                      <a:r>
                        <a:rPr lang="en" sz="1000" b="0" i="0" u="none" strike="noStrike" cap="none" baseline="0" noProof="0" err="1">
                          <a:latin typeface="Calibri"/>
                        </a:rPr>
                        <a:t>redovne</a:t>
                      </a:r>
                      <a:r>
                        <a:rPr lang="en" sz="1000" b="0" i="0" u="none" strike="noStrike" cap="none" baseline="0" noProof="0">
                          <a:latin typeface="Calibri"/>
                        </a:rPr>
                        <a:t> </a:t>
                      </a:r>
                      <a:r>
                        <a:rPr lang="en" sz="1000" b="0" i="0" u="none" strike="noStrike" cap="none" baseline="0" noProof="0" err="1">
                          <a:latin typeface="Calibri"/>
                        </a:rPr>
                        <a:t>nastave</a:t>
                      </a:r>
                      <a:r>
                        <a:rPr lang="en" sz="1000" b="0" i="0" u="none" strike="noStrike" cap="none" baseline="0" noProof="0">
                          <a:latin typeface="Calibri"/>
                          <a:sym typeface="Calibri"/>
                        </a:rPr>
                        <a:t>.</a:t>
                      </a:r>
                      <a:endParaRPr lang="en-US" b="0" i="0" noProof="0">
                        <a:latin typeface="Calibri"/>
                        <a:sym typeface="Calibri"/>
                      </a:endParaRPr>
                    </a:p>
                  </a:txBody>
                  <a:tcPr marL="91450" marR="91450" marT="30950" marB="30950"/>
                </a:tc>
                <a:extLst>
                  <a:ext uri="{0D108BD9-81ED-4DB2-BD59-A6C34878D82A}">
                    <a16:rowId xmlns:a16="http://schemas.microsoft.com/office/drawing/2014/main" xmlns="" val="10000"/>
                  </a:ext>
                </a:extLst>
              </a:tr>
              <a:tr h="40178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Pomoć</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koji </a:t>
                      </a:r>
                      <a:r>
                        <a:rPr lang="en" sz="1000" u="none" strike="noStrike" cap="none" baseline="0" err="1">
                          <a:sym typeface="Calibri"/>
                        </a:rPr>
                        <a:t>teže</a:t>
                      </a:r>
                      <a:r>
                        <a:rPr lang="en" sz="1000" u="none" strike="noStrike" cap="none" baseline="0">
                          <a:sym typeface="Calibri"/>
                        </a:rPr>
                        <a:t> </a:t>
                      </a:r>
                      <a:r>
                        <a:rPr lang="en" sz="1000" u="none" strike="noStrike" cap="none" baseline="0" err="1">
                          <a:sym typeface="Calibri"/>
                        </a:rPr>
                        <a:t>svladavaju</a:t>
                      </a:r>
                      <a:r>
                        <a:rPr lang="en" sz="1000" u="none" strike="noStrike" cap="none" baseline="0">
                          <a:sym typeface="Calibri"/>
                        </a:rPr>
                        <a:t> </a:t>
                      </a:r>
                      <a:r>
                        <a:rPr lang="en" sz="1000" u="none" strike="noStrike" cap="none" baseline="0" err="1">
                          <a:sym typeface="Calibri"/>
                        </a:rPr>
                        <a:t>nastavno</a:t>
                      </a:r>
                      <a:r>
                        <a:rPr lang="en" sz="1000" u="none" strike="noStrike" cap="none" baseline="0">
                          <a:sym typeface="Calibri"/>
                        </a:rPr>
                        <a:t> </a:t>
                      </a:r>
                      <a:r>
                        <a:rPr lang="en" sz="1000" u="none" strike="noStrike" cap="none" baseline="0" err="1">
                          <a:sym typeface="Calibri"/>
                        </a:rPr>
                        <a:t>gradivo</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extLst>
                  <a:ext uri="{0D108BD9-81ED-4DB2-BD59-A6C34878D82A}">
                    <a16:rowId xmlns:a16="http://schemas.microsoft.com/office/drawing/2014/main" xmlns="" val="10001"/>
                  </a:ext>
                </a:extLst>
              </a:tr>
              <a:tr h="49323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a:t>
                      </a:r>
                      <a:r>
                        <a:rPr lang="hr-HR" sz="1000" u="none" strike="noStrike" cap="none" baseline="0" err="1"/>
                        <a:t>ica</a:t>
                      </a:r>
                      <a:r>
                        <a:rPr lang="en" sz="1000" u="none" strike="noStrike" cap="none" baseline="0"/>
                        <a:t> </a:t>
                      </a:r>
                      <a:r>
                        <a:rPr lang="en" sz="1000" u="none" strike="noStrike" cap="none" baseline="0" err="1">
                          <a:sym typeface="Calibri"/>
                        </a:rPr>
                        <a:t>engleskog</a:t>
                      </a:r>
                      <a:r>
                        <a:rPr lang="en" sz="1000" u="none" strike="noStrike" cap="none" baseline="0">
                          <a:sym typeface="Calibri"/>
                        </a:rPr>
                        <a:t> </a:t>
                      </a:r>
                      <a:r>
                        <a:rPr lang="en" sz="1000" u="none" strike="noStrike" cap="none" baseline="0" err="1">
                          <a:sym typeface="Calibri"/>
                        </a:rPr>
                        <a:t>jezika</a:t>
                      </a:r>
                      <a:r>
                        <a:rPr lang="hr-HR" sz="1000" u="none" strike="noStrike" cap="none" baseline="0">
                          <a:sym typeface="Calibri"/>
                        </a:rPr>
                        <a:t> Anamarija Vuković</a:t>
                      </a:r>
                      <a:r>
                        <a:rPr lang="hr-HR" sz="1000" u="none" strike="noStrike" cap="none" baseline="0"/>
                        <a:t> </a:t>
                      </a:r>
                      <a:endParaRPr lang="hr-HR" sz="1000" u="none" strike="noStrike" cap="none" baseline="0">
                        <a:sym typeface="Calibri"/>
                      </a:endParaRPr>
                    </a:p>
                  </a:txBody>
                  <a:tcPr marL="91450" marR="91450" marT="30950" marB="30950"/>
                </a:tc>
                <a:extLst>
                  <a:ext uri="{0D108BD9-81ED-4DB2-BD59-A6C34878D82A}">
                    <a16:rowId xmlns:a16="http://schemas.microsoft.com/office/drawing/2014/main" xmlns="" val="10002"/>
                  </a:ext>
                </a:extLst>
              </a:tr>
              <a:tr h="4920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cs typeface="Calibri"/>
                        <a:sym typeface="Calibri"/>
                      </a:endParaRPr>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Način realizacije:</a:t>
                      </a:r>
                    </a:p>
                  </a:txBody>
                  <a:tcPr marL="91450" marR="91450" marT="30950" marB="30950"/>
                </a:tc>
                <a:tc>
                  <a:txBody>
                    <a:bodyPr/>
                    <a:lstStyle/>
                    <a:p>
                      <a:pPr marL="0" marR="0" lvl="0" indent="0" algn="l" rtl="0">
                        <a:lnSpc>
                          <a:spcPct val="100000"/>
                        </a:lnSpc>
                        <a:spcBef>
                          <a:spcPts val="0"/>
                        </a:spcBef>
                        <a:spcAft>
                          <a:spcPts val="0"/>
                        </a:spcAft>
                        <a:buFont typeface="Calibri"/>
                        <a:buNone/>
                      </a:pPr>
                      <a:r>
                        <a:rPr lang="en" sz="1000" u="none" strike="noStrike" cap="none" baseline="0"/>
                        <a:t>70 sati </a:t>
                      </a:r>
                      <a:r>
                        <a:rPr lang="en" sz="1000" u="none" strike="noStrike" cap="none" baseline="0" err="1"/>
                        <a:t>tijekom</a:t>
                      </a:r>
                      <a:r>
                        <a:rPr lang="en" sz="1000" u="none" strike="noStrike" cap="none" baseline="0"/>
                        <a:t> </a:t>
                      </a:r>
                      <a:r>
                        <a:rPr lang="en" sz="1000" u="none" strike="noStrike" cap="none" baseline="0" err="1"/>
                        <a:t>školske</a:t>
                      </a:r>
                      <a:r>
                        <a:rPr lang="en" sz="1000" u="none" strike="noStrike" cap="none" baseline="0"/>
                        <a:t> </a:t>
                      </a:r>
                      <a:r>
                        <a:rPr lang="en" sz="1000" u="none" strike="noStrike" cap="none" baseline="0" err="1"/>
                        <a:t>godine</a:t>
                      </a:r>
                      <a:r>
                        <a:rPr lang="en" sz="1000" u="none" strike="noStrike" cap="none" baseline="0"/>
                        <a:t>, 2</a:t>
                      </a:r>
                      <a:r>
                        <a:rPr lang="hr-HR" sz="1000" u="none" strike="noStrike" cap="none" baseline="0"/>
                        <a:t> </a:t>
                      </a:r>
                      <a:r>
                        <a:rPr lang="en" sz="1000" u="none" strike="noStrike" cap="none" baseline="0"/>
                        <a:t>puta tjedno. </a:t>
                      </a:r>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Učenici se uključiju po potrebi. Individualni rad u školi.</a:t>
                      </a:r>
                    </a:p>
                  </a:txBody>
                  <a:tcPr marL="91450" marR="91450" marT="30950" marB="30950"/>
                </a:tc>
                <a:extLst>
                  <a:ext uri="{0D108BD9-81ED-4DB2-BD59-A6C34878D82A}">
                    <a16:rowId xmlns:a16="http://schemas.microsoft.com/office/drawing/2014/main" xmlns="" val="10003"/>
                  </a:ext>
                </a:extLst>
              </a:tr>
              <a:tr h="49323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Potrošni</a:t>
                      </a:r>
                      <a:r>
                        <a:rPr lang="en" sz="1000" u="none" strike="noStrike" cap="none" baseline="0">
                          <a:sym typeface="Calibri"/>
                        </a:rPr>
                        <a:t> </a:t>
                      </a:r>
                      <a:r>
                        <a:rPr lang="en" sz="1000" u="none" strike="noStrike" cap="none" baseline="0" err="1">
                          <a:sym typeface="Calibri"/>
                        </a:rPr>
                        <a:t>materijal</a:t>
                      </a:r>
                      <a:r>
                        <a:rPr lang="en" sz="1000" u="none" strike="noStrike" cap="none" baseline="0">
                          <a:sym typeface="Calibri"/>
                        </a:rPr>
                        <a:t> za </a:t>
                      </a:r>
                      <a:r>
                        <a:rPr lang="en" sz="1000" u="none" strike="noStrike" cap="none" baseline="0" err="1">
                          <a:sym typeface="Calibri"/>
                        </a:rPr>
                        <a:t>povremeno</a:t>
                      </a:r>
                      <a:r>
                        <a:rPr lang="en" sz="1000" u="none" strike="noStrike" cap="none" baseline="0">
                          <a:sym typeface="Calibri"/>
                        </a:rPr>
                        <a:t> </a:t>
                      </a:r>
                      <a:r>
                        <a:rPr lang="en" sz="1000" u="none" strike="noStrike" cap="none" baseline="0" err="1">
                          <a:sym typeface="Calibri"/>
                        </a:rPr>
                        <a:t>kopiranje</a:t>
                      </a:r>
                      <a:r>
                        <a:rPr lang="en" sz="1000" u="none" strike="noStrike" cap="none" baseline="0">
                          <a:sym typeface="Calibri"/>
                        </a:rPr>
                        <a:t> </a:t>
                      </a:r>
                      <a:r>
                        <a:rPr lang="en" sz="1000" u="none" strike="noStrike" cap="none" baseline="0" err="1">
                          <a:sym typeface="Calibri"/>
                        </a:rPr>
                        <a:t>zadataka</a:t>
                      </a:r>
                      <a:r>
                        <a:rPr lang="en" sz="1000" u="none" strike="noStrike" cap="none" baseline="0">
                          <a:sym typeface="Calibri"/>
                        </a:rPr>
                        <a:t> za </a:t>
                      </a:r>
                      <a:r>
                        <a:rPr lang="en" sz="1000" u="none" strike="noStrike" cap="none" baseline="0" err="1">
                          <a:sym typeface="Calibri"/>
                        </a:rPr>
                        <a:t>vježbu</a:t>
                      </a:r>
                      <a:r>
                        <a:rPr lang="en" sz="1000" u="none" strike="noStrike" cap="none" baseline="0">
                          <a:sym typeface="Calibri"/>
                        </a:rPr>
                        <a:t> </a:t>
                      </a:r>
                      <a:r>
                        <a:rPr lang="en" sz="1000" u="none" strike="noStrike" cap="none" baseline="0" err="1">
                          <a:sym typeface="Calibri"/>
                        </a:rPr>
                        <a:t>osigurat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extLst>
                  <a:ext uri="{0D108BD9-81ED-4DB2-BD59-A6C34878D82A}">
                    <a16:rowId xmlns:a16="http://schemas.microsoft.com/office/drawing/2014/main" xmlns="" val="10004"/>
                  </a:ext>
                </a:extLst>
              </a:tr>
              <a:tr h="73164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Vrednovanje</a:t>
                      </a:r>
                      <a:r>
                        <a:rPr lang="en" sz="1000" u="none" strike="noStrike" cap="none" baseline="0">
                          <a:sym typeface="Calibri"/>
                        </a:rPr>
                        <a:t> </a:t>
                      </a:r>
                      <a:r>
                        <a:rPr lang="en" sz="1000" u="none" strike="noStrike" cap="none" baseline="0" err="1">
                          <a:sym typeface="Calibri"/>
                        </a:rPr>
                        <a:t>izvršava</a:t>
                      </a:r>
                      <a:r>
                        <a:rPr lang="en" sz="1000" u="none" strike="noStrike" cap="none" baseline="0">
                          <a:sym typeface="Calibri"/>
                        </a:rPr>
                        <a:t> </a:t>
                      </a: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kako</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zadavanje</a:t>
                      </a:r>
                      <a:r>
                        <a:rPr lang="en" sz="1000" u="none" strike="noStrike" cap="none" baseline="0">
                          <a:sym typeface="Calibri"/>
                        </a:rPr>
                        <a:t> </a:t>
                      </a:r>
                      <a:r>
                        <a:rPr lang="en" sz="1000" u="none" strike="noStrike" cap="none" baseline="0" err="1">
                          <a:sym typeface="Calibri"/>
                        </a:rPr>
                        <a:t>zadataka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opisno</a:t>
                      </a:r>
                      <a:r>
                        <a:rPr lang="en" sz="1000" u="none" strike="noStrike" cap="none" baseline="0">
                          <a:sym typeface="Calibri"/>
                        </a:rPr>
                        <a:t> </a:t>
                      </a:r>
                      <a:r>
                        <a:rPr lang="en" sz="1000" u="none" strike="noStrike" cap="none" baseline="0" err="1">
                          <a:sym typeface="Calibri"/>
                        </a:rPr>
                        <a:t>praćenje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dopunskoj</a:t>
                      </a:r>
                      <a:r>
                        <a:rPr lang="en" sz="1000" u="none" strike="noStrike" cap="none" baseline="0">
                          <a:sym typeface="Calibri"/>
                        </a:rPr>
                        <a:t> </a:t>
                      </a:r>
                      <a:r>
                        <a:rPr lang="en" sz="1000" u="none" strike="noStrike" cap="none" baseline="0" err="1">
                          <a:sym typeface="Calibri"/>
                        </a:rPr>
                        <a:t>nastavi</a:t>
                      </a:r>
                      <a:r>
                        <a:rPr lang="en" sz="1000" u="none" strike="noStrike" cap="none" baseline="0">
                          <a:sym typeface="Calibri"/>
                        </a:rPr>
                        <a:t> </a:t>
                      </a:r>
                      <a:r>
                        <a:rPr lang="en" sz="1000" u="none" strike="noStrike" cap="none" baseline="0" err="1">
                          <a:sym typeface="Calibri"/>
                        </a:rPr>
                        <a:t>tako</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redovite</a:t>
                      </a:r>
                      <a:r>
                        <a:rPr lang="en" sz="1000" u="none" strike="noStrike" cap="none" baseline="0">
                          <a:sym typeface="Calibri"/>
                        </a:rPr>
                        <a:t> </a:t>
                      </a:r>
                      <a:r>
                        <a:rPr lang="en" sz="1000" u="none" strike="noStrike" cap="none" baseline="0" err="1">
                          <a:sym typeface="Calibri"/>
                        </a:rPr>
                        <a:t>testove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ispitivanje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redovnoj</a:t>
                      </a:r>
                      <a:r>
                        <a:rPr lang="en" sz="1000" u="none" strike="noStrike" cap="none" baseline="0">
                          <a:sym typeface="Calibri"/>
                        </a:rPr>
                        <a:t> </a:t>
                      </a:r>
                      <a:r>
                        <a:rPr lang="en" sz="1000" u="none" strike="noStrike" cap="none" baseline="0" err="1">
                          <a:sym typeface="Calibri"/>
                        </a:rPr>
                        <a:t>nastavi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extLst>
                  <a:ext uri="{0D108BD9-81ED-4DB2-BD59-A6C34878D82A}">
                    <a16:rowId xmlns:a16="http://schemas.microsoft.com/office/drawing/2014/main" xmlns="" val="10005"/>
                  </a:ext>
                </a:extLst>
              </a:tr>
            </a:tbl>
          </a:graphicData>
        </a:graphic>
      </p:graphicFrame>
      <p:pic>
        <p:nvPicPr>
          <p:cNvPr id="322" name="Shape 322"/>
          <p:cNvPicPr preferRelativeResize="0"/>
          <p:nvPr/>
        </p:nvPicPr>
        <p:blipFill rotWithShape="1">
          <a:blip r:embed="rId3">
            <a:alphaModFix/>
          </a:blip>
          <a:srcRect/>
          <a:stretch/>
        </p:blipFill>
        <p:spPr>
          <a:xfrm rot="-635505">
            <a:off x="7021770" y="489521"/>
            <a:ext cx="1286542" cy="665929"/>
          </a:xfrm>
          <a:prstGeom prst="rect">
            <a:avLst/>
          </a:prstGeom>
          <a:noFill/>
          <a:ln>
            <a:noFill/>
          </a:ln>
        </p:spPr>
      </p:pic>
      <p:sp>
        <p:nvSpPr>
          <p:cNvPr id="3" name="Naslov 2">
            <a:extLst>
              <a:ext uri="{FF2B5EF4-FFF2-40B4-BE49-F238E27FC236}">
                <a16:creationId xmlns:a16="http://schemas.microsoft.com/office/drawing/2014/main" xmlns="" id="{DEE6AB96-FF15-413B-834A-655D24431F0D}"/>
              </a:ext>
            </a:extLst>
          </p:cNvPr>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l"/>
            <a:r>
              <a:rPr lang="hr-HR">
                <a:ln/>
                <a:effectLst>
                  <a:outerShdw blurRad="38100" dist="38100" dir="2700000" algn="tl">
                    <a:srgbClr val="000000">
                      <a:alpha val="43137"/>
                    </a:srgbClr>
                  </a:outerShdw>
                </a:effectLst>
                <a:latin typeface="+mn-lt"/>
              </a:rPr>
              <a:t>Engleski jezik</a:t>
            </a:r>
          </a:p>
        </p:txBody>
      </p:sp>
    </p:spTree>
    <p:extLst>
      <p:ext uri="{BB962C8B-B14F-4D97-AF65-F5344CB8AC3E}">
        <p14:creationId xmlns:p14="http://schemas.microsoft.com/office/powerpoint/2010/main" xmlns="" val="264308277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graphicFrame>
        <p:nvGraphicFramePr>
          <p:cNvPr id="327" name="Shape 327"/>
          <p:cNvGraphicFramePr/>
          <p:nvPr>
            <p:extLst>
              <p:ext uri="{D42A27DB-BD31-4B8C-83A1-F6EECF244321}">
                <p14:modId xmlns:p14="http://schemas.microsoft.com/office/powerpoint/2010/main" xmlns="" val="1478982600"/>
              </p:ext>
            </p:extLst>
          </p:nvPr>
        </p:nvGraphicFramePr>
        <p:xfrm>
          <a:off x="872165" y="1404920"/>
          <a:ext cx="8230687" cy="3636312"/>
        </p:xfrm>
        <a:graphic>
          <a:graphicData uri="http://schemas.openxmlformats.org/drawingml/2006/table">
            <a:tbl>
              <a:tblPr>
                <a:tableStyleId>{0E3FDE45-AF77-4B5C-9715-49D594BDF05E}</a:tableStyleId>
              </a:tblPr>
              <a:tblGrid>
                <a:gridCol w="1656395">
                  <a:extLst>
                    <a:ext uri="{9D8B030D-6E8A-4147-A177-3AD203B41FA5}">
                      <a16:colId xmlns:a16="http://schemas.microsoft.com/office/drawing/2014/main" xmlns="" val="20000"/>
                    </a:ext>
                  </a:extLst>
                </a:gridCol>
                <a:gridCol w="6574292">
                  <a:extLst>
                    <a:ext uri="{9D8B030D-6E8A-4147-A177-3AD203B41FA5}">
                      <a16:colId xmlns:a16="http://schemas.microsoft.com/office/drawing/2014/main" xmlns="" val="20001"/>
                    </a:ext>
                  </a:extLst>
                </a:gridCol>
              </a:tblGrid>
              <a:tr h="455578">
                <a:tc>
                  <a:txBody>
                    <a:bodyPr/>
                    <a:lstStyle/>
                    <a:p>
                      <a:pPr marL="0" marR="0" lvl="0" indent="0" algn="l" rtl="0">
                        <a:lnSpc>
                          <a:spcPct val="100000"/>
                        </a:lnSpc>
                        <a:spcBef>
                          <a:spcPts val="0"/>
                        </a:spcBef>
                        <a:spcAft>
                          <a:spcPts val="0"/>
                        </a:spcAft>
                        <a:buClr>
                          <a:srgbClr val="000000"/>
                        </a:buClr>
                        <a:buSzPct val="25000"/>
                        <a:buFont typeface="Calibri"/>
                        <a:buNone/>
                      </a:pPr>
                      <a:r>
                        <a:rPr lang="hr-HR" sz="1200" u="none" strike="noStrike" cap="none" baseline="0">
                          <a:sym typeface="Calibri"/>
                        </a:rPr>
                        <a:t>Ishodi</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Font typeface="Calibri"/>
                        <a:buNone/>
                      </a:pPr>
                      <a:r>
                        <a:rPr lang="en" sz="1200" u="none" strike="noStrike" cap="none" baseline="0" err="1"/>
                        <a:t>Učenici</a:t>
                      </a:r>
                      <a:r>
                        <a:rPr lang="en" sz="1200" u="none" strike="noStrike" cap="none" baseline="0"/>
                        <a:t> </a:t>
                      </a:r>
                      <a:r>
                        <a:rPr lang="en" sz="1200" u="none" strike="noStrike" cap="none" baseline="0" err="1"/>
                        <a:t>će</a:t>
                      </a:r>
                      <a:r>
                        <a:rPr lang="en" sz="1200" u="none" strike="noStrike" cap="none" baseline="0"/>
                        <a:t> </a:t>
                      </a:r>
                      <a:r>
                        <a:rPr lang="en" sz="1200" u="none" strike="noStrike" cap="none" baseline="0" err="1"/>
                        <a:t>do</a:t>
                      </a:r>
                      <a:r>
                        <a:rPr lang="en" sz="1200" err="1"/>
                        <a:t>datno</a:t>
                      </a:r>
                      <a:r>
                        <a:rPr lang="en" sz="1200">
                          <a:sym typeface="Calibri"/>
                        </a:rPr>
                        <a:t> </a:t>
                      </a:r>
                      <a:r>
                        <a:rPr lang="en" sz="1200" err="1"/>
                        <a:t>usvajati</a:t>
                      </a:r>
                      <a:r>
                        <a:rPr lang="en" sz="1200"/>
                        <a:t> </a:t>
                      </a:r>
                      <a:r>
                        <a:rPr lang="en" sz="1200" u="none" strike="noStrike" cap="none" baseline="0" err="1"/>
                        <a:t>gradivo</a:t>
                      </a:r>
                      <a:r>
                        <a:rPr lang="en" sz="1200" u="none" strike="noStrike" cap="none" baseline="0">
                          <a:sym typeface="Calibri"/>
                        </a:rPr>
                        <a:t> </a:t>
                      </a:r>
                      <a:r>
                        <a:rPr lang="en" sz="1200" u="none" strike="noStrike" cap="none" baseline="0" err="1">
                          <a:sym typeface="Calibri"/>
                        </a:rPr>
                        <a:t>redovne</a:t>
                      </a:r>
                      <a:r>
                        <a:rPr lang="en" sz="1200" u="none" strike="noStrike" cap="none" baseline="0">
                          <a:sym typeface="Calibri"/>
                        </a:rPr>
                        <a:t> </a:t>
                      </a:r>
                      <a:r>
                        <a:rPr lang="en" sz="1200" u="none" strike="noStrike" cap="none" baseline="0" err="1">
                          <a:sym typeface="Calibri"/>
                        </a:rPr>
                        <a:t>nastave</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xmlns="" val="10000"/>
                  </a:ext>
                </a:extLst>
              </a:tr>
              <a:tr h="474612">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Namjena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Pomoć</a:t>
                      </a:r>
                      <a:r>
                        <a:rPr lang="en" sz="1200" u="none" strike="noStrike" cap="none" baseline="0">
                          <a:sym typeface="Calibri"/>
                        </a:rPr>
                        <a:t> </a:t>
                      </a:r>
                      <a:r>
                        <a:rPr lang="en" sz="1200" u="none" strike="noStrike" cap="none" baseline="0" err="1">
                          <a:sym typeface="Calibri"/>
                        </a:rPr>
                        <a:t>učenicima</a:t>
                      </a:r>
                      <a:r>
                        <a:rPr lang="en" sz="1200" u="none" strike="noStrike" cap="none" baseline="0">
                          <a:sym typeface="Calibri"/>
                        </a:rPr>
                        <a:t> u </a:t>
                      </a:r>
                      <a:r>
                        <a:rPr lang="en" sz="1200" u="none" strike="noStrike" cap="none" baseline="0" err="1">
                          <a:sym typeface="Calibri"/>
                        </a:rPr>
                        <a:t>svladavanju</a:t>
                      </a:r>
                      <a:r>
                        <a:rPr lang="en" sz="1200" u="none" strike="noStrike" cap="none" baseline="0">
                          <a:sym typeface="Calibri"/>
                        </a:rPr>
                        <a:t> </a:t>
                      </a:r>
                      <a:r>
                        <a:rPr lang="en" sz="1200" u="none" strike="noStrike" cap="none" baseline="0" err="1">
                          <a:sym typeface="Calibri"/>
                        </a:rPr>
                        <a:t>nastavnog</a:t>
                      </a:r>
                      <a:r>
                        <a:rPr lang="hr-HR" sz="1200" u="none" strike="noStrike" cap="none" baseline="0">
                          <a:sym typeface="Calibri"/>
                        </a:rPr>
                        <a:t>a</a:t>
                      </a:r>
                      <a:r>
                        <a:rPr lang="en" sz="1200" u="none" strike="noStrike" cap="none" baseline="0">
                          <a:sym typeface="Calibri"/>
                        </a:rPr>
                        <a:t> </a:t>
                      </a:r>
                      <a:r>
                        <a:rPr lang="en" sz="1200" u="none" strike="noStrike" cap="none" baseline="0" err="1">
                          <a:sym typeface="Calibri"/>
                        </a:rPr>
                        <a:t>gradiva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xmlns="" val="10001"/>
                  </a:ext>
                </a:extLst>
              </a:tr>
              <a:tr h="47698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Nositelj</a:t>
                      </a:r>
                      <a:r>
                        <a:rPr lang="en" sz="1200" u="none" strike="noStrike" cap="none" baseline="0">
                          <a:sym typeface="Calibri"/>
                        </a:rPr>
                        <a:t> </a:t>
                      </a:r>
                      <a:r>
                        <a:rPr lang="en" sz="1200" u="none" strike="noStrike" cap="none" baseline="0" err="1">
                          <a:sym typeface="Calibri"/>
                        </a:rPr>
                        <a:t>aktivnosti</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Font typeface="Calibri"/>
                        <a:buNone/>
                      </a:pPr>
                      <a:r>
                        <a:rPr lang="en" sz="1200" u="none" strike="noStrike" cap="none" baseline="0" err="1">
                          <a:sym typeface="Calibri"/>
                        </a:rPr>
                        <a:t>Učitelji</a:t>
                      </a:r>
                      <a:r>
                        <a:rPr lang="hr-HR" sz="1200" u="none" strike="noStrike" cap="none" baseline="0" err="1">
                          <a:sym typeface="Calibri"/>
                        </a:rPr>
                        <a:t>ce</a:t>
                      </a:r>
                      <a:r>
                        <a:rPr lang="en" sz="1200">
                          <a:sym typeface="Calibri"/>
                        </a:rPr>
                        <a:t> </a:t>
                      </a:r>
                      <a:r>
                        <a:rPr lang="en" sz="1200" u="none" strike="noStrike" cap="none" baseline="0"/>
                        <a:t> </a:t>
                      </a:r>
                      <a:r>
                        <a:rPr lang="en" sz="1200" u="none" strike="noStrike" cap="none" baseline="0" err="1"/>
                        <a:t>Hrvatskoga</a:t>
                      </a:r>
                      <a:r>
                        <a:rPr lang="en" sz="1200" u="none" strike="noStrike" cap="none" baseline="0">
                          <a:sym typeface="Calibri"/>
                        </a:rPr>
                        <a:t> </a:t>
                      </a:r>
                      <a:r>
                        <a:rPr lang="en" sz="1200" u="none" strike="noStrike" cap="none" baseline="0" err="1">
                          <a:sym typeface="Calibri"/>
                        </a:rPr>
                        <a:t>jezika</a:t>
                      </a:r>
                      <a:r>
                        <a:rPr lang="en" sz="1200" u="none" strike="noStrike" cap="none" baseline="0">
                          <a:sym typeface="Calibri"/>
                        </a:rPr>
                        <a:t> Nikolina Mihaljević </a:t>
                      </a:r>
                      <a:r>
                        <a:rPr lang="en" sz="1200" u="none" strike="noStrike" cap="none" baseline="0" err="1">
                          <a:sym typeface="Calibri"/>
                        </a:rPr>
                        <a:t>i</a:t>
                      </a:r>
                      <a:r>
                        <a:rPr lang="en" sz="1200" u="none" strike="noStrike" cap="none" baseline="0">
                          <a:sym typeface="Calibri"/>
                        </a:rPr>
                        <a:t> </a:t>
                      </a:r>
                      <a:r>
                        <a:rPr lang="en" sz="1200" u="none" strike="noStrike" cap="none" baseline="0"/>
                        <a:t>Nikolina Blažić</a:t>
                      </a:r>
                      <a:endParaRPr lang="hr-HR" sz="1200" u="none" strike="noStrike" cap="none" baseline="0">
                        <a:sym typeface="Calibri"/>
                      </a:endParaRPr>
                    </a:p>
                  </a:txBody>
                  <a:tcPr marL="91425" marR="91425" marT="0" marB="0"/>
                </a:tc>
                <a:extLst>
                  <a:ext uri="{0D108BD9-81ED-4DB2-BD59-A6C34878D82A}">
                    <a16:rowId xmlns:a16="http://schemas.microsoft.com/office/drawing/2014/main" xmlns="" val="10002"/>
                  </a:ext>
                </a:extLst>
              </a:tr>
              <a:tr h="47698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Način</a:t>
                      </a:r>
                      <a:r>
                        <a:rPr lang="en" sz="1200" u="none" strike="noStrike" cap="none" baseline="0">
                          <a:sym typeface="Calibri"/>
                        </a:rPr>
                        <a:t> </a:t>
                      </a:r>
                      <a:r>
                        <a:rPr lang="en" sz="1200" u="none" strike="noStrike" cap="none" baseline="0" err="1">
                          <a:sym typeface="Calibri"/>
                        </a:rPr>
                        <a:t>realizacije</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Font typeface="Calibri"/>
                        <a:buNone/>
                      </a:pPr>
                      <a:r>
                        <a:rPr lang="en-US" sz="1200" u="none" strike="noStrike" cap="none" baseline="0" err="1">
                          <a:sym typeface="Calibri"/>
                        </a:rPr>
                        <a:t>Učenici</a:t>
                      </a:r>
                      <a:r>
                        <a:rPr lang="en-US" sz="1200" u="none" strike="noStrike" cap="none" baseline="0">
                          <a:sym typeface="Calibri"/>
                        </a:rPr>
                        <a:t> se </a:t>
                      </a:r>
                      <a:r>
                        <a:rPr lang="en-US" sz="1200" u="none" strike="noStrike" cap="none" baseline="0" err="1">
                          <a:sym typeface="Calibri"/>
                        </a:rPr>
                        <a:t>uključuju</a:t>
                      </a:r>
                      <a:r>
                        <a:rPr lang="en-US" sz="1200" u="none" strike="noStrike" cap="none" baseline="0">
                          <a:sym typeface="Calibri"/>
                        </a:rPr>
                        <a:t> po </a:t>
                      </a:r>
                      <a:r>
                        <a:rPr lang="en-US" sz="1200" u="none" strike="noStrike" cap="none" baseline="0" err="1">
                          <a:sym typeface="Calibri"/>
                        </a:rPr>
                        <a:t>potrebi</a:t>
                      </a:r>
                      <a:r>
                        <a:rPr lang="en-US" sz="1200" u="none" strike="noStrike" cap="none" baseline="0"/>
                        <a:t>; </a:t>
                      </a:r>
                      <a:r>
                        <a:rPr lang="en-US" sz="1200" u="none" strike="noStrike" cap="none" baseline="0" err="1"/>
                        <a:t>nastava</a:t>
                      </a:r>
                      <a:r>
                        <a:rPr lang="en-US" sz="1200" u="none" strike="noStrike" cap="none" baseline="0"/>
                        <a:t> </a:t>
                      </a:r>
                      <a:r>
                        <a:rPr lang="en-US" sz="1200" u="none" strike="noStrike" cap="none" baseline="0" err="1"/>
                        <a:t>će</a:t>
                      </a:r>
                      <a:r>
                        <a:rPr lang="en-US" sz="1200" u="none" strike="noStrike" cap="none" baseline="0"/>
                        <a:t> se po </a:t>
                      </a:r>
                      <a:r>
                        <a:rPr lang="en-US" sz="1200" u="none" strike="noStrike" cap="none" baseline="0" err="1"/>
                        <a:t>potrebi</a:t>
                      </a:r>
                      <a:r>
                        <a:rPr lang="en-US" sz="1200" u="none" strike="noStrike" cap="none" baseline="0"/>
                        <a:t> </a:t>
                      </a:r>
                      <a:r>
                        <a:rPr lang="en-US" sz="1200" u="none" strike="noStrike" cap="none" baseline="0" err="1"/>
                        <a:t>odvijati</a:t>
                      </a:r>
                      <a:r>
                        <a:rPr lang="en-US" sz="1200" u="none" strike="noStrike" cap="none" baseline="0"/>
                        <a:t> u virtualnim učionicama.</a:t>
                      </a:r>
                      <a:endParaRPr lang="en-US" sz="1200" u="none" strike="noStrike" cap="none" baseline="0">
                        <a:sym typeface="Calibri"/>
                      </a:endParaRPr>
                    </a:p>
                    <a:p>
                      <a:pPr marL="0" marR="0" lvl="0" indent="0" algn="l" rtl="0">
                        <a:spcBef>
                          <a:spcPts val="0"/>
                        </a:spcBef>
                        <a:buNone/>
                      </a:pPr>
                      <a:endParaRPr lang="en-US" sz="1200" b="0" i="0" u="none" strike="noStrike" cap="none" baseline="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xmlns="" val="10003"/>
                  </a:ext>
                </a:extLst>
              </a:tr>
              <a:tr h="475809">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Vremenik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a:sym typeface="Calibri"/>
                        </a:rPr>
                        <a:t>1 sat </a:t>
                      </a:r>
                      <a:r>
                        <a:rPr lang="en" sz="1200" u="none" strike="noStrike" cap="none" baseline="0" err="1">
                          <a:sym typeface="Calibri"/>
                        </a:rPr>
                        <a:t>tjedno</a:t>
                      </a:r>
                      <a:r>
                        <a:rPr lang="en" sz="1200" u="none" strike="noStrike" cap="none" baseline="0">
                          <a:sym typeface="Calibri"/>
                        </a:rPr>
                        <a:t> / 2 </a:t>
                      </a:r>
                      <a:r>
                        <a:rPr lang="en" sz="1200" u="none" strike="noStrike" cap="none" baseline="0" err="1">
                          <a:sym typeface="Calibri"/>
                        </a:rPr>
                        <a:t>sata</a:t>
                      </a:r>
                      <a:r>
                        <a:rPr lang="en" sz="1200" u="none" strike="noStrike" cap="none" baseline="0">
                          <a:sym typeface="Calibri"/>
                        </a:rPr>
                        <a:t> </a:t>
                      </a:r>
                      <a:r>
                        <a:rPr lang="en" sz="1200" u="none" strike="noStrike" cap="none" baseline="0" err="1">
                          <a:sym typeface="Calibri"/>
                        </a:rPr>
                        <a:t>tjedno</a:t>
                      </a:r>
                    </a:p>
                  </a:txBody>
                  <a:tcPr marL="91425" marR="91425" marT="0" marB="0"/>
                </a:tc>
                <a:extLst>
                  <a:ext uri="{0D108BD9-81ED-4DB2-BD59-A6C34878D82A}">
                    <a16:rowId xmlns:a16="http://schemas.microsoft.com/office/drawing/2014/main" xmlns="" val="10004"/>
                  </a:ext>
                </a:extLst>
              </a:tr>
              <a:tr h="47698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Troškovnik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en" sz="1200" err="1">
                          <a:sym typeface="Calibri"/>
                        </a:rPr>
                        <a:t>Troškovi</a:t>
                      </a:r>
                      <a:r>
                        <a:rPr lang="en" sz="1200">
                          <a:sym typeface="Calibri"/>
                        </a:rPr>
                        <a:t> </a:t>
                      </a:r>
                      <a:r>
                        <a:rPr lang="hr-HR" sz="1200">
                          <a:sym typeface="Calibri"/>
                        </a:rPr>
                        <a:t>potrošnog</a:t>
                      </a:r>
                      <a:r>
                        <a:rPr lang="hr-HR" sz="1200" baseline="0">
                          <a:sym typeface="Calibri"/>
                        </a:rPr>
                        <a:t> </a:t>
                      </a:r>
                      <a:r>
                        <a:rPr lang="en" sz="1200">
                          <a:sym typeface="Calibri"/>
                        </a:rPr>
                        <a:t> </a:t>
                      </a:r>
                      <a:r>
                        <a:rPr lang="en" sz="1200" err="1">
                          <a:sym typeface="Calibri"/>
                        </a:rPr>
                        <a:t>materijala</a:t>
                      </a:r>
                      <a:r>
                        <a:rPr lang="en" sz="1200">
                          <a:sym typeface="Calibri"/>
                        </a:rPr>
                        <a:t>.</a:t>
                      </a:r>
                      <a:endParaRPr lang="en" sz="1200">
                        <a:latin typeface="Calibri"/>
                        <a:ea typeface="Calibri"/>
                        <a:cs typeface="Calibri"/>
                        <a:sym typeface="Calibri"/>
                      </a:endParaRPr>
                    </a:p>
                  </a:txBody>
                  <a:tcPr marL="91425" marR="91425" marT="0" marB="0"/>
                </a:tc>
                <a:extLst>
                  <a:ext uri="{0D108BD9-81ED-4DB2-BD59-A6C34878D82A}">
                    <a16:rowId xmlns:a16="http://schemas.microsoft.com/office/drawing/2014/main" xmlns="" val="10005"/>
                  </a:ext>
                </a:extLst>
              </a:tr>
              <a:tr h="799361">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Način</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 </a:t>
                      </a:r>
                      <a:r>
                        <a:rPr lang="en" sz="1200" u="none" strike="noStrike" cap="none" baseline="0" err="1">
                          <a:sym typeface="Calibri"/>
                        </a:rPr>
                        <a:t>i</a:t>
                      </a:r>
                      <a:r>
                        <a:rPr lang="en" sz="1200" u="none" strike="noStrike" cap="none" baseline="0">
                          <a:sym typeface="Calibri"/>
                        </a:rPr>
                        <a:t> </a:t>
                      </a:r>
                      <a:r>
                        <a:rPr lang="en" sz="1200" u="none" strike="noStrike" cap="none" baseline="0" err="1">
                          <a:sym typeface="Calibri"/>
                        </a:rPr>
                        <a:t>korištenja</a:t>
                      </a:r>
                      <a:r>
                        <a:rPr lang="en" sz="1200" u="none" strike="noStrike" cap="none" baseline="0">
                          <a:sym typeface="Calibri"/>
                        </a:rPr>
                        <a:t> </a:t>
                      </a:r>
                      <a:r>
                        <a:rPr lang="en" sz="1200" u="none" strike="noStrike" cap="none" baseline="0" err="1">
                          <a:sym typeface="Calibri"/>
                        </a:rPr>
                        <a:t>rezultata</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Praćenje</a:t>
                      </a:r>
                      <a:r>
                        <a:rPr lang="en" sz="1200" u="none" strike="noStrike" cap="none" baseline="0">
                          <a:sym typeface="Calibri"/>
                        </a:rPr>
                        <a:t> </a:t>
                      </a:r>
                      <a:r>
                        <a:rPr lang="en" sz="1200" u="none" strike="noStrike" cap="none" baseline="0" err="1">
                          <a:sym typeface="Calibri"/>
                        </a:rPr>
                        <a:t>i</a:t>
                      </a:r>
                      <a:r>
                        <a:rPr lang="en" sz="1200" u="none" strike="noStrike" cap="none" baseline="0">
                          <a:sym typeface="Calibri"/>
                        </a:rPr>
                        <a:t> </a:t>
                      </a:r>
                      <a:r>
                        <a:rPr lang="en" sz="1200" u="none" strike="noStrike" cap="none" baseline="0" err="1">
                          <a:sym typeface="Calibri"/>
                        </a:rPr>
                        <a:t>ocjenjivanje</a:t>
                      </a:r>
                      <a:r>
                        <a:rPr lang="en" sz="1200" u="none" strike="noStrike" cap="none" baseline="0">
                          <a:sym typeface="Calibri"/>
                        </a:rPr>
                        <a:t> </a:t>
                      </a:r>
                      <a:r>
                        <a:rPr lang="en" sz="1200" u="none" strike="noStrike" cap="none" baseline="0" err="1">
                          <a:sym typeface="Calibri"/>
                        </a:rPr>
                        <a:t>napredovanja</a:t>
                      </a:r>
                      <a:r>
                        <a:rPr lang="en" sz="1200" u="none" strike="noStrike" cap="none" baseline="0">
                          <a:sym typeface="Calibri"/>
                        </a:rPr>
                        <a:t> </a:t>
                      </a:r>
                      <a:r>
                        <a:rPr lang="en" sz="1200" u="none" strike="noStrike" cap="none" baseline="0" err="1">
                          <a:sym typeface="Calibri"/>
                        </a:rPr>
                        <a:t>učenika</a:t>
                      </a:r>
                      <a:r>
                        <a:rPr lang="en" sz="1200" u="none" strike="noStrike" cap="none" baseline="0">
                          <a:sym typeface="Calibri"/>
                        </a:rPr>
                        <a:t> u </a:t>
                      </a:r>
                      <a:r>
                        <a:rPr lang="en" sz="1200" u="none" strike="noStrike" cap="none" baseline="0" err="1">
                          <a:sym typeface="Calibri"/>
                        </a:rPr>
                        <a:t>okviru</a:t>
                      </a:r>
                      <a:r>
                        <a:rPr lang="en" sz="1200" u="none" strike="noStrike" cap="none" baseline="0">
                          <a:sym typeface="Calibri"/>
                        </a:rPr>
                        <a:t> </a:t>
                      </a:r>
                      <a:r>
                        <a:rPr lang="en" sz="1200" u="none" strike="noStrike" cap="none" baseline="0" err="1">
                          <a:sym typeface="Calibri"/>
                        </a:rPr>
                        <a:t>redovne</a:t>
                      </a:r>
                      <a:r>
                        <a:rPr lang="en" sz="1200" u="none" strike="noStrike" cap="none" baseline="0">
                          <a:sym typeface="Calibri"/>
                        </a:rPr>
                        <a:t> </a:t>
                      </a:r>
                      <a:r>
                        <a:rPr lang="en" sz="1200" u="none" strike="noStrike" cap="none" baseline="0" err="1">
                          <a:sym typeface="Calibri"/>
                        </a:rPr>
                        <a:t>nastave</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xmlns="" val="10006"/>
                  </a:ext>
                </a:extLst>
              </a:tr>
            </a:tbl>
          </a:graphicData>
        </a:graphic>
      </p:graphicFrame>
      <p:pic>
        <p:nvPicPr>
          <p:cNvPr id="329" name="Shape 329"/>
          <p:cNvPicPr preferRelativeResize="0"/>
          <p:nvPr/>
        </p:nvPicPr>
        <p:blipFill rotWithShape="1">
          <a:blip r:embed="rId3">
            <a:alphaModFix/>
          </a:blip>
          <a:srcRect/>
          <a:stretch/>
        </p:blipFill>
        <p:spPr>
          <a:xfrm>
            <a:off x="7236259" y="318886"/>
            <a:ext cx="1035576" cy="994171"/>
          </a:xfrm>
          <a:prstGeom prst="rect">
            <a:avLst/>
          </a:prstGeom>
          <a:noFill/>
          <a:ln>
            <a:noFill/>
          </a:ln>
        </p:spPr>
      </p:pic>
      <p:sp>
        <p:nvSpPr>
          <p:cNvPr id="2" name="Naslov 1"/>
          <p:cNvSpPr>
            <a:spLocks noGrp="1"/>
          </p:cNvSpPr>
          <p:nvPr>
            <p:ph type="title"/>
          </p:nvPr>
        </p:nvSpPr>
        <p:spPr>
          <a:xfrm>
            <a:off x="872165" y="318886"/>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Hrvatski</a:t>
            </a:r>
            <a:r>
              <a:rPr lang="hr-HR" sz="1800" b="1">
                <a:ln/>
                <a:effectLst>
                  <a:outerShdw blurRad="38100" dist="38100" dir="2700000" algn="tl">
                    <a:srgbClr val="000000">
                      <a:alpha val="43137"/>
                    </a:srgbClr>
                  </a:outerShdw>
                </a:effectLst>
                <a:latin typeface="+mn-lt"/>
              </a:rPr>
              <a:t> </a:t>
            </a:r>
            <a:r>
              <a:rPr lang="hr-HR">
                <a:effectLst>
                  <a:outerShdw blurRad="38100" dist="38100" dir="2700000" algn="tl">
                    <a:srgbClr val="000000">
                      <a:alpha val="43137"/>
                    </a:srgbClr>
                  </a:outerShdw>
                </a:effectLst>
                <a:latin typeface="+mn-lt"/>
              </a:rPr>
              <a:t>jezik</a:t>
            </a:r>
            <a:endParaRPr lang="hr-HR" sz="1800" b="1">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60935103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graphicFrame>
        <p:nvGraphicFramePr>
          <p:cNvPr id="335" name="Shape 335"/>
          <p:cNvGraphicFramePr/>
          <p:nvPr>
            <p:extLst>
              <p:ext uri="{D42A27DB-BD31-4B8C-83A1-F6EECF244321}">
                <p14:modId xmlns:p14="http://schemas.microsoft.com/office/powerpoint/2010/main" xmlns="" val="1123735233"/>
              </p:ext>
            </p:extLst>
          </p:nvPr>
        </p:nvGraphicFramePr>
        <p:xfrm>
          <a:off x="832434" y="1527857"/>
          <a:ext cx="8203616" cy="3194614"/>
        </p:xfrm>
        <a:graphic>
          <a:graphicData uri="http://schemas.openxmlformats.org/drawingml/2006/table">
            <a:tbl>
              <a:tblPr>
                <a:tableStyleId>{0E3FDE45-AF77-4B5C-9715-49D594BDF05E}</a:tableStyleId>
              </a:tblPr>
              <a:tblGrid>
                <a:gridCol w="2010138">
                  <a:extLst>
                    <a:ext uri="{9D8B030D-6E8A-4147-A177-3AD203B41FA5}">
                      <a16:colId xmlns:a16="http://schemas.microsoft.com/office/drawing/2014/main" xmlns="" val="20000"/>
                    </a:ext>
                  </a:extLst>
                </a:gridCol>
                <a:gridCol w="6193478">
                  <a:extLst>
                    <a:ext uri="{9D8B030D-6E8A-4147-A177-3AD203B41FA5}">
                      <a16:colId xmlns:a16="http://schemas.microsoft.com/office/drawing/2014/main" xmlns="" val="20001"/>
                    </a:ext>
                  </a:extLst>
                </a:gridCol>
              </a:tblGrid>
              <a:tr h="126639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a:t>Učenici će:</a:t>
                      </a:r>
                    </a:p>
                    <a:p>
                      <a:pPr marL="0" marR="0" lvl="0" indent="0" algn="l">
                        <a:lnSpc>
                          <a:spcPct val="100000"/>
                        </a:lnSpc>
                        <a:spcBef>
                          <a:spcPts val="0"/>
                        </a:spcBef>
                        <a:spcAft>
                          <a:spcPts val="0"/>
                        </a:spcAft>
                        <a:buClr>
                          <a:srgbClr val="000000"/>
                        </a:buClr>
                        <a:buSzPct val="25000"/>
                        <a:buFont typeface="Calibri"/>
                        <a:buNone/>
                      </a:pPr>
                      <a:r>
                        <a:rPr lang="en" sz="1100" u="none" strike="noStrike" cap="none" baseline="0">
                          <a:sym typeface="Calibri"/>
                        </a:rPr>
                        <a:t>- razvijati pozitivan odnos prema radu</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 </a:t>
                      </a:r>
                      <a:r>
                        <a:rPr lang="en" sz="1100" u="none" strike="noStrike" cap="none" baseline="0" err="1">
                          <a:sym typeface="Calibri"/>
                        </a:rPr>
                        <a:t>usvojiti</a:t>
                      </a:r>
                      <a:r>
                        <a:rPr lang="en" sz="1100" u="none" strike="noStrike" cap="none" baseline="0">
                          <a:sym typeface="Calibri"/>
                        </a:rPr>
                        <a:t> </a:t>
                      </a:r>
                      <a:r>
                        <a:rPr lang="en" sz="1100" u="none" strike="noStrike" cap="none" baseline="0" err="1">
                          <a:sym typeface="Calibri"/>
                        </a:rPr>
                        <a:t>sadržaje</a:t>
                      </a:r>
                      <a:r>
                        <a:rPr lang="en" sz="1100" u="none" strike="noStrike" cap="none" baseline="0">
                          <a:sym typeface="Calibri"/>
                        </a:rPr>
                        <a:t> </a:t>
                      </a:r>
                      <a:r>
                        <a:rPr lang="en" sz="1100" u="none" strike="noStrike" cap="none" baseline="0" err="1">
                          <a:sym typeface="Calibri"/>
                        </a:rPr>
                        <a:t>koji</a:t>
                      </a:r>
                      <a:r>
                        <a:rPr lang="en" sz="1100" u="none" strike="noStrike" cap="none" baseline="0">
                          <a:sym typeface="Calibri"/>
                        </a:rPr>
                        <a:t> </a:t>
                      </a:r>
                      <a:r>
                        <a:rPr lang="en" sz="1100" u="none" strike="noStrike" cap="none" baseline="0" err="1">
                          <a:sym typeface="Calibri"/>
                        </a:rPr>
                        <a:t>nisu</a:t>
                      </a:r>
                      <a:r>
                        <a:rPr lang="en" sz="1100" u="none" strike="noStrike" cap="none" baseline="0">
                          <a:sym typeface="Calibri"/>
                        </a:rPr>
                        <a:t> </a:t>
                      </a:r>
                      <a:r>
                        <a:rPr lang="en" sz="1100" u="none" strike="noStrike" cap="none" baseline="0" err="1">
                          <a:sym typeface="Calibri"/>
                        </a:rPr>
                        <a:t>usvojeni</a:t>
                      </a:r>
                      <a:r>
                        <a:rPr lang="en" sz="1100" u="none" strike="noStrike" cap="none" baseline="0">
                          <a:sym typeface="Calibri"/>
                        </a:rPr>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redovnom</a:t>
                      </a:r>
                      <a:r>
                        <a:rPr lang="en" sz="1100" u="none" strike="noStrike" cap="none" baseline="0">
                          <a:sym typeface="Calibri"/>
                        </a:rPr>
                        <a:t> </a:t>
                      </a:r>
                      <a:r>
                        <a:rPr lang="en" sz="1100" u="none" strike="noStrike" cap="none" baseline="0" err="1">
                          <a:sym typeface="Calibri"/>
                        </a:rPr>
                        <a:t>satu</a:t>
                      </a:r>
                      <a:r>
                        <a:rPr lang="en" sz="1100" u="none" strike="noStrike" cap="none" baseline="0">
                          <a:sym typeface="Calibri"/>
                        </a:rPr>
                        <a:t> </a:t>
                      </a:r>
                      <a:r>
                        <a:rPr lang="en" sz="1100" u="none" strike="noStrike" cap="none" baseline="0" err="1">
                          <a:sym typeface="Calibri"/>
                        </a:rPr>
                        <a:t>matematike</a:t>
                      </a:r>
                      <a:endParaRPr lang="en"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 </a:t>
                      </a:r>
                      <a:r>
                        <a:rPr lang="en" sz="1100" u="none" strike="noStrike" cap="none" baseline="0" err="1">
                          <a:sym typeface="Calibri"/>
                        </a:rPr>
                        <a:t>vježbom</a:t>
                      </a:r>
                      <a:r>
                        <a:rPr lang="en" sz="1100" u="none" strike="noStrike" cap="none" baseline="0">
                          <a:sym typeface="Calibri"/>
                        </a:rPr>
                        <a:t> </a:t>
                      </a:r>
                      <a:r>
                        <a:rPr lang="en" sz="1100" u="none" strike="noStrike" cap="none" baseline="0" err="1">
                          <a:sym typeface="Calibri"/>
                        </a:rPr>
                        <a:t>utvrditi</a:t>
                      </a:r>
                      <a:r>
                        <a:rPr lang="en" sz="1100" u="none" strike="noStrike" cap="none" baseline="0">
                          <a:sym typeface="Calibri"/>
                        </a:rPr>
                        <a:t> </a:t>
                      </a:r>
                      <a:r>
                        <a:rPr lang="en" sz="1100" u="none" strike="noStrike" cap="none" baseline="0" err="1">
                          <a:sym typeface="Calibri"/>
                        </a:rPr>
                        <a:t>već</a:t>
                      </a:r>
                      <a:r>
                        <a:rPr lang="en" sz="1100" u="none" strike="noStrike" cap="none" baseline="0">
                          <a:sym typeface="Calibri"/>
                        </a:rPr>
                        <a:t> </a:t>
                      </a:r>
                      <a:r>
                        <a:rPr lang="en" sz="1100" u="none" strike="noStrike" cap="none" baseline="0" err="1">
                          <a:sym typeface="Calibri"/>
                        </a:rPr>
                        <a:t>usvojene</a:t>
                      </a:r>
                      <a:r>
                        <a:rPr lang="en" sz="1100" u="none" strike="noStrike" cap="none" baseline="0">
                          <a:sym typeface="Calibri"/>
                        </a:rPr>
                        <a:t> </a:t>
                      </a:r>
                      <a:r>
                        <a:rPr lang="en" sz="1100" u="none" strike="noStrike" cap="none" baseline="0" err="1">
                          <a:sym typeface="Calibri"/>
                        </a:rPr>
                        <a:t>sadržaje</a:t>
                      </a:r>
                    </a:p>
                    <a:p>
                      <a:pPr marL="0" marR="0" lvl="0" indent="0" algn="l" rtl="0">
                        <a:lnSpc>
                          <a:spcPct val="100000"/>
                        </a:lnSpc>
                        <a:spcBef>
                          <a:spcPts val="0"/>
                        </a:spcBef>
                        <a:spcAft>
                          <a:spcPts val="0"/>
                        </a:spcAft>
                        <a:buFont typeface="Calibri"/>
                        <a:buNone/>
                      </a:pPr>
                      <a:r>
                        <a:rPr lang="en" sz="1100" u="none" strike="noStrike" cap="none" baseline="0">
                          <a:sym typeface="Calibri"/>
                        </a:rPr>
                        <a:t>- razvijati ljubav prema matematici i </a:t>
                      </a:r>
                      <a:r>
                        <a:rPr lang="en" sz="1100" u="none" strike="noStrike" cap="none" baseline="0"/>
                        <a:t>motivaciju za </a:t>
                      </a:r>
                      <a:r>
                        <a:rPr lang="en" sz="1100" u="none" strike="noStrike" cap="none" baseline="0">
                          <a:sym typeface="Calibri"/>
                        </a:rPr>
                        <a:t>matematički rad</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 </a:t>
                      </a:r>
                      <a:r>
                        <a:rPr lang="en" sz="1100" u="none" strike="noStrike" cap="none" baseline="0"/>
                        <a:t>stjecati</a:t>
                      </a:r>
                      <a:r>
                        <a:rPr lang="en" sz="1100" u="none" strike="noStrike" cap="none" baseline="0">
                          <a:sym typeface="Calibri"/>
                        </a:rPr>
                        <a:t> znanja i </a:t>
                      </a:r>
                      <a:r>
                        <a:rPr lang="en" sz="1100" u="none" strike="noStrike" cap="none" baseline="0"/>
                        <a:t>vještine</a:t>
                      </a:r>
                      <a:endParaRPr lang="en"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 </a:t>
                      </a:r>
                      <a:r>
                        <a:rPr lang="en" sz="1100" u="none" strike="noStrike" cap="none" baseline="0"/>
                        <a:t>usvajati</a:t>
                      </a:r>
                      <a:r>
                        <a:rPr lang="en" sz="1100" u="none" strike="noStrike" cap="none" baseline="0">
                          <a:sym typeface="Calibri"/>
                        </a:rPr>
                        <a:t> </a:t>
                      </a:r>
                      <a:r>
                        <a:rPr lang="en" sz="1100" u="none" strike="noStrike" cap="none" baseline="0"/>
                        <a:t>sadržaje</a:t>
                      </a:r>
                      <a:r>
                        <a:rPr lang="en" sz="1100" u="none" strike="noStrike" cap="none" baseline="0">
                          <a:sym typeface="Calibri"/>
                        </a:rPr>
                        <a:t> vlastitim tempom</a:t>
                      </a:r>
                    </a:p>
                  </a:txBody>
                  <a:tcPr marL="91450" marR="91450" marT="29050" marB="29050"/>
                </a:tc>
                <a:extLst>
                  <a:ext uri="{0D108BD9-81ED-4DB2-BD59-A6C34878D82A}">
                    <a16:rowId xmlns:a16="http://schemas.microsoft.com/office/drawing/2014/main" xmlns="" val="10000"/>
                  </a:ext>
                </a:extLst>
              </a:tr>
              <a:tr h="3165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Pomoći</a:t>
                      </a:r>
                      <a:r>
                        <a:rPr lang="en" sz="1100" u="none" strike="noStrike" cap="none" baseline="0">
                          <a:sym typeface="Calibri"/>
                        </a:rPr>
                        <a:t> </a:t>
                      </a:r>
                      <a:r>
                        <a:rPr lang="en" sz="1100" u="none" strike="noStrike" cap="none" baseline="0" err="1">
                          <a:sym typeface="Calibri"/>
                        </a:rPr>
                        <a:t>učenicima</a:t>
                      </a:r>
                      <a:r>
                        <a:rPr lang="en" sz="1100" u="none" strike="noStrike" cap="none" baseline="0">
                          <a:sym typeface="Calibri"/>
                        </a:rPr>
                        <a:t> u </a:t>
                      </a:r>
                      <a:r>
                        <a:rPr lang="en" sz="1100" u="none" strike="noStrike" cap="none" baseline="0" err="1">
                          <a:sym typeface="Calibri"/>
                        </a:rPr>
                        <a:t>svladavanju</a:t>
                      </a:r>
                      <a:r>
                        <a:rPr lang="en" sz="1100" u="none" strike="noStrike" cap="none" baseline="0">
                          <a:sym typeface="Calibri"/>
                        </a:rPr>
                        <a:t> </a:t>
                      </a:r>
                      <a:r>
                        <a:rPr lang="en" sz="1100" u="none" strike="noStrike" cap="none" baseline="0" err="1">
                          <a:sym typeface="Calibri"/>
                        </a:rPr>
                        <a:t>poteškoća</a:t>
                      </a:r>
                      <a:r>
                        <a:rPr lang="en" sz="1100" u="none" strike="noStrike" cap="none" baseline="0">
                          <a:sym typeface="Calibri"/>
                        </a:rPr>
                        <a:t> </a:t>
                      </a:r>
                      <a:r>
                        <a:rPr lang="en" sz="1100" u="none" strike="noStrike" cap="none" baseline="0" err="1">
                          <a:sym typeface="Calibri"/>
                        </a:rPr>
                        <a:t>koja</a:t>
                      </a:r>
                      <a:r>
                        <a:rPr lang="en" sz="1100" u="none" strike="noStrike" cap="none" baseline="0">
                          <a:sym typeface="Calibri"/>
                        </a:rPr>
                        <a:t> se </a:t>
                      </a:r>
                      <a:r>
                        <a:rPr lang="en" sz="1100" u="none" strike="noStrike" cap="none" baseline="0" err="1">
                          <a:sym typeface="Calibri"/>
                        </a:rPr>
                        <a:t>javljaju</a:t>
                      </a:r>
                      <a:r>
                        <a:rPr lang="en" sz="1100" u="none" strike="noStrike" cap="none" baseline="0">
                          <a:sym typeface="Calibri"/>
                        </a:rPr>
                        <a:t> </a:t>
                      </a:r>
                      <a:r>
                        <a:rPr lang="en" sz="1100" u="none" strike="noStrike" cap="none" baseline="0" err="1">
                          <a:sym typeface="Calibri"/>
                        </a:rPr>
                        <a:t>kod</a:t>
                      </a:r>
                      <a:r>
                        <a:rPr lang="en" sz="1100" u="none" strike="noStrike" cap="none" baseline="0">
                          <a:sym typeface="Calibri"/>
                        </a:rPr>
                        <a:t> </a:t>
                      </a:r>
                      <a:r>
                        <a:rPr lang="en" sz="1100" u="none" strike="noStrike" cap="none" baseline="0" err="1">
                          <a:sym typeface="Calibri"/>
                        </a:rPr>
                        <a:t>usvajanja</a:t>
                      </a:r>
                      <a:r>
                        <a:rPr lang="en" sz="1100" u="none" strike="noStrike" cap="none" baseline="0">
                          <a:sym typeface="Calibri"/>
                        </a:rPr>
                        <a:t> </a:t>
                      </a:r>
                      <a:r>
                        <a:rPr lang="en" sz="1100" u="none" strike="noStrike" cap="none" baseline="0" err="1">
                          <a:sym typeface="Calibri"/>
                        </a:rPr>
                        <a:t>nastavnog</a:t>
                      </a:r>
                      <a:r>
                        <a:rPr lang="en" sz="1100" u="none" strike="noStrike" cap="none" baseline="0">
                          <a:sym typeface="Calibri"/>
                        </a:rPr>
                        <a:t> plana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programa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1"/>
                  </a:ext>
                </a:extLst>
              </a:tr>
              <a:tr h="31936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Ivona Han, Mario </a:t>
                      </a:r>
                      <a:r>
                        <a:rPr lang="en" sz="1100" u="none" strike="noStrike" cap="none" baseline="0" err="1">
                          <a:sym typeface="Calibri"/>
                        </a:rPr>
                        <a:t>Matošević</a:t>
                      </a:r>
                    </a:p>
                  </a:txBody>
                  <a:tcPr marL="91450" marR="91450" marT="29050" marB="29050"/>
                </a:tc>
                <a:extLst>
                  <a:ext uri="{0D108BD9-81ED-4DB2-BD59-A6C34878D82A}">
                    <a16:rowId xmlns:a16="http://schemas.microsoft.com/office/drawing/2014/main" xmlns="" val="10002"/>
                  </a:ext>
                </a:extLst>
              </a:tr>
              <a:tr h="31751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a:t>3 sata</a:t>
                      </a:r>
                      <a:r>
                        <a:rPr lang="en" sz="1100" u="none" strike="noStrike" cap="none" baseline="0">
                          <a:sym typeface="Calibri"/>
                        </a:rPr>
                        <a:t> tjedno tijekom školske godine.</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3"/>
                  </a:ext>
                </a:extLst>
              </a:tr>
              <a:tr h="31844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err="1">
                          <a:sym typeface="Calibri"/>
                        </a:rPr>
                        <a:t>Nije</a:t>
                      </a:r>
                      <a:r>
                        <a:rPr lang="en" sz="1100" u="none" strike="noStrike" cap="none" baseline="0">
                          <a:sym typeface="Calibri"/>
                        </a:rPr>
                        <a:t> </a:t>
                      </a:r>
                      <a:r>
                        <a:rPr lang="en" sz="1100" u="none" strike="noStrike" cap="none" baseline="0" err="1">
                          <a:sym typeface="Calibri"/>
                        </a:rPr>
                        <a:t>potrebno</a:t>
                      </a:r>
                      <a:r>
                        <a:rPr lang="en" sz="1100" u="none" strike="noStrike" cap="none" baseline="0">
                          <a:sym typeface="Calibri"/>
                        </a:rPr>
                        <a:t> </a:t>
                      </a:r>
                      <a:r>
                        <a:rPr lang="en" sz="1100" u="none" strike="noStrike" cap="none" baseline="0" err="1">
                          <a:sym typeface="Calibri"/>
                        </a:rPr>
                        <a:t>dodatno</a:t>
                      </a:r>
                      <a:r>
                        <a:rPr lang="en" sz="1100" u="none" strike="noStrike" cap="none" baseline="0">
                          <a:sym typeface="Calibri"/>
                        </a:rPr>
                        <a:t> </a:t>
                      </a:r>
                      <a:r>
                        <a:rPr lang="en" sz="1100" u="none" strike="noStrike" cap="none" baseline="0" err="1">
                          <a:sym typeface="Calibri"/>
                        </a:rPr>
                        <a:t>financiranje</a:t>
                      </a:r>
                      <a:r>
                        <a:rPr lang="en" sz="1100" u="none" strike="noStrike" cap="none" baseline="0">
                          <a:sym typeface="Calibri"/>
                        </a:rPr>
                        <a:t>.</a:t>
                      </a:r>
                      <a:endParaRPr lang="en" sz="1100" b="0" i="0" u="none" strike="noStrike" cap="none" baseline="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4"/>
                  </a:ext>
                </a:extLst>
              </a:tr>
              <a:tr h="65631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a:sym typeface="Calibri"/>
                        </a:rPr>
                        <a:t>Praćenje i ocjenjivanje napredovanja učenika u okviru redovne nastave</a:t>
                      </a:r>
                      <a:endParaRPr lang="en" sz="1100" b="0" i="0" u="none" strike="noStrike" cap="none" baseline="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5"/>
                  </a:ext>
                </a:extLst>
              </a:tr>
            </a:tbl>
          </a:graphicData>
        </a:graphic>
      </p:graphicFrame>
      <p:pic>
        <p:nvPicPr>
          <p:cNvPr id="336" name="Shape 336"/>
          <p:cNvPicPr preferRelativeResize="0"/>
          <p:nvPr/>
        </p:nvPicPr>
        <p:blipFill rotWithShape="1">
          <a:blip r:embed="rId3">
            <a:alphaModFix/>
          </a:blip>
          <a:srcRect/>
          <a:stretch/>
        </p:blipFill>
        <p:spPr>
          <a:xfrm rot="406460">
            <a:off x="6813994" y="468740"/>
            <a:ext cx="1471910" cy="826314"/>
          </a:xfrm>
          <a:prstGeom prst="rect">
            <a:avLst/>
          </a:prstGeom>
          <a:noFill/>
          <a:ln>
            <a:noFill/>
          </a:ln>
        </p:spPr>
      </p:pic>
      <p:sp>
        <p:nvSpPr>
          <p:cNvPr id="2" name="Naslov 1"/>
          <p:cNvSpPr>
            <a:spLocks noGrp="1"/>
          </p:cNvSpPr>
          <p:nvPr>
            <p:ph type="title"/>
          </p:nvPr>
        </p:nvSpPr>
        <p:spPr>
          <a:xfrm>
            <a:off x="832434" y="384812"/>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Matematika</a:t>
            </a:r>
            <a:endParaRPr lang="hr-HR" sz="1800" b="1">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298449655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graphicFrame>
        <p:nvGraphicFramePr>
          <p:cNvPr id="335" name="Shape 335"/>
          <p:cNvGraphicFramePr/>
          <p:nvPr>
            <p:extLst>
              <p:ext uri="{D42A27DB-BD31-4B8C-83A1-F6EECF244321}">
                <p14:modId xmlns:p14="http://schemas.microsoft.com/office/powerpoint/2010/main" xmlns="" val="3030869920"/>
              </p:ext>
            </p:extLst>
          </p:nvPr>
        </p:nvGraphicFramePr>
        <p:xfrm>
          <a:off x="832434" y="1527857"/>
          <a:ext cx="8203616" cy="3194614"/>
        </p:xfrm>
        <a:graphic>
          <a:graphicData uri="http://schemas.openxmlformats.org/drawingml/2006/table">
            <a:tbl>
              <a:tblPr>
                <a:tableStyleId>{0E3FDE45-AF77-4B5C-9715-49D594BDF05E}</a:tableStyleId>
              </a:tblPr>
              <a:tblGrid>
                <a:gridCol w="2010138">
                  <a:extLst>
                    <a:ext uri="{9D8B030D-6E8A-4147-A177-3AD203B41FA5}">
                      <a16:colId xmlns:a16="http://schemas.microsoft.com/office/drawing/2014/main" xmlns="" val="20000"/>
                    </a:ext>
                  </a:extLst>
                </a:gridCol>
                <a:gridCol w="6193478">
                  <a:extLst>
                    <a:ext uri="{9D8B030D-6E8A-4147-A177-3AD203B41FA5}">
                      <a16:colId xmlns:a16="http://schemas.microsoft.com/office/drawing/2014/main" xmlns="" val="20001"/>
                    </a:ext>
                  </a:extLst>
                </a:gridCol>
              </a:tblGrid>
              <a:tr h="126639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a:t>Učenici će:</a:t>
                      </a:r>
                    </a:p>
                    <a:p>
                      <a:pPr marL="0" marR="0" lvl="0" indent="0" algn="l">
                        <a:lnSpc>
                          <a:spcPct val="100000"/>
                        </a:lnSpc>
                        <a:spcBef>
                          <a:spcPts val="0"/>
                        </a:spcBef>
                        <a:spcAft>
                          <a:spcPts val="0"/>
                        </a:spcAft>
                        <a:buFont typeface="Calibri"/>
                        <a:buNone/>
                      </a:pPr>
                      <a:r>
                        <a:rPr lang="en" sz="1100" u="none" strike="noStrike" cap="none" baseline="0">
                          <a:sym typeface="Calibri"/>
                        </a:rPr>
                        <a:t>- </a:t>
                      </a:r>
                      <a:r>
                        <a:rPr lang="en" sz="1100" u="none" strike="noStrike" cap="none" baseline="0"/>
                        <a:t>kontinuirano ponavljati gradivo</a:t>
                      </a:r>
                      <a:endParaRPr lang="en"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 usvojiti sadržaje koji nisu usvojeni na redovnom satu </a:t>
                      </a:r>
                      <a:r>
                        <a:rPr lang="en" sz="1100" u="none" strike="noStrike" cap="none" baseline="0"/>
                        <a:t>fizike</a:t>
                      </a:r>
                      <a:endParaRPr lang="en"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 vježbom utvrditi već usvojene sadržaje</a:t>
                      </a:r>
                    </a:p>
                    <a:p>
                      <a:pPr marL="0" marR="0" lvl="0" indent="0" algn="l" rtl="0">
                        <a:lnSpc>
                          <a:spcPct val="100000"/>
                        </a:lnSpc>
                        <a:spcBef>
                          <a:spcPts val="0"/>
                        </a:spcBef>
                        <a:spcAft>
                          <a:spcPts val="0"/>
                        </a:spcAft>
                        <a:buFont typeface="Calibri"/>
                        <a:buNone/>
                      </a:pPr>
                      <a:r>
                        <a:rPr lang="en" sz="1100" u="none" strike="noStrike" cap="none" baseline="0">
                          <a:sym typeface="Calibri"/>
                        </a:rPr>
                        <a:t>- razvijati </a:t>
                      </a:r>
                      <a:r>
                        <a:rPr lang="en" sz="1100" u="none" strike="noStrike" cap="none" baseline="0"/>
                        <a:t>fizikalni način razmišljanja</a:t>
                      </a:r>
                      <a:endParaRPr lang="en" sz="1100" u="none" strike="noStrike" cap="none" baseline="0">
                        <a:sym typeface="Calibri"/>
                      </a:endParaRPr>
                    </a:p>
                    <a:p>
                      <a:pPr marL="0" marR="0" lvl="0" indent="0" algn="l" rtl="0">
                        <a:lnSpc>
                          <a:spcPct val="100000"/>
                        </a:lnSpc>
                        <a:spcBef>
                          <a:spcPts val="0"/>
                        </a:spcBef>
                        <a:spcAft>
                          <a:spcPts val="0"/>
                        </a:spcAft>
                        <a:buFont typeface="Calibri"/>
                        <a:buNone/>
                      </a:pPr>
                      <a:r>
                        <a:rPr lang="en" sz="1100" u="none" strike="noStrike" cap="none" baseline="0">
                          <a:sym typeface="Calibri"/>
                        </a:rPr>
                        <a:t>- </a:t>
                      </a:r>
                      <a:r>
                        <a:rPr lang="en" sz="1100" u="none" strike="noStrike" cap="none" baseline="0"/>
                        <a:t>stjecati kompetencije iz područja fizike</a:t>
                      </a:r>
                      <a:endParaRPr lang="en"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u="none" strike="noStrike" cap="none" baseline="0">
                        <a:sym typeface="Calibri"/>
                      </a:endParaRPr>
                    </a:p>
                  </a:txBody>
                  <a:tcPr marL="91450" marR="91450" marT="29050" marB="29050"/>
                </a:tc>
                <a:extLst>
                  <a:ext uri="{0D108BD9-81ED-4DB2-BD59-A6C34878D82A}">
                    <a16:rowId xmlns:a16="http://schemas.microsoft.com/office/drawing/2014/main" xmlns="" val="10000"/>
                  </a:ext>
                </a:extLst>
              </a:tr>
              <a:tr h="3165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Pomoći</a:t>
                      </a:r>
                      <a:r>
                        <a:rPr lang="en" sz="1100" u="none" strike="noStrike" cap="none" baseline="0">
                          <a:sym typeface="Calibri"/>
                        </a:rPr>
                        <a:t> </a:t>
                      </a:r>
                      <a:r>
                        <a:rPr lang="en" sz="1100" u="none" strike="noStrike" cap="none" baseline="0" err="1">
                          <a:sym typeface="Calibri"/>
                        </a:rPr>
                        <a:t>učenicima</a:t>
                      </a:r>
                      <a:r>
                        <a:rPr lang="en" sz="1100" u="none" strike="noStrike" cap="none" baseline="0">
                          <a:sym typeface="Calibri"/>
                        </a:rPr>
                        <a:t> u </a:t>
                      </a:r>
                      <a:r>
                        <a:rPr lang="en" sz="1100" u="none" strike="noStrike" cap="none" baseline="0" err="1">
                          <a:sym typeface="Calibri"/>
                        </a:rPr>
                        <a:t>svladavanju</a:t>
                      </a:r>
                      <a:r>
                        <a:rPr lang="en" sz="1100" u="none" strike="noStrike" cap="none" baseline="0">
                          <a:sym typeface="Calibri"/>
                        </a:rPr>
                        <a:t> </a:t>
                      </a:r>
                      <a:r>
                        <a:rPr lang="en" sz="1100" u="none" strike="noStrike" cap="none" baseline="0" err="1">
                          <a:sym typeface="Calibri"/>
                        </a:rPr>
                        <a:t>poteškoća</a:t>
                      </a:r>
                      <a:r>
                        <a:rPr lang="en" sz="1100" u="none" strike="noStrike" cap="none" baseline="0">
                          <a:sym typeface="Calibri"/>
                        </a:rPr>
                        <a:t> </a:t>
                      </a:r>
                      <a:r>
                        <a:rPr lang="en" sz="1100" u="none" strike="noStrike" cap="none" baseline="0" err="1">
                          <a:sym typeface="Calibri"/>
                        </a:rPr>
                        <a:t>koja</a:t>
                      </a:r>
                      <a:r>
                        <a:rPr lang="en" sz="1100" u="none" strike="noStrike" cap="none" baseline="0">
                          <a:sym typeface="Calibri"/>
                        </a:rPr>
                        <a:t> se </a:t>
                      </a:r>
                      <a:r>
                        <a:rPr lang="en" sz="1100" u="none" strike="noStrike" cap="none" baseline="0" err="1">
                          <a:sym typeface="Calibri"/>
                        </a:rPr>
                        <a:t>javljaju</a:t>
                      </a:r>
                      <a:r>
                        <a:rPr lang="en" sz="1100" u="none" strike="noStrike" cap="none" baseline="0">
                          <a:sym typeface="Calibri"/>
                        </a:rPr>
                        <a:t> </a:t>
                      </a:r>
                      <a:r>
                        <a:rPr lang="en" sz="1100" u="none" strike="noStrike" cap="none" baseline="0" err="1">
                          <a:sym typeface="Calibri"/>
                        </a:rPr>
                        <a:t>kod</a:t>
                      </a:r>
                      <a:r>
                        <a:rPr lang="en" sz="1100" u="none" strike="noStrike" cap="none" baseline="0">
                          <a:sym typeface="Calibri"/>
                        </a:rPr>
                        <a:t> </a:t>
                      </a:r>
                      <a:r>
                        <a:rPr lang="en" sz="1100" u="none" strike="noStrike" cap="none" baseline="0" err="1">
                          <a:sym typeface="Calibri"/>
                        </a:rPr>
                        <a:t>usvajanja</a:t>
                      </a:r>
                      <a:r>
                        <a:rPr lang="en" sz="1100" u="none" strike="noStrike" cap="none" baseline="0">
                          <a:sym typeface="Calibri"/>
                        </a:rPr>
                        <a:t> </a:t>
                      </a:r>
                      <a:r>
                        <a:rPr lang="en" sz="1100" u="none" strike="noStrike" cap="none" baseline="0" err="1">
                          <a:sym typeface="Calibri"/>
                        </a:rPr>
                        <a:t>nastavnog</a:t>
                      </a:r>
                      <a:r>
                        <a:rPr lang="en" sz="1100" u="none" strike="noStrike" cap="none" baseline="0">
                          <a:sym typeface="Calibri"/>
                        </a:rPr>
                        <a:t> plana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programa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1"/>
                  </a:ext>
                </a:extLst>
              </a:tr>
              <a:tr h="31936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a:t>Josip </a:t>
                      </a:r>
                      <a:r>
                        <a:rPr lang="en" sz="1100" u="none" strike="noStrike" cap="none" baseline="0" err="1"/>
                        <a:t>Akmačić</a:t>
                      </a:r>
                      <a:r>
                        <a:rPr lang="en" sz="1100" u="none" strike="noStrike" cap="none" baseline="0"/>
                        <a:t> ( online </a:t>
                      </a:r>
                      <a:r>
                        <a:rPr lang="en" sz="1100" u="none" strike="noStrike" cap="none" baseline="0" err="1"/>
                        <a:t>nastava</a:t>
                      </a:r>
                      <a:r>
                        <a:rPr lang="en" sz="1100" u="none" strike="noStrike" cap="none" baseline="0"/>
                        <a:t> </a:t>
                      </a:r>
                      <a:r>
                        <a:rPr lang="en" sz="1100" u="none" strike="noStrike" cap="none" baseline="0" err="1"/>
                        <a:t>ili</a:t>
                      </a:r>
                      <a:r>
                        <a:rPr lang="en" sz="1100" u="none" strike="noStrike" cap="none" baseline="0"/>
                        <a:t> u </a:t>
                      </a:r>
                      <a:r>
                        <a:rPr lang="en" sz="1100" u="none" strike="noStrike" cap="none" baseline="0" err="1"/>
                        <a:t>školskoj</a:t>
                      </a:r>
                      <a:r>
                        <a:rPr lang="en" sz="1100" u="none" strike="noStrike" cap="none" baseline="0"/>
                        <a:t> </a:t>
                      </a:r>
                      <a:r>
                        <a:rPr lang="en" sz="1100" u="none" strike="noStrike" cap="none" baseline="0" err="1"/>
                        <a:t>zgradi</a:t>
                      </a:r>
                      <a:r>
                        <a:rPr lang="en" sz="1100" u="none" strike="noStrike" cap="none" baseline="0"/>
                        <a:t>, </a:t>
                      </a:r>
                      <a:r>
                        <a:rPr lang="en" sz="1100" u="none" strike="noStrike" cap="none" baseline="0" err="1"/>
                        <a:t>ovisno</a:t>
                      </a:r>
                      <a:r>
                        <a:rPr lang="en" sz="1100" u="none" strike="noStrike" cap="none" baseline="0"/>
                        <a:t> o </a:t>
                      </a:r>
                      <a:r>
                        <a:rPr lang="en" sz="1100" u="none" strike="noStrike" cap="none" baseline="0" err="1"/>
                        <a:t>okolnostima</a:t>
                      </a:r>
                      <a:r>
                        <a:rPr lang="en" sz="1100" u="none" strike="noStrike" cap="none" baseline="0"/>
                        <a:t> </a:t>
                      </a:r>
                      <a:r>
                        <a:rPr lang="en" sz="1100" u="none" strike="noStrike" cap="none" baseline="0" err="1"/>
                        <a:t>pandemije</a:t>
                      </a:r>
                      <a:r>
                        <a:rPr lang="en" sz="1100" u="none" strike="noStrike" cap="none" baseline="0"/>
                        <a:t> </a:t>
                      </a:r>
                      <a:r>
                        <a:rPr lang="en" sz="1100" u="none" strike="noStrike" cap="none" baseline="0" err="1"/>
                        <a:t>koronavirusa</a:t>
                      </a:r>
                      <a:r>
                        <a:rPr lang="en" sz="1100" u="none" strike="noStrike" cap="none" baseline="0"/>
                        <a:t>) </a:t>
                      </a:r>
                      <a:endParaRPr lang="en" sz="1100" u="none" strike="noStrike" cap="none" baseline="0" err="1">
                        <a:sym typeface="Calibri"/>
                      </a:endParaRPr>
                    </a:p>
                  </a:txBody>
                  <a:tcPr marL="91450" marR="91450" marT="29050" marB="29050"/>
                </a:tc>
                <a:extLst>
                  <a:ext uri="{0D108BD9-81ED-4DB2-BD59-A6C34878D82A}">
                    <a16:rowId xmlns:a16="http://schemas.microsoft.com/office/drawing/2014/main" xmlns="" val="10002"/>
                  </a:ext>
                </a:extLst>
              </a:tr>
              <a:tr h="31751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dirty="0"/>
                        <a:t>1 sat </a:t>
                      </a:r>
                      <a:r>
                        <a:rPr lang="en" sz="1100" u="none" strike="noStrike" cap="none" baseline="0" dirty="0">
                          <a:sym typeface="Calibri"/>
                        </a:rPr>
                        <a:t>tjedno </a:t>
                      </a:r>
                      <a:r>
                        <a:rPr lang="en" sz="1100" u="none" strike="noStrike" cap="none" baseline="0" dirty="0" smtClean="0">
                          <a:sym typeface="Calibri"/>
                        </a:rPr>
                        <a:t>t</a:t>
                      </a:r>
                      <a:r>
                        <a:rPr lang="hr-HR" sz="1100" u="none" strike="noStrike" cap="none" baseline="0" smtClean="0">
                          <a:sym typeface="Calibri"/>
                        </a:rPr>
                        <a:t>i</a:t>
                      </a:r>
                      <a:r>
                        <a:rPr lang="en" sz="1100" u="none" strike="noStrike" cap="none" baseline="0" smtClean="0">
                          <a:sym typeface="Calibri"/>
                        </a:rPr>
                        <a:t>jekom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3"/>
                  </a:ext>
                </a:extLst>
              </a:tr>
              <a:tr h="31844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err="1">
                          <a:sym typeface="Calibri"/>
                        </a:rPr>
                        <a:t>Nije</a:t>
                      </a:r>
                      <a:r>
                        <a:rPr lang="en" sz="1100" u="none" strike="noStrike" cap="none" baseline="0">
                          <a:sym typeface="Calibri"/>
                        </a:rPr>
                        <a:t> </a:t>
                      </a:r>
                      <a:r>
                        <a:rPr lang="en" sz="1100" u="none" strike="noStrike" cap="none" baseline="0" err="1">
                          <a:sym typeface="Calibri"/>
                        </a:rPr>
                        <a:t>potrebno</a:t>
                      </a:r>
                      <a:r>
                        <a:rPr lang="en" sz="1100" u="none" strike="noStrike" cap="none" baseline="0">
                          <a:sym typeface="Calibri"/>
                        </a:rPr>
                        <a:t> </a:t>
                      </a:r>
                      <a:r>
                        <a:rPr lang="en" sz="1100" u="none" strike="noStrike" cap="none" baseline="0" err="1">
                          <a:sym typeface="Calibri"/>
                        </a:rPr>
                        <a:t>dodatno</a:t>
                      </a:r>
                      <a:r>
                        <a:rPr lang="en" sz="1100" u="none" strike="noStrike" cap="none" baseline="0">
                          <a:sym typeface="Calibri"/>
                        </a:rPr>
                        <a:t> </a:t>
                      </a:r>
                      <a:r>
                        <a:rPr lang="en" sz="1100" u="none" strike="noStrike" cap="none" baseline="0" err="1">
                          <a:sym typeface="Calibri"/>
                        </a:rPr>
                        <a:t>financiranje</a:t>
                      </a:r>
                      <a:r>
                        <a:rPr lang="en" sz="1100" u="none" strike="noStrike" cap="none" baseline="0">
                          <a:sym typeface="Calibri"/>
                        </a:rPr>
                        <a:t>.</a:t>
                      </a:r>
                      <a:endParaRPr lang="en" sz="1100" b="0" i="0" u="none" strike="noStrike" cap="none" baseline="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4"/>
                  </a:ext>
                </a:extLst>
              </a:tr>
              <a:tr h="65631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a:sym typeface="Calibri"/>
                        </a:rPr>
                        <a:t>Praćenje i ocjenjivanje napredovanja učenika u okviru redovne nastave</a:t>
                      </a:r>
                      <a:endParaRPr lang="en" sz="1100" b="0" i="0" u="none" strike="noStrike" cap="none" baseline="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xmlns="" val="10005"/>
                  </a:ext>
                </a:extLst>
              </a:tr>
            </a:tbl>
          </a:graphicData>
        </a:graphic>
      </p:graphicFrame>
      <p:sp>
        <p:nvSpPr>
          <p:cNvPr id="2" name="Naslov 1"/>
          <p:cNvSpPr>
            <a:spLocks noGrp="1"/>
          </p:cNvSpPr>
          <p:nvPr>
            <p:ph type="title"/>
          </p:nvPr>
        </p:nvSpPr>
        <p:spPr>
          <a:xfrm>
            <a:off x="832434" y="384812"/>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Fizika</a:t>
            </a:r>
            <a:endParaRPr lang="hr-HR" sz="1800" b="1">
              <a:ln/>
              <a:effectLst>
                <a:outerShdw blurRad="38100" dist="38100" dir="2700000" algn="tl">
                  <a:srgbClr val="000000">
                    <a:alpha val="43137"/>
                  </a:srgbClr>
                </a:outerShdw>
              </a:effectLst>
              <a:latin typeface="+mn-lt"/>
            </a:endParaRPr>
          </a:p>
        </p:txBody>
      </p:sp>
      <p:pic>
        <p:nvPicPr>
          <p:cNvPr id="2050" name="Picture 2">
            <a:extLst>
              <a:ext uri="{FF2B5EF4-FFF2-40B4-BE49-F238E27FC236}">
                <a16:creationId xmlns:a16="http://schemas.microsoft.com/office/drawing/2014/main" xmlns="" id="{6EEF8A45-2ABA-4002-9C67-37FBB0C3E4F0}"/>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567018" y="181618"/>
            <a:ext cx="1744548" cy="11973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124829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threePt" dir="t"/>
            </a:scene3d>
            <a:sp3d extrusionH="57150">
              <a:bevelT w="38100" h="38100"/>
            </a:sp3d>
          </a:bodyPr>
          <a:lstStyle/>
          <a:p>
            <a:pPr algn="ctr"/>
            <a:r>
              <a:rPr lang="hr-HR">
                <a:latin typeface="+mn-lt"/>
              </a:rPr>
              <a:t>Dopunska nastava</a:t>
            </a:r>
          </a:p>
        </p:txBody>
      </p:sp>
      <p:sp>
        <p:nvSpPr>
          <p:cNvPr id="5" name="Text Placeholder 4"/>
          <p:cNvSpPr>
            <a:spLocks noGrp="1"/>
          </p:cNvSpPr>
          <p:nvPr>
            <p:ph type="body" idx="1"/>
          </p:nvPr>
        </p:nvSpPr>
        <p:spPr/>
        <p:txBody>
          <a:bodyPr/>
          <a:lstStyle/>
          <a:p>
            <a:pPr algn="ctr"/>
            <a:r>
              <a:rPr lang="hr-HR">
                <a:solidFill>
                  <a:schemeClr val="accent2">
                    <a:lumMod val="75000"/>
                  </a:schemeClr>
                </a:solidFill>
                <a:effectLst>
                  <a:outerShdw blurRad="38100" dist="38100" dir="2700000" algn="tl">
                    <a:srgbClr val="000000">
                      <a:alpha val="43137"/>
                    </a:srgbClr>
                  </a:outerShdw>
                </a:effectLst>
              </a:rPr>
              <a:t>Razredna nastava</a:t>
            </a:r>
          </a:p>
        </p:txBody>
      </p:sp>
    </p:spTree>
    <p:extLst>
      <p:ext uri="{BB962C8B-B14F-4D97-AF65-F5344CB8AC3E}">
        <p14:creationId xmlns:p14="http://schemas.microsoft.com/office/powerpoint/2010/main" xmlns="" val="53682645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57"/>
        <p:cNvGrpSpPr/>
        <p:nvPr/>
      </p:nvGrpSpPr>
      <p:grpSpPr>
        <a:xfrm>
          <a:off x="0" y="0"/>
          <a:ext cx="0" cy="0"/>
          <a:chOff x="0" y="0"/>
          <a:chExt cx="0" cy="0"/>
        </a:xfrm>
      </p:grpSpPr>
      <p:sp>
        <p:nvSpPr>
          <p:cNvPr id="358" name="Shape 358"/>
          <p:cNvSpPr txBox="1"/>
          <p:nvPr/>
        </p:nvSpPr>
        <p:spPr>
          <a:xfrm>
            <a:off x="769018" y="1475253"/>
            <a:ext cx="3427414" cy="3424247"/>
          </a:xfrm>
          <a:prstGeom prst="rect">
            <a:avLst/>
          </a:prstGeom>
          <a:noFill/>
          <a:ln>
            <a:noFill/>
          </a:ln>
        </p:spPr>
        <p:txBody>
          <a:bodyPr lIns="91425" tIns="45700" rIns="91425" bIns="45700" anchor="t" anchorCtr="0">
            <a:noAutofit/>
          </a:bodyPr>
          <a:lstStyle/>
          <a:p>
            <a:pPr>
              <a:lnSpc>
                <a:spcPct val="150000"/>
              </a:lnSpc>
              <a:buClr>
                <a:srgbClr val="0D0D0D"/>
              </a:buClr>
              <a:buSzPct val="25000"/>
            </a:pPr>
            <a:r>
              <a:rPr lang="en" sz="500" b="1" i="0" u="sng" strike="noStrike" cap="none" baseline="0">
                <a:latin typeface="Calibri"/>
                <a:ea typeface="Calibri"/>
                <a:cs typeface="Calibri"/>
              </a:rPr>
              <a:t/>
            </a:r>
            <a:br>
              <a:rPr lang="en" sz="500" b="1" i="0" u="sng" strike="noStrike" cap="none" baseline="0">
                <a:latin typeface="Calibri"/>
                <a:ea typeface="Calibri"/>
                <a:cs typeface="Calibri"/>
              </a:rPr>
            </a:br>
            <a:r>
              <a:rPr lang="en" sz="500" b="1" i="0" u="sng" strike="noStrike" cap="none" baseline="0">
                <a:latin typeface="Calibri"/>
                <a:ea typeface="Calibri"/>
                <a:cs typeface="Calibri"/>
              </a:rPr>
              <a:t/>
            </a:r>
            <a:br>
              <a:rPr lang="en" sz="500" b="1" i="0" u="sng" strike="noStrike" cap="none" baseline="0">
                <a:latin typeface="Calibri"/>
                <a:ea typeface="Calibri"/>
                <a:cs typeface="Calibri"/>
              </a:rPr>
            </a:br>
            <a:r>
              <a:rPr lang="en" sz="300" b="0" i="0" u="none" strike="noStrike" cap="none" baseline="0">
                <a:latin typeface="Calibri"/>
                <a:ea typeface="Calibri"/>
                <a:cs typeface="Calibri"/>
              </a:rPr>
              <a:t/>
            </a:r>
            <a:br>
              <a:rPr lang="en" sz="300" b="0" i="0" u="none" strike="noStrike" cap="none" baseline="0">
                <a:latin typeface="Calibri"/>
                <a:ea typeface="Calibri"/>
                <a:cs typeface="Calibri"/>
              </a:rPr>
            </a:br>
            <a:r>
              <a:rPr lang="hr-HR" sz="1000" b="1" i="0" u="none" strike="noStrike" cap="none" baseline="0">
                <a:solidFill>
                  <a:srgbClr val="0D0D0D"/>
                </a:solidFill>
                <a:latin typeface="Calibri"/>
                <a:ea typeface="Calibri"/>
                <a:cs typeface="Calibri"/>
                <a:sym typeface="Calibri"/>
              </a:rPr>
              <a:t>Ishodi</a:t>
            </a:r>
            <a:r>
              <a:rPr lang="en" sz="1000" b="1" i="0" u="none" strike="noStrike" cap="none" baseline="0">
                <a:solidFill>
                  <a:srgbClr val="0D0D0D"/>
                </a:solidFill>
                <a:latin typeface="Calibri"/>
                <a:ea typeface="Calibri"/>
                <a:cs typeface="Calibri"/>
                <a:sym typeface="Calibri"/>
              </a:rPr>
              <a:t> dopunske nastave</a:t>
            </a:r>
            <a:r>
              <a:rPr lang="en" sz="1000" b="0" i="0" u="none" strike="noStrike" cap="none" baseline="0">
                <a:solidFill>
                  <a:srgbClr val="0D0D0D"/>
                </a:solidFill>
                <a:latin typeface="Calibri"/>
                <a:ea typeface="Calibri"/>
                <a:cs typeface="Calibri"/>
                <a:sym typeface="Calibri"/>
              </a:rPr>
              <a:t>: </a:t>
            </a:r>
            <a:r>
              <a:rPr lang="en" sz="1000">
                <a:solidFill>
                  <a:srgbClr val="0D0D0D"/>
                </a:solidFill>
                <a:latin typeface="Calibri"/>
                <a:ea typeface="Calibri"/>
                <a:cs typeface="Calibri"/>
                <a:sym typeface="Calibri"/>
              </a:rPr>
              <a:t>Učenici će dodatno usvajati  nastavne sadržaje</a:t>
            </a:r>
            <a:r>
              <a:rPr lang="en" sz="1000" b="0" i="0" u="none" strike="noStrike" cap="none" baseline="0">
                <a:solidFill>
                  <a:srgbClr val="0D0D0D"/>
                </a:solidFill>
                <a:latin typeface="Calibri"/>
                <a:ea typeface="Calibri"/>
                <a:cs typeface="Calibri"/>
                <a:sym typeface="Calibri"/>
              </a:rPr>
              <a:t> redovne nastave.</a:t>
            </a:r>
            <a:r>
              <a:rPr lang="en" sz="1000" b="0" i="0" u="none" strike="noStrike" cap="none" baseline="0">
                <a:latin typeface="Calibri"/>
                <a:ea typeface="Calibri"/>
                <a:cs typeface="Calibri"/>
              </a:rPr>
              <a:t/>
            </a:r>
            <a:br>
              <a:rPr lang="en" sz="1000" b="0" i="0" u="none" strike="noStrike" cap="none" baseline="0">
                <a:latin typeface="Calibri"/>
                <a:ea typeface="Calibri"/>
                <a:cs typeface="Calibri"/>
              </a:rPr>
            </a:br>
            <a:r>
              <a:rPr lang="en" sz="1000" b="1" i="0" u="none" strike="noStrike" cap="none" baseline="0">
                <a:solidFill>
                  <a:srgbClr val="0D0D0D"/>
                </a:solidFill>
                <a:latin typeface="Calibri"/>
                <a:ea typeface="Calibri"/>
                <a:cs typeface="Calibri"/>
                <a:sym typeface="Calibri"/>
              </a:rPr>
              <a:t>Namjena programa</a:t>
            </a:r>
            <a:r>
              <a:rPr lang="en" sz="1000" b="0" i="0" u="none" strike="noStrike" cap="none" baseline="0">
                <a:solidFill>
                  <a:srgbClr val="0D0D0D"/>
                </a:solidFill>
                <a:latin typeface="Calibri"/>
                <a:ea typeface="Calibri"/>
                <a:cs typeface="Calibri"/>
                <a:sym typeface="Calibri"/>
              </a:rPr>
              <a:t>: </a:t>
            </a:r>
            <a:r>
              <a:rPr lang="hr-HR" sz="1000" b="0" i="0" u="none" strike="noStrike" cap="none" baseline="0">
                <a:solidFill>
                  <a:srgbClr val="0D0D0D"/>
                </a:solidFill>
                <a:latin typeface="Calibri"/>
                <a:ea typeface="Calibri"/>
                <a:cs typeface="Calibri"/>
                <a:sym typeface="Calibri"/>
              </a:rPr>
              <a:t>P</a:t>
            </a:r>
            <a:r>
              <a:rPr lang="en" sz="1000" b="0" i="0" u="none" strike="noStrike" cap="none" baseline="0">
                <a:solidFill>
                  <a:srgbClr val="0D0D0D"/>
                </a:solidFill>
                <a:latin typeface="Calibri"/>
                <a:ea typeface="Calibri"/>
                <a:cs typeface="Calibri"/>
                <a:sym typeface="Calibri"/>
              </a:rPr>
              <a:t>omoći</a:t>
            </a:r>
            <a:r>
              <a:rPr lang="hr-HR" sz="1000" b="0" i="0" u="none" strike="noStrike" cap="none">
                <a:solidFill>
                  <a:srgbClr val="0D0D0D"/>
                </a:solidFill>
                <a:latin typeface="Calibri"/>
                <a:ea typeface="Calibri"/>
                <a:cs typeface="Calibri"/>
                <a:sym typeface="Calibri"/>
              </a:rPr>
              <a:t> </a:t>
            </a:r>
            <a:r>
              <a:rPr lang="en" sz="1000" b="0" i="0" u="none" strike="noStrike" cap="none" baseline="0">
                <a:solidFill>
                  <a:srgbClr val="0D0D0D"/>
                </a:solidFill>
                <a:latin typeface="Calibri"/>
                <a:ea typeface="Calibri"/>
                <a:cs typeface="Calibri"/>
                <a:sym typeface="Calibri"/>
              </a:rPr>
              <a:t>učenicima u svladavanju poteškoća koj</a:t>
            </a:r>
            <a:r>
              <a:rPr lang="hr-HR" sz="1000" b="0" i="0" u="none" strike="noStrike" cap="none" baseline="0">
                <a:solidFill>
                  <a:srgbClr val="0D0D0D"/>
                </a:solidFill>
                <a:latin typeface="Calibri"/>
                <a:ea typeface="Calibri"/>
                <a:cs typeface="Calibri"/>
                <a:sym typeface="Calibri"/>
              </a:rPr>
              <a:t>e</a:t>
            </a:r>
            <a:r>
              <a:rPr lang="en" sz="1000" b="0" i="0" u="none" strike="noStrike" cap="none" baseline="0">
                <a:solidFill>
                  <a:srgbClr val="0D0D0D"/>
                </a:solidFill>
                <a:latin typeface="Calibri"/>
                <a:ea typeface="Calibri"/>
                <a:cs typeface="Calibri"/>
                <a:sym typeface="Calibri"/>
              </a:rPr>
              <a:t> se javljaju kod usvajanja </a:t>
            </a:r>
            <a:r>
              <a:rPr lang="hr-HR" sz="1000" b="0" i="0" u="none" strike="noStrike" cap="none" baseline="0">
                <a:solidFill>
                  <a:srgbClr val="0D0D0D"/>
                </a:solidFill>
                <a:latin typeface="Calibri"/>
                <a:ea typeface="Calibri"/>
                <a:cs typeface="Calibri"/>
                <a:sym typeface="Calibri"/>
              </a:rPr>
              <a:t>nastavnih sadržaja iz pojedinih predmeta.</a:t>
            </a:r>
            <a:r>
              <a:rPr lang="en" sz="1000" b="0" i="0" u="none" strike="noStrike" cap="none" baseline="0">
                <a:latin typeface="Calibri"/>
                <a:ea typeface="Calibri"/>
                <a:cs typeface="Calibri"/>
              </a:rPr>
              <a:t/>
            </a:r>
            <a:br>
              <a:rPr lang="en" sz="1000" b="0" i="0" u="none" strike="noStrike" cap="none" baseline="0">
                <a:latin typeface="Calibri"/>
                <a:ea typeface="Calibri"/>
                <a:cs typeface="Calibri"/>
              </a:rPr>
            </a:br>
            <a:r>
              <a:rPr lang="en" sz="1000" b="1" i="0" u="none" strike="noStrike" cap="none" baseline="0">
                <a:solidFill>
                  <a:srgbClr val="0D0D0D"/>
                </a:solidFill>
                <a:latin typeface="Calibri"/>
                <a:ea typeface="Calibri"/>
                <a:cs typeface="Calibri"/>
                <a:sym typeface="Calibri"/>
              </a:rPr>
              <a:t>Način realizacije</a:t>
            </a:r>
            <a:r>
              <a:rPr lang="en" sz="1000" b="0" i="0" u="none" strike="noStrike" cap="none" baseline="0">
                <a:solidFill>
                  <a:srgbClr val="0D0D0D"/>
                </a:solidFill>
                <a:latin typeface="Calibri"/>
                <a:ea typeface="Calibri"/>
                <a:cs typeface="Calibri"/>
                <a:sym typeface="Calibri"/>
              </a:rPr>
              <a:t>: Učenici se uključuju po potrebi.</a:t>
            </a:r>
            <a:r>
              <a:rPr lang="en" sz="1000" b="0" i="0" u="none" strike="noStrike" cap="none" baseline="0">
                <a:latin typeface="Calibri"/>
                <a:ea typeface="Calibri"/>
                <a:cs typeface="Calibri"/>
              </a:rPr>
              <a:t/>
            </a:r>
            <a:br>
              <a:rPr lang="en" sz="1000" b="0" i="0" u="none" strike="noStrike" cap="none" baseline="0">
                <a:latin typeface="Calibri"/>
                <a:ea typeface="Calibri"/>
                <a:cs typeface="Calibri"/>
              </a:rPr>
            </a:br>
            <a:r>
              <a:rPr lang="en" sz="1000" b="1" i="0" u="none" strike="noStrike" cap="none" baseline="0">
                <a:solidFill>
                  <a:srgbClr val="0D0D0D"/>
                </a:solidFill>
                <a:latin typeface="Calibri"/>
                <a:ea typeface="Calibri"/>
                <a:cs typeface="Calibri"/>
                <a:sym typeface="Calibri"/>
              </a:rPr>
              <a:t>Vremenski okvir</a:t>
            </a:r>
            <a:r>
              <a:rPr lang="en" sz="1000" b="0" i="0" u="none" strike="noStrike" cap="none" baseline="0">
                <a:solidFill>
                  <a:srgbClr val="0D0D0D"/>
                </a:solidFill>
                <a:latin typeface="Calibri"/>
                <a:ea typeface="Calibri"/>
                <a:cs typeface="Calibri"/>
                <a:sym typeface="Calibri"/>
              </a:rPr>
              <a:t>: </a:t>
            </a:r>
            <a:r>
              <a:rPr lang="hr-HR" sz="1000" b="0" i="0" u="none" strike="noStrike" cap="none" baseline="0">
                <a:solidFill>
                  <a:srgbClr val="0D0D0D"/>
                </a:solidFill>
                <a:latin typeface="Calibri"/>
                <a:ea typeface="Calibri"/>
                <a:cs typeface="Calibri"/>
                <a:sym typeface="Calibri"/>
              </a:rPr>
              <a:t>S</a:t>
            </a:r>
            <a:r>
              <a:rPr lang="en" sz="1000" b="0" i="0" u="none" strike="noStrike" cap="none" baseline="0">
                <a:solidFill>
                  <a:srgbClr val="0D0D0D"/>
                </a:solidFill>
                <a:latin typeface="Calibri"/>
                <a:ea typeface="Calibri"/>
                <a:cs typeface="Calibri"/>
                <a:sym typeface="Calibri"/>
              </a:rPr>
              <a:t>vaki predmet održava se jednom tjedno po</a:t>
            </a:r>
            <a:r>
              <a:rPr lang="hr-HR" sz="1000" b="0" i="0" u="none" strike="noStrike" cap="none" baseline="0">
                <a:solidFill>
                  <a:srgbClr val="0D0D0D"/>
                </a:solidFill>
                <a:latin typeface="Calibri"/>
                <a:ea typeface="Calibri"/>
                <a:cs typeface="Calibri"/>
                <a:sym typeface="Calibri"/>
              </a:rPr>
              <a:t> jedan školski sat.</a:t>
            </a:r>
            <a:endParaRPr lang="hr-HR" sz="1000">
              <a:solidFill>
                <a:srgbClr val="0D0D0D"/>
              </a:solidFill>
              <a:latin typeface="Calibri"/>
              <a:ea typeface="Calibri"/>
              <a:cs typeface="Calibri"/>
              <a:sym typeface="Calibri"/>
            </a:endParaRPr>
          </a:p>
          <a:p>
            <a:pPr marL="0" marR="0" lvl="0" indent="0" algn="l" rtl="0">
              <a:lnSpc>
                <a:spcPct val="150000"/>
              </a:lnSpc>
              <a:spcBef>
                <a:spcPts val="0"/>
              </a:spcBef>
              <a:spcAft>
                <a:spcPts val="0"/>
              </a:spcAft>
              <a:buClr>
                <a:srgbClr val="0D0D0D"/>
              </a:buClr>
              <a:buSzPct val="25000"/>
              <a:buFont typeface="Calibri"/>
              <a:buNone/>
            </a:pPr>
            <a:r>
              <a:rPr lang="en" sz="1000" b="1" i="0" u="none" strike="noStrike" cap="none" baseline="0">
                <a:solidFill>
                  <a:srgbClr val="0D0D0D"/>
                </a:solidFill>
                <a:latin typeface="Calibri"/>
                <a:ea typeface="Calibri"/>
                <a:cs typeface="Calibri"/>
                <a:sym typeface="Calibri"/>
              </a:rPr>
              <a:t>Troškovnik</a:t>
            </a:r>
            <a:r>
              <a:rPr lang="en" sz="1000" b="0" i="0" u="none" strike="noStrike" cap="none" baseline="0">
                <a:solidFill>
                  <a:srgbClr val="0D0D0D"/>
                </a:solidFill>
                <a:latin typeface="Calibri"/>
                <a:ea typeface="Calibri"/>
                <a:cs typeface="Calibri"/>
                <a:sym typeface="Calibri"/>
              </a:rPr>
              <a:t>: </a:t>
            </a:r>
            <a:r>
              <a:rPr lang="hr-HR" sz="1000" b="0" i="0" u="none" strike="noStrike" cap="none" baseline="0">
                <a:solidFill>
                  <a:srgbClr val="0D0D0D"/>
                </a:solidFill>
                <a:latin typeface="Calibri"/>
                <a:ea typeface="Calibri"/>
                <a:cs typeface="Calibri"/>
                <a:sym typeface="Calibri"/>
              </a:rPr>
              <a:t>N</a:t>
            </a:r>
            <a:r>
              <a:rPr lang="en" sz="1000" b="0" i="0" u="none" strike="noStrike" cap="none" baseline="0">
                <a:solidFill>
                  <a:srgbClr val="0D0D0D"/>
                </a:solidFill>
                <a:latin typeface="Calibri"/>
                <a:ea typeface="Calibri"/>
                <a:cs typeface="Calibri"/>
                <a:sym typeface="Calibri"/>
              </a:rPr>
              <a:t>ije potrebno dodatno financiranje.</a:t>
            </a:r>
            <a:r>
              <a:rPr lang="en" sz="1000" b="0" i="0" u="none" strike="noStrike" cap="none" baseline="0">
                <a:latin typeface="Calibri"/>
                <a:ea typeface="Calibri"/>
                <a:cs typeface="Calibri"/>
              </a:rPr>
              <a:t/>
            </a:r>
            <a:br>
              <a:rPr lang="en" sz="1000" b="0" i="0" u="none" strike="noStrike" cap="none" baseline="0">
                <a:latin typeface="Calibri"/>
                <a:ea typeface="Calibri"/>
                <a:cs typeface="Calibri"/>
              </a:rPr>
            </a:br>
            <a:r>
              <a:rPr lang="en" sz="1000" b="1" i="0" u="none" strike="noStrike" cap="none" baseline="0">
                <a:solidFill>
                  <a:srgbClr val="0D0D0D"/>
                </a:solidFill>
                <a:latin typeface="Calibri"/>
                <a:ea typeface="Calibri"/>
                <a:cs typeface="Calibri"/>
                <a:sym typeface="Calibri"/>
              </a:rPr>
              <a:t>Način vrjednovanja</a:t>
            </a:r>
            <a:r>
              <a:rPr lang="en" sz="1000" b="0" i="0" u="none" strike="noStrike" cap="none" baseline="0">
                <a:solidFill>
                  <a:srgbClr val="0D0D0D"/>
                </a:solidFill>
                <a:latin typeface="Calibri"/>
                <a:ea typeface="Calibri"/>
                <a:cs typeface="Calibri"/>
                <a:sym typeface="Calibri"/>
              </a:rPr>
              <a:t>: </a:t>
            </a:r>
            <a:r>
              <a:rPr lang="hr-HR" sz="1000" b="0" i="0" u="none" strike="noStrike" cap="none" baseline="0">
                <a:solidFill>
                  <a:srgbClr val="0D0D0D"/>
                </a:solidFill>
                <a:latin typeface="Calibri"/>
                <a:ea typeface="Calibri"/>
                <a:cs typeface="Calibri"/>
                <a:sym typeface="Calibri"/>
              </a:rPr>
              <a:t>P</a:t>
            </a:r>
            <a:r>
              <a:rPr lang="en" sz="1000" b="0" i="0" u="none" strike="noStrike" cap="none" baseline="0">
                <a:solidFill>
                  <a:srgbClr val="0D0D0D"/>
                </a:solidFill>
                <a:latin typeface="Calibri"/>
                <a:ea typeface="Calibri"/>
                <a:cs typeface="Calibri"/>
                <a:sym typeface="Calibri"/>
              </a:rPr>
              <a:t>raćenje i ocjenjivanje napredovanja učenika u okviru redovne nastave.</a:t>
            </a:r>
            <a:r>
              <a:rPr lang="en" sz="1000" b="0" i="0" u="none" strike="noStrike" cap="none" baseline="0">
                <a:latin typeface="Calibri"/>
                <a:ea typeface="Calibri"/>
                <a:cs typeface="Calibri"/>
              </a:rPr>
              <a:t/>
            </a:r>
            <a:br>
              <a:rPr lang="en" sz="1000" b="0" i="0" u="none" strike="noStrike" cap="none" baseline="0">
                <a:latin typeface="Calibri"/>
                <a:ea typeface="Calibri"/>
                <a:cs typeface="Calibri"/>
              </a:rPr>
            </a:br>
            <a:endParaRPr lang="en" sz="1000" b="0" i="0" u="none" strike="noStrike" cap="none" baseline="0">
              <a:solidFill>
                <a:srgbClr val="0D0D0D"/>
              </a:solidFill>
              <a:latin typeface="Calibri"/>
              <a:ea typeface="Calibri"/>
              <a:cs typeface="Calibri"/>
              <a:sym typeface="Calibri"/>
            </a:endParaRPr>
          </a:p>
        </p:txBody>
      </p:sp>
      <p:sp>
        <p:nvSpPr>
          <p:cNvPr id="359" name="Shape 359"/>
          <p:cNvSpPr txBox="1"/>
          <p:nvPr/>
        </p:nvSpPr>
        <p:spPr>
          <a:xfrm>
            <a:off x="4485482" y="1803156"/>
            <a:ext cx="5176836" cy="30963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D0D0D"/>
              </a:buClr>
              <a:buSzPct val="25000"/>
              <a:buFont typeface="Calibri"/>
              <a:buNone/>
            </a:pPr>
            <a:r>
              <a:rPr lang="en" sz="1400" b="1" i="1" u="none" strike="noStrike" cap="none" baseline="0" err="1">
                <a:solidFill>
                  <a:schemeClr val="accent2">
                    <a:lumMod val="75000"/>
                  </a:schemeClr>
                </a:solidFill>
                <a:latin typeface="Calibri"/>
                <a:ea typeface="Calibri"/>
                <a:cs typeface="Calibri"/>
                <a:sym typeface="Calibri"/>
              </a:rPr>
              <a:t>Razredna</a:t>
            </a:r>
            <a:r>
              <a:rPr lang="en" sz="1400" b="1" i="1" u="none" strike="noStrike" cap="none" baseline="0">
                <a:solidFill>
                  <a:schemeClr val="accent2">
                    <a:lumMod val="75000"/>
                  </a:schemeClr>
                </a:solidFill>
                <a:latin typeface="Calibri"/>
                <a:ea typeface="Calibri"/>
                <a:cs typeface="Calibri"/>
                <a:sym typeface="Calibri"/>
              </a:rPr>
              <a:t> </a:t>
            </a:r>
            <a:r>
              <a:rPr lang="en" sz="1400" b="1" i="1" u="none" strike="noStrike" cap="none" baseline="0" err="1">
                <a:solidFill>
                  <a:schemeClr val="accent2">
                    <a:lumMod val="75000"/>
                  </a:schemeClr>
                </a:solidFill>
                <a:latin typeface="Calibri"/>
                <a:ea typeface="Calibri"/>
                <a:cs typeface="Calibri"/>
                <a:sym typeface="Calibri"/>
              </a:rPr>
              <a:t>nastava</a:t>
            </a:r>
            <a:endParaRPr lang="en" sz="1400" b="1" i="1" u="none" strike="noStrike" cap="none" baseline="0">
              <a:solidFill>
                <a:schemeClr val="accent2">
                  <a:lumMod val="75000"/>
                </a:schemeClr>
              </a:solidFill>
              <a:latin typeface="Calibri"/>
              <a:ea typeface="Calibri"/>
              <a:cs typeface="Calibri"/>
            </a:endParaRPr>
          </a:p>
          <a:p>
            <a:pPr>
              <a:buClr>
                <a:srgbClr val="0D0D0D"/>
              </a:buClr>
              <a:buSzPct val="25000"/>
              <a:buFont typeface="Calibri"/>
            </a:pPr>
            <a:r>
              <a:rPr lang="en" sz="1400" i="1">
                <a:solidFill>
                  <a:srgbClr val="0D0D0D"/>
                </a:solidFill>
                <a:latin typeface="Calibri"/>
                <a:ea typeface="Calibri"/>
                <a:cs typeface="Calibri"/>
              </a:rPr>
              <a:t>1.r. </a:t>
            </a:r>
            <a:r>
              <a:rPr lang="en" sz="1400" i="1" err="1">
                <a:solidFill>
                  <a:srgbClr val="0D0D0D"/>
                </a:solidFill>
                <a:latin typeface="Calibri"/>
                <a:ea typeface="Calibri"/>
                <a:cs typeface="Calibri"/>
              </a:rPr>
              <a:t>A</a:t>
            </a:r>
            <a:r>
              <a:rPr lang="en" sz="1200" i="1" err="1">
                <a:solidFill>
                  <a:srgbClr val="0D0D0D"/>
                </a:solidFill>
                <a:latin typeface="Calibri"/>
                <a:ea typeface="Calibri"/>
                <a:cs typeface="Calibri"/>
              </a:rPr>
              <a:t>džamovci</a:t>
            </a:r>
            <a:r>
              <a:rPr lang="en" sz="1200" i="1">
                <a:solidFill>
                  <a:srgbClr val="0D0D0D"/>
                </a:solidFill>
                <a:latin typeface="Calibri"/>
                <a:ea typeface="Calibri"/>
                <a:cs typeface="Calibri"/>
              </a:rPr>
              <a:t> - Tonka </a:t>
            </a:r>
            <a:r>
              <a:rPr lang="en" sz="1200" i="1" err="1">
                <a:solidFill>
                  <a:srgbClr val="0D0D0D"/>
                </a:solidFill>
                <a:latin typeface="Calibri"/>
                <a:ea typeface="Calibri"/>
                <a:cs typeface="Calibri"/>
              </a:rPr>
              <a:t>Došlić</a:t>
            </a:r>
            <a:r>
              <a:rPr lang="en" sz="1200" i="1">
                <a:solidFill>
                  <a:srgbClr val="0D0D0D"/>
                </a:solidFill>
                <a:latin typeface="Calibri"/>
                <a:ea typeface="Calibri"/>
                <a:cs typeface="Calibri"/>
              </a:rPr>
              <a:t> (</a:t>
            </a:r>
            <a:r>
              <a:rPr lang="en" sz="1200" i="1" err="1">
                <a:solidFill>
                  <a:srgbClr val="0D0D0D"/>
                </a:solidFill>
                <a:latin typeface="Calibri"/>
                <a:ea typeface="Calibri"/>
                <a:cs typeface="Calibri"/>
              </a:rPr>
              <a:t>hrvatski</a:t>
            </a:r>
            <a:r>
              <a:rPr lang="en" sz="1200" i="1">
                <a:solidFill>
                  <a:srgbClr val="0D0D0D"/>
                </a:solidFill>
                <a:latin typeface="Calibri"/>
                <a:ea typeface="Calibri"/>
                <a:cs typeface="Calibri"/>
              </a:rPr>
              <a:t> </a:t>
            </a:r>
            <a:r>
              <a:rPr lang="en" sz="1200" i="1" err="1">
                <a:solidFill>
                  <a:srgbClr val="0D0D0D"/>
                </a:solidFill>
                <a:latin typeface="Calibri"/>
                <a:ea typeface="Calibri"/>
                <a:cs typeface="Calibri"/>
              </a:rPr>
              <a:t>jezik</a:t>
            </a:r>
            <a:r>
              <a:rPr lang="en" sz="1200" i="1">
                <a:solidFill>
                  <a:srgbClr val="0D0D0D"/>
                </a:solidFill>
                <a:latin typeface="Calibri"/>
                <a:ea typeface="Calibri"/>
                <a:cs typeface="Calibri"/>
              </a:rPr>
              <a:t>, </a:t>
            </a:r>
            <a:r>
              <a:rPr lang="en" sz="1200" i="1" err="1">
                <a:solidFill>
                  <a:srgbClr val="0D0D0D"/>
                </a:solidFill>
                <a:latin typeface="Calibri"/>
                <a:ea typeface="Calibri"/>
                <a:cs typeface="Calibri"/>
              </a:rPr>
              <a:t>matematika</a:t>
            </a:r>
            <a:r>
              <a:rPr lang="en" sz="1200" i="1">
                <a:solidFill>
                  <a:srgbClr val="0D0D0D"/>
                </a:solidFill>
                <a:latin typeface="Calibri"/>
                <a:ea typeface="Calibri"/>
                <a:cs typeface="Calibri"/>
              </a:rPr>
              <a:t> )</a:t>
            </a:r>
          </a:p>
          <a:p>
            <a:pPr>
              <a:buClr>
                <a:srgbClr val="0D0D0D"/>
              </a:buClr>
              <a:buSzPct val="25000"/>
            </a:pPr>
            <a:r>
              <a:rPr lang="hr-HR" sz="1200" i="0" u="none" strike="noStrike" cap="none" baseline="0">
                <a:solidFill>
                  <a:srgbClr val="0D0D0D"/>
                </a:solidFill>
                <a:latin typeface="Calibri"/>
                <a:ea typeface="Calibri"/>
                <a:cs typeface="Calibri"/>
                <a:sym typeface="Calibri"/>
              </a:rPr>
              <a:t>2</a:t>
            </a:r>
            <a:r>
              <a:rPr lang="en" sz="1200" i="0" u="none" strike="noStrike" cap="none" baseline="0">
                <a:solidFill>
                  <a:srgbClr val="0D0D0D"/>
                </a:solidFill>
                <a:latin typeface="Calibri"/>
                <a:ea typeface="Calibri"/>
                <a:cs typeface="Calibri"/>
                <a:sym typeface="Calibri"/>
              </a:rPr>
              <a:t>.r. </a:t>
            </a:r>
            <a:r>
              <a:rPr lang="en" sz="1200" i="0" u="none" strike="noStrike" cap="none" baseline="0" err="1">
                <a:solidFill>
                  <a:srgbClr val="0D0D0D"/>
                </a:solidFill>
                <a:latin typeface="Calibri"/>
                <a:ea typeface="Calibri"/>
                <a:cs typeface="Calibri"/>
                <a:sym typeface="Calibri"/>
              </a:rPr>
              <a:t>Adžamovci</a:t>
            </a:r>
            <a:r>
              <a:rPr lang="en" sz="1200" i="0" u="none" strike="noStrike" cap="none" baseline="0">
                <a:solidFill>
                  <a:srgbClr val="0D0D0D"/>
                </a:solidFill>
                <a:latin typeface="Calibri"/>
                <a:ea typeface="Calibri"/>
                <a:cs typeface="Calibri"/>
                <a:sym typeface="Calibri"/>
              </a:rPr>
              <a:t> </a:t>
            </a:r>
            <a:r>
              <a:rPr lang="en" sz="1200">
                <a:solidFill>
                  <a:srgbClr val="0D0D0D"/>
                </a:solidFill>
                <a:latin typeface="Calibri"/>
                <a:ea typeface="Calibri"/>
                <a:cs typeface="Calibri"/>
                <a:sym typeface="Calibri"/>
              </a:rPr>
              <a:t>–Martina Kraus(</a:t>
            </a:r>
            <a:r>
              <a:rPr lang="en" sz="1200" i="0" u="none" strike="noStrike" cap="none" baseline="0" err="1">
                <a:solidFill>
                  <a:srgbClr val="0D0D0D"/>
                </a:solidFill>
                <a:latin typeface="Calibri"/>
                <a:ea typeface="Calibri"/>
                <a:cs typeface="Calibri"/>
                <a:sym typeface="Calibri"/>
              </a:rPr>
              <a:t>hrvatski</a:t>
            </a:r>
            <a:r>
              <a:rPr lang="en" sz="1200" i="0" u="none" strike="noStrike" cap="none" baseline="0">
                <a:solidFill>
                  <a:srgbClr val="0D0D0D"/>
                </a:solidFill>
                <a:latin typeface="Calibri"/>
                <a:ea typeface="Calibri"/>
                <a:cs typeface="Calibri"/>
                <a:sym typeface="Calibri"/>
              </a:rPr>
              <a:t> </a:t>
            </a:r>
            <a:r>
              <a:rPr lang="en" sz="1200" i="0" u="none" strike="noStrike" cap="none" baseline="0" err="1">
                <a:solidFill>
                  <a:srgbClr val="0D0D0D"/>
                </a:solidFill>
                <a:latin typeface="Calibri"/>
                <a:ea typeface="Calibri"/>
                <a:cs typeface="Calibri"/>
                <a:sym typeface="Calibri"/>
              </a:rPr>
              <a:t>jezik,matematika</a:t>
            </a:r>
            <a:r>
              <a:rPr lang="en" sz="1200" i="0" u="none" strike="noStrike" cap="none" baseline="0">
                <a:solidFill>
                  <a:srgbClr val="0D0D0D"/>
                </a:solidFill>
                <a:latin typeface="Calibri"/>
                <a:ea typeface="Calibri"/>
                <a:cs typeface="Calibri"/>
                <a:sym typeface="Calibri"/>
              </a:rPr>
              <a:t>)</a:t>
            </a:r>
            <a:endParaRPr lang="en" sz="1200" i="0" u="none" strike="noStrike" cap="none" baseline="0">
              <a:solidFill>
                <a:srgbClr val="0D0D0D"/>
              </a:solidFill>
              <a:latin typeface="Calibri"/>
              <a:ea typeface="Calibri"/>
              <a:cs typeface="Calibri"/>
            </a:endParaRPr>
          </a:p>
          <a:p>
            <a:pPr>
              <a:buClr>
                <a:srgbClr val="0D0D0D"/>
              </a:buClr>
              <a:buSzPct val="25000"/>
            </a:pPr>
            <a:r>
              <a:rPr lang="hr-HR" sz="1200">
                <a:solidFill>
                  <a:srgbClr val="0D0D0D"/>
                </a:solidFill>
                <a:latin typeface="Calibri"/>
                <a:ea typeface="Calibri"/>
                <a:cs typeface="Calibri"/>
                <a:sym typeface="Calibri"/>
              </a:rPr>
              <a:t>3</a:t>
            </a:r>
            <a:r>
              <a:rPr lang="en" sz="1200" b="0" i="0" u="none" strike="noStrike" cap="none" baseline="0">
                <a:solidFill>
                  <a:srgbClr val="0D0D0D"/>
                </a:solidFill>
                <a:latin typeface="Calibri"/>
                <a:ea typeface="Calibri"/>
                <a:cs typeface="Calibri"/>
                <a:sym typeface="Calibri"/>
              </a:rPr>
              <a:t>.r. </a:t>
            </a:r>
            <a:r>
              <a:rPr lang="en" sz="1200" b="0" i="0" u="none" strike="noStrike" cap="none" baseline="0" err="1">
                <a:solidFill>
                  <a:srgbClr val="0D0D0D"/>
                </a:solidFill>
                <a:latin typeface="Calibri"/>
                <a:ea typeface="Calibri"/>
                <a:cs typeface="Calibri"/>
                <a:sym typeface="Calibri"/>
              </a:rPr>
              <a:t>Adžamovci</a:t>
            </a:r>
            <a:r>
              <a:rPr lang="en" sz="1200" b="0" i="0" u="none" strike="noStrike" cap="none" baseline="0">
                <a:solidFill>
                  <a:srgbClr val="0D0D0D"/>
                </a:solidFill>
                <a:latin typeface="Calibri"/>
                <a:ea typeface="Calibri"/>
                <a:cs typeface="Calibri"/>
                <a:sym typeface="Calibri"/>
              </a:rPr>
              <a:t> –</a:t>
            </a:r>
            <a:r>
              <a:rPr lang="hr-HR" sz="1200" b="0" i="0" u="none" strike="noStrike" cap="none" baseline="0">
                <a:solidFill>
                  <a:srgbClr val="0D0D0D"/>
                </a:solidFill>
                <a:latin typeface="Calibri"/>
                <a:ea typeface="Calibri"/>
                <a:cs typeface="Calibri"/>
                <a:sym typeface="Calibri"/>
              </a:rPr>
              <a:t> </a:t>
            </a:r>
            <a:r>
              <a:rPr lang="hr-HR" sz="1200">
                <a:solidFill>
                  <a:srgbClr val="0D0D0D"/>
                </a:solidFill>
                <a:latin typeface="Calibri"/>
                <a:ea typeface="Calibri"/>
                <a:cs typeface="Calibri"/>
                <a:sym typeface="Calibri"/>
              </a:rPr>
              <a:t>Koraljka Šimić</a:t>
            </a:r>
            <a:r>
              <a:rPr lang="hr-HR" sz="1200" b="0" i="0" u="none" strike="noStrike" cap="none" baseline="0">
                <a:solidFill>
                  <a:srgbClr val="0D0D0D"/>
                </a:solidFill>
                <a:latin typeface="Calibri"/>
                <a:ea typeface="Calibri"/>
                <a:cs typeface="Calibri"/>
                <a:sym typeface="Calibri"/>
              </a:rPr>
              <a:t>( </a:t>
            </a:r>
            <a:r>
              <a:rPr lang="en" sz="1200" err="1">
                <a:solidFill>
                  <a:srgbClr val="0D0D0D"/>
                </a:solidFill>
                <a:latin typeface="Calibri"/>
                <a:ea typeface="Calibri"/>
                <a:cs typeface="Calibri"/>
                <a:sym typeface="Calibri"/>
              </a:rPr>
              <a:t>hrvatski</a:t>
            </a:r>
            <a:r>
              <a:rPr lang="en" sz="1200">
                <a:solidFill>
                  <a:srgbClr val="0D0D0D"/>
                </a:solidFill>
                <a:latin typeface="Calibri"/>
                <a:ea typeface="Calibri"/>
                <a:cs typeface="Calibri"/>
                <a:sym typeface="Calibri"/>
              </a:rPr>
              <a:t> </a:t>
            </a:r>
            <a:r>
              <a:rPr lang="en" sz="1200" err="1">
                <a:solidFill>
                  <a:srgbClr val="0D0D0D"/>
                </a:solidFill>
                <a:latin typeface="Calibri"/>
                <a:ea typeface="Calibri"/>
                <a:cs typeface="Calibri"/>
                <a:sym typeface="Calibri"/>
              </a:rPr>
              <a:t>jezik</a:t>
            </a:r>
            <a:r>
              <a:rPr lang="en" sz="1200">
                <a:solidFill>
                  <a:srgbClr val="0D0D0D"/>
                </a:solidFill>
                <a:latin typeface="Calibri"/>
                <a:ea typeface="Calibri"/>
                <a:cs typeface="Calibri"/>
                <a:sym typeface="Calibri"/>
              </a:rPr>
              <a:t>, </a:t>
            </a:r>
            <a:r>
              <a:rPr lang="en" sz="1200" err="1">
                <a:solidFill>
                  <a:srgbClr val="0D0D0D"/>
                </a:solidFill>
                <a:latin typeface="Calibri"/>
                <a:ea typeface="Calibri"/>
                <a:cs typeface="Calibri"/>
                <a:sym typeface="Calibri"/>
              </a:rPr>
              <a:t>matematika</a:t>
            </a:r>
            <a:r>
              <a:rPr lang="en" sz="1200">
                <a:solidFill>
                  <a:srgbClr val="0D0D0D"/>
                </a:solidFill>
                <a:latin typeface="Calibri"/>
                <a:ea typeface="Calibri"/>
                <a:cs typeface="Calibri"/>
                <a:sym typeface="Calibri"/>
              </a:rPr>
              <a:t>)</a:t>
            </a:r>
            <a:endParaRPr lang="hr-HR" sz="1200" b="0" i="0" u="none" strike="noStrike" cap="none" baseline="0">
              <a:solidFill>
                <a:srgbClr val="0D0D0D"/>
              </a:solidFill>
              <a:latin typeface="Calibri"/>
              <a:ea typeface="Calibri"/>
              <a:cs typeface="Calibri"/>
            </a:endParaRPr>
          </a:p>
          <a:p>
            <a:pPr>
              <a:buClr>
                <a:srgbClr val="0D0D0D"/>
              </a:buClr>
              <a:buSzPct val="25000"/>
            </a:pPr>
            <a:r>
              <a:rPr lang="hr-HR" sz="1200" b="0" i="0" u="none" strike="noStrike" cap="none" baseline="0">
                <a:solidFill>
                  <a:srgbClr val="0D0D0D"/>
                </a:solidFill>
                <a:latin typeface="Calibri"/>
                <a:ea typeface="Calibri"/>
                <a:cs typeface="Calibri"/>
                <a:sym typeface="Calibri"/>
              </a:rPr>
              <a:t>4</a:t>
            </a:r>
            <a:r>
              <a:rPr lang="en" sz="1200" b="0" i="0" u="none" strike="noStrike" cap="none" baseline="0">
                <a:solidFill>
                  <a:srgbClr val="0D0D0D"/>
                </a:solidFill>
                <a:latin typeface="Calibri"/>
                <a:ea typeface="Calibri"/>
                <a:cs typeface="Calibri"/>
                <a:sym typeface="Calibri"/>
              </a:rPr>
              <a:t>.r. </a:t>
            </a:r>
            <a:r>
              <a:rPr lang="en" sz="1200" b="0" i="0" u="none" strike="noStrike" cap="none" baseline="0" err="1">
                <a:solidFill>
                  <a:srgbClr val="0D0D0D"/>
                </a:solidFill>
                <a:latin typeface="Calibri"/>
                <a:ea typeface="Calibri"/>
                <a:cs typeface="Calibri"/>
                <a:sym typeface="Calibri"/>
              </a:rPr>
              <a:t>Adžamovci</a:t>
            </a:r>
            <a:r>
              <a:rPr lang="en" sz="1200" b="0" i="0" u="none" strike="noStrike" cap="none" baseline="0">
                <a:solidFill>
                  <a:srgbClr val="0D0D0D"/>
                </a:solidFill>
                <a:latin typeface="Calibri"/>
                <a:ea typeface="Calibri"/>
                <a:cs typeface="Calibri"/>
                <a:sym typeface="Calibri"/>
              </a:rPr>
              <a:t>- </a:t>
            </a:r>
            <a:r>
              <a:rPr lang="en" sz="1200">
                <a:solidFill>
                  <a:srgbClr val="0D0D0D"/>
                </a:solidFill>
                <a:latin typeface="Calibri"/>
                <a:ea typeface="Calibri"/>
                <a:cs typeface="Calibri"/>
                <a:sym typeface="Calibri"/>
              </a:rPr>
              <a:t>Tihana </a:t>
            </a:r>
            <a:r>
              <a:rPr lang="en" sz="1200" err="1">
                <a:solidFill>
                  <a:srgbClr val="0D0D0D"/>
                </a:solidFill>
                <a:latin typeface="Calibri"/>
                <a:ea typeface="Calibri"/>
                <a:cs typeface="Calibri"/>
                <a:sym typeface="Calibri"/>
              </a:rPr>
              <a:t>Čočić</a:t>
            </a:r>
            <a:r>
              <a:rPr lang="en" sz="1200">
                <a:solidFill>
                  <a:srgbClr val="0D0D0D"/>
                </a:solidFill>
                <a:latin typeface="Calibri"/>
                <a:ea typeface="Calibri"/>
                <a:cs typeface="Calibri"/>
                <a:sym typeface="Calibri"/>
              </a:rPr>
              <a:t> Butina (</a:t>
            </a:r>
            <a:r>
              <a:rPr lang="en" sz="1200" err="1">
                <a:solidFill>
                  <a:srgbClr val="0D0D0D"/>
                </a:solidFill>
                <a:latin typeface="Calibri"/>
                <a:ea typeface="Calibri"/>
                <a:cs typeface="Calibri"/>
                <a:sym typeface="Calibri"/>
              </a:rPr>
              <a:t>hrvatski</a:t>
            </a:r>
            <a:r>
              <a:rPr lang="en" sz="1200">
                <a:solidFill>
                  <a:srgbClr val="0D0D0D"/>
                </a:solidFill>
                <a:latin typeface="Calibri"/>
                <a:ea typeface="Calibri"/>
                <a:cs typeface="Calibri"/>
                <a:sym typeface="Calibri"/>
              </a:rPr>
              <a:t> </a:t>
            </a:r>
            <a:r>
              <a:rPr lang="en" sz="1200" err="1">
                <a:solidFill>
                  <a:srgbClr val="0D0D0D"/>
                </a:solidFill>
                <a:latin typeface="Calibri"/>
                <a:ea typeface="Calibri"/>
                <a:cs typeface="Calibri"/>
                <a:sym typeface="Calibri"/>
              </a:rPr>
              <a:t>jezik</a:t>
            </a:r>
            <a:r>
              <a:rPr lang="en" sz="1200">
                <a:solidFill>
                  <a:srgbClr val="0D0D0D"/>
                </a:solidFill>
                <a:latin typeface="Calibri"/>
                <a:ea typeface="Calibri"/>
                <a:cs typeface="Calibri"/>
                <a:sym typeface="Calibri"/>
              </a:rPr>
              <a:t>, </a:t>
            </a:r>
            <a:r>
              <a:rPr lang="en" sz="1200" err="1">
                <a:solidFill>
                  <a:srgbClr val="0D0D0D"/>
                </a:solidFill>
                <a:latin typeface="Calibri"/>
                <a:ea typeface="Calibri"/>
                <a:cs typeface="Calibri"/>
                <a:sym typeface="Calibri"/>
              </a:rPr>
              <a:t>matematika</a:t>
            </a:r>
            <a:r>
              <a:rPr lang="en" sz="1200">
                <a:solidFill>
                  <a:srgbClr val="0D0D0D"/>
                </a:solidFill>
                <a:latin typeface="Calibri"/>
                <a:ea typeface="Calibri"/>
                <a:cs typeface="Calibri"/>
                <a:sym typeface="Calibri"/>
              </a:rPr>
              <a:t>)</a:t>
            </a:r>
            <a:endParaRPr lang="en" sz="1200">
              <a:solidFill>
                <a:srgbClr val="0D0D0D"/>
              </a:solidFill>
              <a:latin typeface="Calibri"/>
              <a:ea typeface="Calibri"/>
              <a:cs typeface="Calibri"/>
            </a:endParaRPr>
          </a:p>
          <a:p>
            <a:pPr marL="0" marR="0" lvl="0" indent="0" algn="l" rtl="0">
              <a:lnSpc>
                <a:spcPct val="100000"/>
              </a:lnSpc>
              <a:spcBef>
                <a:spcPts val="0"/>
              </a:spcBef>
              <a:spcAft>
                <a:spcPts val="0"/>
              </a:spcAft>
              <a:buClr>
                <a:srgbClr val="0D0D0D"/>
              </a:buClr>
              <a:buSzPct val="25000"/>
              <a:buFont typeface="Calibri"/>
              <a:buNone/>
            </a:pPr>
            <a:r>
              <a:rPr lang="hr-HR" sz="1200">
                <a:solidFill>
                  <a:srgbClr val="0D0D0D"/>
                </a:solidFill>
                <a:latin typeface="Calibri"/>
                <a:ea typeface="Calibri"/>
                <a:cs typeface="Calibri"/>
                <a:sym typeface="Calibri"/>
              </a:rPr>
              <a:t>1./2./3./4.r.Bodovaljci-Anita </a:t>
            </a:r>
            <a:r>
              <a:rPr lang="hr-HR" sz="1200" err="1">
                <a:solidFill>
                  <a:srgbClr val="0D0D0D"/>
                </a:solidFill>
                <a:latin typeface="Calibri"/>
                <a:ea typeface="Calibri"/>
                <a:cs typeface="Calibri"/>
                <a:sym typeface="Calibri"/>
              </a:rPr>
              <a:t>Rostohar</a:t>
            </a:r>
            <a:r>
              <a:rPr lang="hr-HR" sz="1200">
                <a:solidFill>
                  <a:srgbClr val="0D0D0D"/>
                </a:solidFill>
                <a:latin typeface="Calibri"/>
                <a:ea typeface="Calibri"/>
                <a:cs typeface="Calibri"/>
                <a:sym typeface="Calibri"/>
              </a:rPr>
              <a:t> ( hrvatski jezik, matematika)</a:t>
            </a:r>
            <a:endParaRPr lang="hr-HR" sz="1200">
              <a:solidFill>
                <a:srgbClr val="0D0D0D"/>
              </a:solidFill>
              <a:latin typeface="Calibri"/>
              <a:ea typeface="Calibri"/>
              <a:cs typeface="Calibri"/>
            </a:endParaRPr>
          </a:p>
          <a:p>
            <a:pPr>
              <a:buClr>
                <a:srgbClr val="0D0D0D"/>
              </a:buClr>
              <a:buSzPct val="25000"/>
            </a:pPr>
            <a:r>
              <a:rPr lang="en" sz="1200">
                <a:solidFill>
                  <a:srgbClr val="0D0D0D"/>
                </a:solidFill>
                <a:latin typeface="Calibri"/>
                <a:ea typeface="Calibri"/>
                <a:cs typeface="Calibri"/>
                <a:sym typeface="Calibri"/>
              </a:rPr>
              <a:t>3./4.r.</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Drežnik</a:t>
            </a:r>
            <a:r>
              <a:rPr lang="en" sz="1200" b="0" i="0" u="none" strike="noStrike" cap="none" baseline="0">
                <a:solidFill>
                  <a:srgbClr val="0D0D0D"/>
                </a:solidFill>
                <a:latin typeface="Calibri"/>
                <a:ea typeface="Calibri"/>
                <a:cs typeface="Calibri"/>
                <a:sym typeface="Calibri"/>
              </a:rPr>
              <a:t> – </a:t>
            </a:r>
            <a:r>
              <a:rPr lang="en" sz="1200">
                <a:solidFill>
                  <a:srgbClr val="0D0D0D"/>
                </a:solidFill>
                <a:latin typeface="Calibri"/>
                <a:ea typeface="Calibri"/>
                <a:cs typeface="Calibri"/>
                <a:sym typeface="Calibri"/>
              </a:rPr>
              <a:t>Marina Milković </a:t>
            </a:r>
            <a:r>
              <a:rPr lang="en" sz="1200" b="0" i="0" u="none" strike="noStrike" cap="none" baseline="0">
                <a:solidFill>
                  <a:srgbClr val="0D0D0D"/>
                </a:solidFill>
                <a:latin typeface="Calibri"/>
                <a:ea typeface="Calibri"/>
                <a:cs typeface="Calibri"/>
                <a:sym typeface="Calibri"/>
              </a:rPr>
              <a:t>(</a:t>
            </a:r>
            <a:r>
              <a:rPr lang="en" sz="1200" b="0" i="0" u="none" strike="noStrike" cap="none" baseline="0" err="1">
                <a:solidFill>
                  <a:srgbClr val="0D0D0D"/>
                </a:solidFill>
                <a:latin typeface="Calibri"/>
                <a:ea typeface="Calibri"/>
                <a:cs typeface="Calibri"/>
                <a:sym typeface="Calibri"/>
              </a:rPr>
              <a:t>hrvatski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jezik</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matematika</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a:buClr>
                <a:srgbClr val="0D0D0D"/>
              </a:buClr>
              <a:buSzPct val="25000"/>
            </a:pPr>
            <a:r>
              <a:rPr lang="en" sz="1200">
                <a:solidFill>
                  <a:srgbClr val="0D0D0D"/>
                </a:solidFill>
                <a:latin typeface="Calibri"/>
                <a:ea typeface="Calibri"/>
                <a:cs typeface="Calibri"/>
                <a:sym typeface="Calibri"/>
              </a:rPr>
              <a:t>1./2.</a:t>
            </a:r>
            <a:r>
              <a:rPr lang="en" sz="1200" b="0" i="0" u="none" strike="noStrike" cap="none" baseline="0">
                <a:solidFill>
                  <a:srgbClr val="0D0D0D"/>
                </a:solidFill>
                <a:latin typeface="Calibri"/>
                <a:ea typeface="Calibri"/>
                <a:cs typeface="Calibri"/>
                <a:sym typeface="Calibri"/>
              </a:rPr>
              <a:t> r. </a:t>
            </a:r>
            <a:r>
              <a:rPr lang="en" sz="1200" b="0" i="0" u="none" strike="noStrike" cap="none" baseline="0" err="1">
                <a:solidFill>
                  <a:srgbClr val="0D0D0D"/>
                </a:solidFill>
                <a:latin typeface="Calibri"/>
                <a:ea typeface="Calibri"/>
                <a:cs typeface="Calibri"/>
                <a:sym typeface="Calibri"/>
              </a:rPr>
              <a:t>Drežnik</a:t>
            </a:r>
            <a:r>
              <a:rPr lang="en" sz="1200">
                <a:solidFill>
                  <a:srgbClr val="0D0D0D"/>
                </a:solidFill>
                <a:latin typeface="Calibri"/>
                <a:ea typeface="Calibri"/>
                <a:cs typeface="Calibri"/>
                <a:sym typeface="Calibri"/>
              </a:rPr>
              <a:t> </a:t>
            </a:r>
            <a:r>
              <a:rPr lang="en" sz="1200" b="0" i="0" u="none" strike="noStrike" cap="none" baseline="0">
                <a:solidFill>
                  <a:srgbClr val="0D0D0D"/>
                </a:solidFill>
                <a:latin typeface="Calibri"/>
                <a:ea typeface="Calibri"/>
                <a:cs typeface="Calibri"/>
                <a:sym typeface="Calibri"/>
              </a:rPr>
              <a:t> - Monika </a:t>
            </a:r>
            <a:r>
              <a:rPr lang="en" sz="1200" b="0" i="0" u="none" strike="noStrike" cap="none" baseline="0" err="1">
                <a:solidFill>
                  <a:srgbClr val="0D0D0D"/>
                </a:solidFill>
                <a:latin typeface="Calibri"/>
                <a:ea typeface="Calibri"/>
                <a:cs typeface="Calibri"/>
                <a:sym typeface="Calibri"/>
              </a:rPr>
              <a:t>Vlaović</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hrvatski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jezik</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matematika</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a:buClr>
                <a:srgbClr val="0D0D0D"/>
              </a:buClr>
              <a:buSzPct val="25000"/>
            </a:pPr>
            <a:r>
              <a:rPr lang="en" sz="1200">
                <a:solidFill>
                  <a:srgbClr val="0D0D0D"/>
                </a:solidFill>
                <a:latin typeface="Calibri"/>
                <a:ea typeface="Calibri"/>
                <a:cs typeface="Calibri"/>
                <a:sym typeface="Calibri"/>
              </a:rPr>
              <a:t>3</a:t>
            </a:r>
            <a:r>
              <a:rPr lang="en" sz="1200" b="0" i="0" u="none" strike="noStrike" cap="none" baseline="0">
                <a:solidFill>
                  <a:srgbClr val="0D0D0D"/>
                </a:solidFill>
                <a:latin typeface="Calibri"/>
                <a:ea typeface="Calibri"/>
                <a:cs typeface="Calibri"/>
                <a:sym typeface="Calibri"/>
              </a:rPr>
              <a:t>./</a:t>
            </a:r>
            <a:r>
              <a:rPr lang="hr-HR" sz="1200">
                <a:solidFill>
                  <a:srgbClr val="0D0D0D"/>
                </a:solidFill>
                <a:latin typeface="Calibri"/>
                <a:ea typeface="Calibri"/>
                <a:cs typeface="Calibri"/>
                <a:sym typeface="Calibri"/>
              </a:rPr>
              <a:t>4</a:t>
            </a:r>
            <a:r>
              <a:rPr lang="en" sz="1200" b="0" i="0" u="none" strike="noStrike" cap="none" baseline="0">
                <a:solidFill>
                  <a:srgbClr val="0D0D0D"/>
                </a:solidFill>
                <a:latin typeface="Calibri"/>
                <a:ea typeface="Calibri"/>
                <a:cs typeface="Calibri"/>
                <a:sym typeface="Calibri"/>
              </a:rPr>
              <a:t>.r. </a:t>
            </a:r>
            <a:r>
              <a:rPr lang="en" sz="1200" b="0" i="0" u="none" strike="noStrike" cap="none" baseline="0" err="1">
                <a:solidFill>
                  <a:srgbClr val="0D0D0D"/>
                </a:solidFill>
                <a:latin typeface="Calibri"/>
                <a:ea typeface="Calibri"/>
                <a:cs typeface="Calibri"/>
                <a:sym typeface="Calibri"/>
              </a:rPr>
              <a:t>Gunjavci</a:t>
            </a:r>
            <a:r>
              <a:rPr lang="en" sz="1200" b="0" i="0" u="none" strike="noStrike" cap="none" baseline="0">
                <a:solidFill>
                  <a:srgbClr val="0D0D0D"/>
                </a:solidFill>
                <a:latin typeface="Calibri"/>
                <a:ea typeface="Calibri"/>
                <a:cs typeface="Calibri"/>
                <a:sym typeface="Calibri"/>
              </a:rPr>
              <a:t> – </a:t>
            </a:r>
            <a:r>
              <a:rPr lang="en" sz="1200">
                <a:solidFill>
                  <a:srgbClr val="0D0D0D"/>
                </a:solidFill>
                <a:latin typeface="Calibri"/>
                <a:ea typeface="Calibri"/>
                <a:cs typeface="Calibri"/>
                <a:sym typeface="Calibri"/>
              </a:rPr>
              <a:t>Kristina Jelančić</a:t>
            </a:r>
            <a:r>
              <a:rPr lang="en" sz="1200" b="0" i="0" u="none" strike="noStrike" cap="none" baseline="0">
                <a:solidFill>
                  <a:srgbClr val="0D0D0D"/>
                </a:solidFill>
                <a:latin typeface="Calibri"/>
                <a:ea typeface="Calibri"/>
                <a:cs typeface="Calibri"/>
                <a:sym typeface="Calibri"/>
              </a:rPr>
              <a:t>(hrvatski </a:t>
            </a:r>
            <a:r>
              <a:rPr lang="en" sz="1200" b="0" i="0" u="none" strike="noStrike" cap="none" baseline="0" err="1">
                <a:solidFill>
                  <a:srgbClr val="0D0D0D"/>
                </a:solidFill>
                <a:latin typeface="Calibri"/>
                <a:ea typeface="Calibri"/>
                <a:cs typeface="Calibri"/>
                <a:sym typeface="Calibri"/>
              </a:rPr>
              <a:t>jezik</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matematika</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a:buClr>
                <a:srgbClr val="0D0D0D"/>
              </a:buClr>
              <a:buSzPct val="25000"/>
            </a:pPr>
            <a:r>
              <a:rPr lang="en" sz="1200">
                <a:solidFill>
                  <a:srgbClr val="0D0D0D"/>
                </a:solidFill>
                <a:latin typeface="Calibri"/>
                <a:ea typeface="Calibri"/>
                <a:cs typeface="Calibri"/>
                <a:sym typeface="Calibri"/>
              </a:rPr>
              <a:t>1./2.</a:t>
            </a:r>
            <a:r>
              <a:rPr lang="en" sz="1200" b="0" i="0" u="none" strike="noStrike" cap="none" baseline="0">
                <a:solidFill>
                  <a:srgbClr val="0D0D0D"/>
                </a:solidFill>
                <a:latin typeface="Calibri"/>
                <a:ea typeface="Calibri"/>
                <a:cs typeface="Calibri"/>
                <a:sym typeface="Calibri"/>
              </a:rPr>
              <a:t>r. </a:t>
            </a:r>
            <a:r>
              <a:rPr lang="en" sz="1200" b="0" i="0" u="none" strike="noStrike" cap="none" baseline="0" err="1">
                <a:solidFill>
                  <a:srgbClr val="0D0D0D"/>
                </a:solidFill>
                <a:latin typeface="Calibri"/>
                <a:ea typeface="Calibri"/>
                <a:cs typeface="Calibri"/>
                <a:sym typeface="Calibri"/>
              </a:rPr>
              <a:t>Gunjavci</a:t>
            </a:r>
            <a:r>
              <a:rPr lang="en" sz="1200" b="0" i="0" u="none" strike="noStrike" cap="none" baseline="0">
                <a:solidFill>
                  <a:srgbClr val="0D0D0D"/>
                </a:solidFill>
                <a:latin typeface="Calibri"/>
                <a:ea typeface="Calibri"/>
                <a:cs typeface="Calibri"/>
                <a:sym typeface="Calibri"/>
              </a:rPr>
              <a:t> – </a:t>
            </a:r>
            <a:r>
              <a:rPr lang="en" sz="1200">
                <a:solidFill>
                  <a:srgbClr val="0D0D0D"/>
                </a:solidFill>
                <a:latin typeface="Calibri"/>
                <a:ea typeface="Calibri"/>
                <a:cs typeface="Calibri"/>
                <a:sym typeface="Calibri"/>
              </a:rPr>
              <a:t>Ivana Filipović </a:t>
            </a:r>
            <a:r>
              <a:rPr lang="en" sz="1200" b="0" i="0" u="none" strike="noStrike" cap="none" baseline="0">
                <a:solidFill>
                  <a:srgbClr val="0D0D0D"/>
                </a:solidFill>
                <a:latin typeface="Calibri"/>
                <a:ea typeface="Calibri"/>
                <a:cs typeface="Calibri"/>
                <a:sym typeface="Calibri"/>
              </a:rPr>
              <a:t>(hrvatski </a:t>
            </a:r>
            <a:r>
              <a:rPr lang="en" sz="1200" b="0" i="0" u="none" strike="noStrike" cap="none" baseline="0" err="1">
                <a:solidFill>
                  <a:srgbClr val="0D0D0D"/>
                </a:solidFill>
                <a:latin typeface="Calibri"/>
                <a:ea typeface="Calibri"/>
                <a:cs typeface="Calibri"/>
                <a:sym typeface="Calibri"/>
              </a:rPr>
              <a:t>jezik</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matematika</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a:buClr>
                <a:srgbClr val="0D0D0D"/>
              </a:buClr>
              <a:buSzPct val="25000"/>
            </a:pPr>
            <a:r>
              <a:rPr lang="hr-HR" sz="1200">
                <a:solidFill>
                  <a:srgbClr val="0D0D0D"/>
                </a:solidFill>
                <a:latin typeface="Calibri"/>
                <a:ea typeface="Calibri"/>
                <a:cs typeface="Calibri"/>
                <a:sym typeface="Calibri"/>
              </a:rPr>
              <a:t>1</a:t>
            </a:r>
            <a:r>
              <a:rPr lang="en" sz="1200" b="0" i="0" u="none" strike="noStrike" cap="none" baseline="0">
                <a:solidFill>
                  <a:srgbClr val="0D0D0D"/>
                </a:solidFill>
                <a:latin typeface="Calibri"/>
                <a:ea typeface="Calibri"/>
                <a:cs typeface="Calibri"/>
                <a:sym typeface="Calibri"/>
              </a:rPr>
              <a:t>.</a:t>
            </a:r>
            <a:r>
              <a:rPr lang="hr-HR" sz="1200">
                <a:solidFill>
                  <a:srgbClr val="0D0D0D"/>
                </a:solidFill>
                <a:latin typeface="Calibri"/>
                <a:ea typeface="Calibri"/>
                <a:cs typeface="Calibri"/>
                <a:sym typeface="Calibri"/>
              </a:rPr>
              <a:t>/2</a:t>
            </a:r>
            <a:r>
              <a:rPr lang="en" sz="1200" b="0" i="0" u="none" strike="noStrike" cap="none" baseline="0">
                <a:solidFill>
                  <a:srgbClr val="0D0D0D"/>
                </a:solidFill>
                <a:latin typeface="Calibri"/>
                <a:ea typeface="Calibri"/>
                <a:cs typeface="Calibri"/>
                <a:sym typeface="Calibri"/>
              </a:rPr>
              <a:t>.r. </a:t>
            </a:r>
            <a:r>
              <a:rPr lang="en" sz="1200">
                <a:solidFill>
                  <a:srgbClr val="0D0D0D"/>
                </a:solidFill>
                <a:latin typeface="Calibri"/>
                <a:ea typeface="Calibri"/>
                <a:cs typeface="Calibri"/>
                <a:sym typeface="Calibri"/>
              </a:rPr>
              <a:t>Laze – Marija </a:t>
            </a:r>
            <a:r>
              <a:rPr lang="en" sz="1200" err="1">
                <a:solidFill>
                  <a:srgbClr val="0D0D0D"/>
                </a:solidFill>
                <a:latin typeface="Calibri"/>
                <a:ea typeface="Calibri"/>
                <a:cs typeface="Calibri"/>
                <a:sym typeface="Calibri"/>
              </a:rPr>
              <a:t>Bradašić</a:t>
            </a:r>
            <a:r>
              <a:rPr lang="en" sz="1200">
                <a:solidFill>
                  <a:srgbClr val="0D0D0D"/>
                </a:solidFill>
                <a:latin typeface="Calibri"/>
                <a:ea typeface="Calibri"/>
                <a:cs typeface="Calibri"/>
                <a:sym typeface="Calibri"/>
              </a:rPr>
              <a:t>  </a:t>
            </a:r>
            <a:r>
              <a:rPr lang="en" sz="1200" err="1">
                <a:solidFill>
                  <a:srgbClr val="0D0D0D"/>
                </a:solidFill>
                <a:latin typeface="Calibri"/>
                <a:ea typeface="Calibri"/>
                <a:cs typeface="Calibri"/>
                <a:sym typeface="Calibri"/>
              </a:rPr>
              <a:t>Mikolčević</a:t>
            </a:r>
            <a:r>
              <a:rPr lang="en" sz="120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hrvatski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jezik</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matematika</a:t>
            </a:r>
            <a:r>
              <a:rPr lang="en" sz="1200" b="0" i="0" u="none" strike="noStrike" cap="none" baseline="0">
                <a:solidFill>
                  <a:srgbClr val="0D0D0D"/>
                </a:solidFill>
                <a:latin typeface="Calibri"/>
                <a:ea typeface="Calibri"/>
                <a:cs typeface="Calibri"/>
                <a:sym typeface="Calibri"/>
              </a:rPr>
              <a:t>)</a:t>
            </a:r>
            <a:endParaRPr lang="hr-HR" sz="1200" b="0" i="0" u="none" strike="noStrike" cap="none" baseline="0">
              <a:solidFill>
                <a:srgbClr val="0D0D0D"/>
              </a:solidFill>
              <a:latin typeface="Calibri"/>
              <a:ea typeface="Calibri"/>
              <a:cs typeface="Calibri"/>
            </a:endParaRPr>
          </a:p>
          <a:p>
            <a:pPr>
              <a:buClr>
                <a:srgbClr val="0D0D0D"/>
              </a:buClr>
              <a:buSzPct val="25000"/>
            </a:pPr>
            <a:r>
              <a:rPr lang="hr-HR" sz="1200">
                <a:solidFill>
                  <a:srgbClr val="0D0D0D"/>
                </a:solidFill>
                <a:latin typeface="Calibri"/>
                <a:ea typeface="Calibri"/>
                <a:cs typeface="Calibri"/>
                <a:sym typeface="Calibri"/>
              </a:rPr>
              <a:t>3./4.r.</a:t>
            </a:r>
            <a:r>
              <a:rPr lang="hr-HR" sz="1200" b="0" i="0" u="none" strike="noStrike" cap="none" baseline="0">
                <a:solidFill>
                  <a:srgbClr val="0D0D0D"/>
                </a:solidFill>
                <a:latin typeface="Calibri"/>
                <a:ea typeface="Calibri"/>
                <a:cs typeface="Calibri"/>
                <a:sym typeface="Calibri"/>
              </a:rPr>
              <a:t> Laze</a:t>
            </a:r>
            <a:r>
              <a:rPr lang="hr-HR" sz="1200">
                <a:solidFill>
                  <a:srgbClr val="0D0D0D"/>
                </a:solidFill>
                <a:latin typeface="Calibri"/>
                <a:ea typeface="Calibri"/>
                <a:cs typeface="Calibri"/>
                <a:sym typeface="Calibri"/>
              </a:rPr>
              <a:t> – Jelena </a:t>
            </a:r>
            <a:r>
              <a:rPr lang="hr-HR" sz="1200" err="1">
                <a:solidFill>
                  <a:srgbClr val="0D0D0D"/>
                </a:solidFill>
                <a:latin typeface="Calibri"/>
                <a:ea typeface="Calibri"/>
                <a:cs typeface="Calibri"/>
                <a:sym typeface="Calibri"/>
              </a:rPr>
              <a:t>Bradašić</a:t>
            </a:r>
            <a:r>
              <a:rPr lang="hr-HR" sz="1200">
                <a:solidFill>
                  <a:srgbClr val="0D0D0D"/>
                </a:solidFill>
                <a:latin typeface="Calibri"/>
                <a:ea typeface="Calibri"/>
                <a:cs typeface="Calibri"/>
                <a:sym typeface="Calibri"/>
              </a:rPr>
              <a:t> ( hrvatski jezik, matematika)</a:t>
            </a:r>
            <a:endParaRPr lang="en" sz="1200">
              <a:solidFill>
                <a:srgbClr val="0D0D0D"/>
              </a:solidFill>
              <a:latin typeface="Calibri"/>
              <a:ea typeface="Calibri"/>
              <a:cs typeface="Calibri"/>
            </a:endParaRPr>
          </a:p>
          <a:p>
            <a:pPr>
              <a:buClr>
                <a:srgbClr val="0D0D0D"/>
              </a:buClr>
              <a:buSzPct val="25000"/>
            </a:pPr>
            <a:r>
              <a:rPr lang="en" sz="1200">
                <a:solidFill>
                  <a:srgbClr val="0D0D0D"/>
                </a:solidFill>
                <a:latin typeface="Calibri"/>
                <a:ea typeface="Calibri"/>
                <a:cs typeface="Calibri"/>
                <a:sym typeface="Calibri"/>
              </a:rPr>
              <a:t>1.- 4. r </a:t>
            </a:r>
            <a:r>
              <a:rPr lang="en" sz="1200" err="1">
                <a:solidFill>
                  <a:srgbClr val="0D0D0D"/>
                </a:solidFill>
                <a:latin typeface="Calibri"/>
                <a:ea typeface="Calibri"/>
                <a:cs typeface="Calibri"/>
                <a:sym typeface="Calibri"/>
              </a:rPr>
              <a:t>Bodovaljci</a:t>
            </a:r>
            <a:r>
              <a:rPr lang="en" sz="1200">
                <a:solidFill>
                  <a:srgbClr val="0D0D0D"/>
                </a:solidFill>
                <a:latin typeface="Calibri"/>
                <a:ea typeface="Calibri"/>
                <a:cs typeface="Calibri"/>
                <a:sym typeface="Calibri"/>
              </a:rPr>
              <a:t> - Ivana</a:t>
            </a:r>
            <a:r>
              <a:rPr lang="en" sz="1200" b="0" i="0" u="none" strike="noStrike" cap="none" baseline="0">
                <a:solidFill>
                  <a:srgbClr val="0D0D0D"/>
                </a:solidFill>
                <a:latin typeface="Calibri"/>
                <a:ea typeface="Calibri"/>
                <a:cs typeface="Calibri"/>
                <a:sym typeface="Calibri"/>
              </a:rPr>
              <a:t> Jevak (</a:t>
            </a:r>
            <a:r>
              <a:rPr lang="en" sz="1200" b="0" i="0" u="none" strike="noStrike" cap="none" baseline="0" err="1">
                <a:solidFill>
                  <a:srgbClr val="0D0D0D"/>
                </a:solidFill>
                <a:latin typeface="Calibri"/>
                <a:ea typeface="Calibri"/>
                <a:cs typeface="Calibri"/>
                <a:sym typeface="Calibri"/>
              </a:rPr>
              <a:t>engleski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jezik</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marL="0" marR="0" lvl="0" indent="0" algn="l" rtl="0">
              <a:lnSpc>
                <a:spcPct val="100000"/>
              </a:lnSpc>
              <a:spcBef>
                <a:spcPts val="0"/>
              </a:spcBef>
              <a:spcAft>
                <a:spcPts val="0"/>
              </a:spcAft>
              <a:buClr>
                <a:schemeClr val="dk1"/>
              </a:buClr>
              <a:buFont typeface="Arial"/>
              <a:buNone/>
            </a:pPr>
            <a:endParaRPr sz="1400" b="0" i="0" u="none" strike="noStrike" cap="none" baseline="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1400" b="0" i="0" u="none" strike="noStrike" cap="none" baseline="0">
              <a:solidFill>
                <a:srgbClr val="0D0D0D"/>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baseline="0">
              <a:solidFill>
                <a:srgbClr val="0D0D0D"/>
              </a:solidFill>
              <a:latin typeface="Calibri"/>
              <a:ea typeface="Calibri"/>
              <a:cs typeface="Calibri"/>
              <a:sym typeface="Calibri"/>
            </a:endParaRPr>
          </a:p>
        </p:txBody>
      </p:sp>
      <p:pic>
        <p:nvPicPr>
          <p:cNvPr id="361" name="Shape 361"/>
          <p:cNvPicPr preferRelativeResize="0"/>
          <p:nvPr/>
        </p:nvPicPr>
        <p:blipFill rotWithShape="1">
          <a:blip r:embed="rId3">
            <a:alphaModFix/>
          </a:blip>
          <a:srcRect/>
          <a:stretch/>
        </p:blipFill>
        <p:spPr>
          <a:xfrm>
            <a:off x="7073900" y="381549"/>
            <a:ext cx="1682449" cy="1302527"/>
          </a:xfrm>
          <a:prstGeom prst="rect">
            <a:avLst/>
          </a:prstGeom>
          <a:noFill/>
          <a:ln>
            <a:noFill/>
          </a:ln>
        </p:spPr>
      </p:pic>
    </p:spTree>
    <p:extLst>
      <p:ext uri="{BB962C8B-B14F-4D97-AF65-F5344CB8AC3E}">
        <p14:creationId xmlns:p14="http://schemas.microsoft.com/office/powerpoint/2010/main" xmlns="" val="410601920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65"/>
        <p:cNvGrpSpPr/>
        <p:nvPr/>
      </p:nvGrpSpPr>
      <p:grpSpPr>
        <a:xfrm>
          <a:off x="0" y="0"/>
          <a:ext cx="0" cy="0"/>
          <a:chOff x="0" y="0"/>
          <a:chExt cx="0" cy="0"/>
        </a:xfrm>
      </p:grpSpPr>
      <p:sp>
        <p:nvSpPr>
          <p:cNvPr id="7" name="Title 6"/>
          <p:cNvSpPr>
            <a:spLocks noGrp="1"/>
          </p:cNvSpPr>
          <p:nvPr>
            <p:ph type="title"/>
          </p:nvPr>
        </p:nvSpPr>
        <p:spPr/>
        <p:txBody>
          <a:bodyPr>
            <a:scene3d>
              <a:camera prst="orthographicFront"/>
              <a:lightRig rig="threePt" dir="t"/>
            </a:scene3d>
            <a:sp3d extrusionH="57150">
              <a:bevelT w="38100" h="38100"/>
            </a:sp3d>
          </a:bodyPr>
          <a:lstStyle/>
          <a:p>
            <a:pPr algn="ctr"/>
            <a:r>
              <a:rPr lang="hr-HR">
                <a:latin typeface="+mn-lt"/>
              </a:rPr>
              <a:t>Izvannastavne aktivnosti</a:t>
            </a:r>
          </a:p>
        </p:txBody>
      </p:sp>
      <p:sp>
        <p:nvSpPr>
          <p:cNvPr id="2" name="Rezervirano mjesto teksta 1"/>
          <p:cNvSpPr>
            <a:spLocks noGrp="1"/>
          </p:cNvSpPr>
          <p:nvPr>
            <p:ph type="body" idx="1"/>
          </p:nvPr>
        </p:nvSpPr>
        <p:spPr/>
        <p:txBody>
          <a:bodyPr/>
          <a:lstStyle/>
          <a:p>
            <a:endParaRPr lang="hr-HR"/>
          </a:p>
        </p:txBody>
      </p:sp>
    </p:spTree>
    <p:extLst>
      <p:ext uri="{BB962C8B-B14F-4D97-AF65-F5344CB8AC3E}">
        <p14:creationId xmlns:p14="http://schemas.microsoft.com/office/powerpoint/2010/main" xmlns="" val="149108858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pic>
        <p:nvPicPr>
          <p:cNvPr id="395" name="Shape 395"/>
          <p:cNvPicPr preferRelativeResize="0"/>
          <p:nvPr/>
        </p:nvPicPr>
        <p:blipFill rotWithShape="1">
          <a:blip r:embed="rId3">
            <a:alphaModFix/>
          </a:blip>
          <a:srcRect/>
          <a:stretch/>
        </p:blipFill>
        <p:spPr>
          <a:xfrm>
            <a:off x="7223102" y="273844"/>
            <a:ext cx="1449044" cy="1193328"/>
          </a:xfrm>
          <a:prstGeom prst="rect">
            <a:avLst/>
          </a:prstGeom>
          <a:noFill/>
          <a:ln>
            <a:noFill/>
          </a:ln>
        </p:spPr>
      </p:pic>
      <p:graphicFrame>
        <p:nvGraphicFramePr>
          <p:cNvPr id="396" name="Shape 396"/>
          <p:cNvGraphicFramePr/>
          <p:nvPr>
            <p:extLst>
              <p:ext uri="{D42A27DB-BD31-4B8C-83A1-F6EECF244321}">
                <p14:modId xmlns:p14="http://schemas.microsoft.com/office/powerpoint/2010/main" xmlns="" val="2284268682"/>
              </p:ext>
            </p:extLst>
          </p:nvPr>
        </p:nvGraphicFramePr>
        <p:xfrm>
          <a:off x="933771" y="1467171"/>
          <a:ext cx="7886701" cy="3878982"/>
        </p:xfrm>
        <a:graphic>
          <a:graphicData uri="http://schemas.openxmlformats.org/drawingml/2006/table">
            <a:tbl>
              <a:tblPr>
                <a:tableStyleId>{0E3FDE45-AF77-4B5C-9715-49D594BDF05E}</a:tableStyleId>
              </a:tblPr>
              <a:tblGrid>
                <a:gridCol w="2535859">
                  <a:extLst>
                    <a:ext uri="{9D8B030D-6E8A-4147-A177-3AD203B41FA5}">
                      <a16:colId xmlns:a16="http://schemas.microsoft.com/office/drawing/2014/main" xmlns="" val="20000"/>
                    </a:ext>
                  </a:extLst>
                </a:gridCol>
                <a:gridCol w="5350842">
                  <a:extLst>
                    <a:ext uri="{9D8B030D-6E8A-4147-A177-3AD203B41FA5}">
                      <a16:colId xmlns:a16="http://schemas.microsoft.com/office/drawing/2014/main" xmlns="" val="20001"/>
                    </a:ext>
                  </a:extLst>
                </a:gridCol>
              </a:tblGrid>
              <a:tr h="686747">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a:lnSpc>
                          <a:spcPct val="100000"/>
                        </a:lnSpc>
                        <a:spcBef>
                          <a:spcPts val="0"/>
                        </a:spcBef>
                        <a:spcAft>
                          <a:spcPts val="0"/>
                        </a:spcAft>
                        <a:buNone/>
                      </a:pPr>
                      <a:r>
                        <a:rPr lang="en" sz="1100" u="none" strike="noStrike" cap="none" baseline="0" err="1"/>
                        <a:t>Učenici</a:t>
                      </a:r>
                      <a:r>
                        <a:rPr lang="en" sz="1100" u="none" strike="noStrike" cap="none" baseline="0"/>
                        <a:t> </a:t>
                      </a:r>
                      <a:r>
                        <a:rPr lang="en" sz="1100" u="none" strike="noStrike" cap="none" baseline="0" err="1"/>
                        <a:t>će</a:t>
                      </a:r>
                      <a:r>
                        <a:rPr lang="en" sz="1100" u="none" strike="noStrike" cap="none" baseline="0"/>
                        <a:t>:</a:t>
                      </a:r>
                      <a:endParaRPr lang="en-US"/>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upoznati</a:t>
                      </a:r>
                      <a:r>
                        <a:rPr lang="en" sz="1100" u="none" strike="noStrike" cap="none" baseline="0"/>
                        <a:t> stare </a:t>
                      </a:r>
                      <a:r>
                        <a:rPr lang="en" sz="1100" u="none" strike="noStrike" cap="none" baseline="0" err="1"/>
                        <a:t>sorte</a:t>
                      </a:r>
                      <a:r>
                        <a:rPr lang="en" sz="1100" u="none" strike="noStrike" cap="none" baseline="0"/>
                        <a:t> </a:t>
                      </a:r>
                      <a:r>
                        <a:rPr lang="en" sz="1100" u="none" strike="noStrike" cap="none" baseline="0" err="1"/>
                        <a:t>jabuka</a:t>
                      </a:r>
                      <a:r>
                        <a:rPr lang="en" sz="1100" u="none" strike="noStrike" cap="none" baseline="0"/>
                        <a:t> </a:t>
                      </a:r>
                      <a:r>
                        <a:rPr lang="en" sz="1100" u="none" strike="noStrike" cap="none" baseline="0" err="1"/>
                        <a:t>iz</a:t>
                      </a:r>
                      <a:r>
                        <a:rPr lang="en" sz="1100" u="none" strike="noStrike" cap="none" baseline="0"/>
                        <a:t> </a:t>
                      </a:r>
                      <a:r>
                        <a:rPr lang="en" sz="1100" u="none" strike="noStrike" cap="none" baseline="0" err="1"/>
                        <a:t>školskog</a:t>
                      </a:r>
                      <a:r>
                        <a:rPr lang="en" sz="1100" u="none" strike="noStrike" cap="none" baseline="0"/>
                        <a:t> </a:t>
                      </a:r>
                      <a:r>
                        <a:rPr lang="en" sz="1100" u="none" strike="noStrike" cap="none" baseline="0" err="1"/>
                        <a:t>voćnjaka</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prepoznati</a:t>
                      </a:r>
                      <a:r>
                        <a:rPr lang="en" sz="1100" u="none" strike="noStrike" cap="none" baseline="0"/>
                        <a:t> </a:t>
                      </a:r>
                      <a:r>
                        <a:rPr lang="en" sz="1100" u="none" strike="noStrike" cap="none" baseline="0" err="1"/>
                        <a:t>značaj</a:t>
                      </a:r>
                      <a:r>
                        <a:rPr lang="en" sz="1100" u="none" strike="noStrike" cap="none" baseline="0"/>
                        <a:t> </a:t>
                      </a:r>
                      <a:r>
                        <a:rPr lang="en" sz="1100" u="none" strike="noStrike" cap="none" baseline="0" err="1"/>
                        <a:t>očuvanja</a:t>
                      </a:r>
                      <a:r>
                        <a:rPr lang="en" sz="1100" u="none" strike="noStrike" cap="none" baseline="0"/>
                        <a:t> </a:t>
                      </a:r>
                      <a:r>
                        <a:rPr lang="en" sz="1100" u="none" strike="noStrike" cap="none" baseline="0" err="1"/>
                        <a:t>autohtonih</a:t>
                      </a:r>
                      <a:r>
                        <a:rPr lang="en" sz="1100" u="none" strike="noStrike" cap="none" baseline="0"/>
                        <a:t> </a:t>
                      </a:r>
                      <a:r>
                        <a:rPr lang="en" sz="1100" u="none" strike="noStrike" cap="none" baseline="0" err="1"/>
                        <a:t>domaćih</a:t>
                      </a:r>
                      <a:r>
                        <a:rPr lang="en" sz="1100" u="none" strike="noStrike" cap="none" baseline="0"/>
                        <a:t> </a:t>
                      </a:r>
                      <a:r>
                        <a:rPr lang="en" sz="1100" u="none" strike="noStrike" cap="none" baseline="0" err="1"/>
                        <a:t>sorti</a:t>
                      </a:r>
                      <a:r>
                        <a:rPr lang="en" sz="1100" u="none" strike="noStrike" cap="none" baseline="0"/>
                        <a:t> </a:t>
                      </a:r>
                      <a:r>
                        <a:rPr lang="en" sz="1100" u="none" strike="noStrike" cap="none" baseline="0" err="1"/>
                        <a:t>jabuka</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razvijati</a:t>
                      </a:r>
                      <a:r>
                        <a:rPr lang="en" sz="1100" u="none" strike="noStrike" cap="none" baseline="0"/>
                        <a:t> </a:t>
                      </a:r>
                      <a:r>
                        <a:rPr lang="en" sz="1100" u="none" strike="noStrike" cap="none" baseline="0" err="1"/>
                        <a:t>svijest</a:t>
                      </a:r>
                      <a:r>
                        <a:rPr lang="en" sz="1100" u="none" strike="noStrike" cap="none" baseline="0"/>
                        <a:t> o </a:t>
                      </a:r>
                      <a:r>
                        <a:rPr lang="en" sz="1100" u="none" strike="noStrike" cap="none" baseline="0" err="1"/>
                        <a:t>važnosti</a:t>
                      </a:r>
                      <a:r>
                        <a:rPr lang="en" sz="1100" u="none" strike="noStrike" cap="none" baseline="0"/>
                        <a:t> </a:t>
                      </a:r>
                      <a:r>
                        <a:rPr lang="en" sz="1100" u="none" strike="noStrike" cap="none" baseline="0" err="1"/>
                        <a:t>ekološkog</a:t>
                      </a:r>
                      <a:r>
                        <a:rPr lang="en" sz="1100" u="none" strike="noStrike" cap="none" baseline="0"/>
                        <a:t> </a:t>
                      </a:r>
                      <a:r>
                        <a:rPr lang="en" sz="1100" u="none" strike="noStrike" cap="none" baseline="0" err="1"/>
                        <a:t>uzgoja</a:t>
                      </a:r>
                      <a:r>
                        <a:rPr lang="en" sz="1100" u="none" strike="noStrike" cap="none" baseline="0"/>
                        <a:t> </a:t>
                      </a:r>
                      <a:r>
                        <a:rPr lang="en" sz="1100" u="none" strike="noStrike" cap="none" baseline="0" err="1"/>
                        <a:t>voća</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aktivno</a:t>
                      </a:r>
                      <a:r>
                        <a:rPr lang="en" sz="1100" u="none" strike="noStrike" cap="none" baseline="0"/>
                        <a:t> </a:t>
                      </a:r>
                      <a:r>
                        <a:rPr lang="en" sz="1100" u="none" strike="noStrike" cap="none" baseline="0" err="1"/>
                        <a:t>sudjelovati</a:t>
                      </a:r>
                      <a:r>
                        <a:rPr lang="en" sz="1100" u="none" strike="noStrike" cap="none" baseline="0"/>
                        <a:t> u </a:t>
                      </a:r>
                      <a:r>
                        <a:rPr lang="en" sz="1100" u="none" strike="noStrike" cap="none" baseline="0" err="1"/>
                        <a:t>radovima</a:t>
                      </a:r>
                      <a:r>
                        <a:rPr lang="en" sz="1100" u="none" strike="noStrike" cap="none" baseline="0"/>
                        <a:t> u </a:t>
                      </a:r>
                      <a:r>
                        <a:rPr lang="en" sz="1100" u="none" strike="noStrike" cap="none" baseline="0" err="1"/>
                        <a:t>školskom</a:t>
                      </a:r>
                      <a:r>
                        <a:rPr lang="en" sz="1100" u="none" strike="noStrike" cap="none" baseline="0"/>
                        <a:t> </a:t>
                      </a:r>
                      <a:r>
                        <a:rPr lang="en" sz="1100" u="none" strike="noStrike" cap="none" baseline="0" err="1"/>
                        <a:t>voćnjaku</a:t>
                      </a:r>
                      <a:endParaRPr lang="en" sz="1100" u="none" strike="noStrike" cap="none" baseline="0"/>
                    </a:p>
                  </a:txBody>
                  <a:tcPr marL="91450" marR="91450" marT="32650" marB="32650"/>
                </a:tc>
                <a:extLst>
                  <a:ext uri="{0D108BD9-81ED-4DB2-BD59-A6C34878D82A}">
                    <a16:rowId xmlns:a16="http://schemas.microsoft.com/office/drawing/2014/main" xmlns="" val="10000"/>
                  </a:ext>
                </a:extLst>
              </a:tr>
              <a:tr h="52898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err="1"/>
                        <a:t>Način</a:t>
                      </a:r>
                      <a:r>
                        <a:rPr lang="en" sz="1100" u="none" strike="noStrike" cap="none" baseline="0"/>
                        <a:t> </a:t>
                      </a:r>
                      <a:r>
                        <a:rPr lang="en" sz="1100" u="none" strike="noStrike" cap="none" baseline="0" err="1"/>
                        <a:t>realizacije</a:t>
                      </a:r>
                      <a:r>
                        <a:rPr lang="en" sz="1100" u="none" strike="noStrike" cap="none" baseline="0"/>
                        <a:t>:</a:t>
                      </a: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Aktivnost</a:t>
                      </a:r>
                      <a:r>
                        <a:rPr lang="en" sz="1100" u="none" strike="noStrike" cap="none" baseline="0">
                          <a:sym typeface="Calibri"/>
                        </a:rPr>
                        <a:t> se </a:t>
                      </a:r>
                      <a:r>
                        <a:rPr lang="en" sz="1100" u="none" strike="noStrike" cap="none" baseline="0" err="1">
                          <a:sym typeface="Calibri"/>
                        </a:rPr>
                        <a:t>provodi</a:t>
                      </a:r>
                      <a:r>
                        <a:rPr lang="en" sz="1100" u="none" strike="noStrike" cap="none" baseline="0">
                          <a:sym typeface="Calibri"/>
                        </a:rPr>
                        <a:t> sa </a:t>
                      </a:r>
                      <a:r>
                        <a:rPr lang="en" sz="1100" u="none" strike="noStrike" cap="none" baseline="0" err="1"/>
                        <a:t>ciljem</a:t>
                      </a:r>
                      <a:r>
                        <a:rPr lang="hr-HR" sz="1100" u="none" strike="noStrike" cap="none" baseline="0"/>
                        <a:t> </a:t>
                      </a:r>
                      <a:r>
                        <a:rPr lang="en" sz="1100" u="none" strike="noStrike" cap="none" baseline="0" err="1">
                          <a:sym typeface="Calibri"/>
                        </a:rPr>
                        <a:t>pobuđivanja</a:t>
                      </a:r>
                      <a:r>
                        <a:rPr lang="en" sz="1100" u="none" strike="noStrike" cap="none" baseline="0">
                          <a:sym typeface="Calibri"/>
                        </a:rPr>
                        <a:t> </a:t>
                      </a:r>
                      <a:r>
                        <a:rPr lang="en" sz="1100" u="none" strike="noStrike" cap="none" baseline="0" err="1">
                          <a:sym typeface="Calibri"/>
                        </a:rPr>
                        <a:t>svijesti</a:t>
                      </a:r>
                      <a:r>
                        <a:rPr lang="en" sz="1100" u="none" strike="noStrike" cap="none" baseline="0">
                          <a:sym typeface="Calibri"/>
                        </a:rPr>
                        <a:t> </a:t>
                      </a:r>
                      <a:r>
                        <a:rPr lang="en" sz="1100" u="none" strike="noStrike" cap="none" baseline="0" err="1">
                          <a:sym typeface="Calibri"/>
                        </a:rPr>
                        <a:t>učenika</a:t>
                      </a:r>
                      <a:r>
                        <a:rPr lang="en" sz="1100" u="none" strike="noStrike" cap="none" baseline="0">
                          <a:sym typeface="Calibri"/>
                        </a:rPr>
                        <a:t> o </a:t>
                      </a:r>
                      <a:r>
                        <a:rPr lang="en" sz="1100" u="none" strike="noStrike" cap="none" baseline="0" err="1">
                          <a:sym typeface="Calibri"/>
                        </a:rPr>
                        <a:t>potrebi</a:t>
                      </a:r>
                      <a:r>
                        <a:rPr lang="en" sz="1100" u="none" strike="noStrike" cap="none" baseline="0">
                          <a:sym typeface="Calibri"/>
                        </a:rPr>
                        <a:t> </a:t>
                      </a:r>
                      <a:r>
                        <a:rPr lang="en" sz="1100" u="none" strike="noStrike" cap="none" baseline="0" err="1">
                          <a:sym typeface="Calibri"/>
                        </a:rPr>
                        <a:t>prirodnog</a:t>
                      </a:r>
                      <a:r>
                        <a:rPr lang="en" sz="1100" u="none" strike="noStrike" cap="none" baseline="0">
                          <a:sym typeface="Calibri"/>
                        </a:rPr>
                        <a:t> </a:t>
                      </a:r>
                      <a:r>
                        <a:rPr lang="en" sz="1100" u="none" strike="noStrike" cap="none" baseline="0" err="1">
                          <a:sym typeface="Calibri"/>
                        </a:rPr>
                        <a:t>uzgoja</a:t>
                      </a:r>
                      <a:r>
                        <a:rPr lang="en" sz="1100" u="none" strike="noStrike" cap="none" baseline="0">
                          <a:sym typeface="Calibri"/>
                        </a:rPr>
                        <a:t> </a:t>
                      </a:r>
                      <a:r>
                        <a:rPr lang="en" sz="1100" u="none" strike="noStrike" cap="none" baseline="0" err="1">
                          <a:sym typeface="Calibri"/>
                        </a:rPr>
                        <a:t>voća</a:t>
                      </a:r>
                      <a:r>
                        <a:rPr lang="en" sz="1100" u="none" strike="noStrike" cap="none" baseline="0">
                          <a:sym typeface="Calibri"/>
                        </a:rPr>
                        <a:t> </a:t>
                      </a:r>
                      <a:r>
                        <a:rPr lang="en" sz="1100" u="none" strike="noStrike" cap="none" baseline="0" err="1">
                          <a:sym typeface="Calibri"/>
                        </a:rPr>
                        <a:t>uz</a:t>
                      </a:r>
                      <a:r>
                        <a:rPr lang="en" sz="1100" u="none" strike="noStrike" cap="none" baseline="0">
                          <a:sym typeface="Calibri"/>
                        </a:rPr>
                        <a:t> </a:t>
                      </a:r>
                      <a:r>
                        <a:rPr lang="en" sz="1100" u="none" strike="noStrike" cap="none" baseline="0" err="1">
                          <a:sym typeface="Calibri"/>
                        </a:rPr>
                        <a:t>mogućnost</a:t>
                      </a:r>
                      <a:r>
                        <a:rPr lang="en" sz="1100" u="none" strike="noStrike" cap="none" baseline="0">
                          <a:sym typeface="Calibri"/>
                        </a:rPr>
                        <a:t> </a:t>
                      </a:r>
                      <a:r>
                        <a:rPr lang="en" sz="1100" u="none" strike="noStrike" cap="none" baseline="0" err="1">
                          <a:sym typeface="Calibri"/>
                        </a:rPr>
                        <a:t>kreativnog</a:t>
                      </a:r>
                      <a:r>
                        <a:rPr lang="en" sz="1100" u="none" strike="noStrike" cap="none" baseline="0">
                          <a:sym typeface="Calibri"/>
                        </a:rPr>
                        <a:t> </a:t>
                      </a:r>
                      <a:r>
                        <a:rPr lang="en" sz="1100" u="none" strike="noStrike" cap="none" baseline="0" err="1">
                          <a:sym typeface="Calibri"/>
                        </a:rPr>
                        <a:t>osmišljavanja</a:t>
                      </a:r>
                      <a:r>
                        <a:rPr lang="en" sz="1100" u="none" strike="noStrike" cap="none" baseline="0">
                          <a:sym typeface="Calibri"/>
                        </a:rPr>
                        <a:t> </a:t>
                      </a:r>
                      <a:r>
                        <a:rPr lang="en" sz="1100" u="none" strike="noStrike" cap="none" baseline="0" err="1">
                          <a:sym typeface="Calibri"/>
                        </a:rPr>
                        <a:t>radionica</a:t>
                      </a:r>
                      <a:r>
                        <a:rPr lang="en" sz="1100" u="none" strike="noStrike" cap="none" baseline="0">
                          <a:sym typeface="Calibri"/>
                        </a:rPr>
                        <a:t>, </a:t>
                      </a:r>
                      <a:r>
                        <a:rPr lang="en" sz="1100" u="none" strike="noStrike" cap="none" baseline="0" err="1">
                          <a:sym typeface="Calibri"/>
                        </a:rPr>
                        <a:t>plakata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slično</a:t>
                      </a:r>
                      <a:r>
                        <a:rPr lang="en" sz="1100" u="none" strike="noStrike" cap="none" baseline="0">
                          <a:sym typeface="Calibri"/>
                        </a:rPr>
                        <a:t>.</a:t>
                      </a:r>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err="1"/>
                        <a:t>Kombinirano</a:t>
                      </a:r>
                      <a:r>
                        <a:rPr lang="en" sz="1100" u="none" strike="noStrike" cap="none" baseline="0"/>
                        <a:t> – online </a:t>
                      </a:r>
                      <a:r>
                        <a:rPr lang="en" sz="1100" u="none" strike="noStrike" cap="none" baseline="0" err="1"/>
                        <a:t>nastava</a:t>
                      </a:r>
                      <a:r>
                        <a:rPr lang="en" sz="1100" u="none" strike="noStrike" cap="none" baseline="0"/>
                        <a:t> / </a:t>
                      </a:r>
                      <a:r>
                        <a:rPr lang="en" sz="1100" u="none" strike="noStrike" cap="none" baseline="0" err="1"/>
                        <a:t>povremeno</a:t>
                      </a:r>
                      <a:r>
                        <a:rPr lang="en" sz="1100" u="none" strike="noStrike" cap="none" baseline="0"/>
                        <a:t> </a:t>
                      </a:r>
                      <a:r>
                        <a:rPr lang="en" sz="1100" u="none" strike="noStrike" cap="none" baseline="0" err="1"/>
                        <a:t>odrađivanje</a:t>
                      </a:r>
                      <a:r>
                        <a:rPr lang="en" sz="1100" u="none" strike="noStrike" cap="none" baseline="0"/>
                        <a:t> </a:t>
                      </a:r>
                      <a:r>
                        <a:rPr lang="en" sz="1100" u="none" strike="noStrike" cap="none" baseline="0" err="1"/>
                        <a:t>praktičnih</a:t>
                      </a:r>
                      <a:r>
                        <a:rPr lang="en" sz="1100" u="none" strike="noStrike" cap="none" baseline="0"/>
                        <a:t> </a:t>
                      </a:r>
                      <a:r>
                        <a:rPr lang="en" sz="1100" u="none" strike="noStrike" cap="none" baseline="0" err="1"/>
                        <a:t>radova</a:t>
                      </a:r>
                      <a:r>
                        <a:rPr lang="en" sz="1100" u="none" strike="noStrike" cap="none" baseline="0"/>
                        <a:t> u </a:t>
                      </a:r>
                      <a:r>
                        <a:rPr lang="en" sz="1100" u="none" strike="noStrike" cap="none" baseline="0" err="1"/>
                        <a:t>školskom</a:t>
                      </a:r>
                      <a:r>
                        <a:rPr lang="en" sz="1100" u="none" strike="noStrike" cap="none" baseline="0"/>
                        <a:t> </a:t>
                      </a:r>
                      <a:r>
                        <a:rPr lang="en" sz="1100" u="none" strike="noStrike" cap="none" baseline="0" err="1"/>
                        <a:t>voćnjaku</a:t>
                      </a:r>
                      <a:endParaRPr lang="en" sz="1100" u="none" strike="noStrike" cap="none" baseline="0"/>
                    </a:p>
                  </a:txBody>
                  <a:tcPr marL="91450" marR="91450" marT="32650" marB="32650"/>
                </a:tc>
                <a:extLst>
                  <a:ext uri="{0D108BD9-81ED-4DB2-BD59-A6C34878D82A}">
                    <a16:rowId xmlns:a16="http://schemas.microsoft.com/office/drawing/2014/main" xmlns="" val="10001"/>
                  </a:ext>
                </a:extLst>
              </a:tr>
              <a:tr h="4098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a:sym typeface="Calibri"/>
                        </a:rPr>
                        <a:t>Mirko Čičak</a:t>
                      </a:r>
                      <a:r>
                        <a:rPr lang="en" sz="1100" u="none" strike="noStrike" cap="none" baseline="0"/>
                        <a:t> - </a:t>
                      </a:r>
                      <a:r>
                        <a:rPr lang="en" sz="1100" u="none" strike="noStrike" cap="none" baseline="0" err="1"/>
                        <a:t>voditelj</a:t>
                      </a:r>
                      <a:r>
                        <a:rPr lang="en" sz="1100" u="none" strike="noStrike" cap="none" baseline="0"/>
                        <a:t>, </a:t>
                      </a:r>
                      <a:r>
                        <a:rPr lang="en" sz="1100" u="none" strike="noStrike" cap="none" baseline="0" err="1"/>
                        <a:t>učenici</a:t>
                      </a:r>
                      <a:r>
                        <a:rPr lang="en" sz="1100" u="none" strike="noStrike" cap="none" baseline="0"/>
                        <a:t>.</a:t>
                      </a:r>
                      <a:endParaRPr lang="en" sz="1100" u="none" strike="noStrike" cap="none" baseline="0">
                        <a:sym typeface="Calibri"/>
                      </a:endParaRPr>
                    </a:p>
                  </a:txBody>
                  <a:tcPr marL="91450" marR="91450" marT="32650" marB="32650"/>
                </a:tc>
                <a:extLst>
                  <a:ext uri="{0D108BD9-81ED-4DB2-BD59-A6C34878D82A}">
                    <a16:rowId xmlns:a16="http://schemas.microsoft.com/office/drawing/2014/main" xmlns="" val="10002"/>
                  </a:ext>
                </a:extLst>
              </a:tr>
              <a:tr h="40880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 </a:t>
                      </a:r>
                      <a:r>
                        <a:rPr lang="en" sz="1100" u="none" strike="noStrike" cap="none" baseline="0"/>
                        <a:t>2020./2021</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extLst>
                  <a:ext uri="{0D108BD9-81ED-4DB2-BD59-A6C34878D82A}">
                    <a16:rowId xmlns:a16="http://schemas.microsoft.com/office/drawing/2014/main" xmlns="" val="10003"/>
                  </a:ext>
                </a:extLst>
              </a:tr>
              <a:tr h="4098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Materijalna</a:t>
                      </a:r>
                      <a:r>
                        <a:rPr lang="en" sz="1100" u="none" strike="noStrike" cap="none" baseline="0">
                          <a:sym typeface="Calibri"/>
                        </a:rPr>
                        <a:t> </a:t>
                      </a:r>
                      <a:r>
                        <a:rPr lang="en" sz="1100" u="none" strike="noStrike" cap="none" baseline="0" err="1">
                          <a:sym typeface="Calibri"/>
                        </a:rPr>
                        <a:t>sredstva</a:t>
                      </a:r>
                      <a:r>
                        <a:rPr lang="en" sz="1100" u="none" strike="noStrike" cap="none" baseline="0">
                          <a:sym typeface="Calibri"/>
                        </a:rPr>
                        <a:t> </a:t>
                      </a:r>
                      <a:r>
                        <a:rPr lang="en" sz="1100" u="none" strike="noStrike" cap="none" baseline="0" err="1">
                          <a:sym typeface="Calibri"/>
                        </a:rPr>
                        <a:t>osigurat</a:t>
                      </a:r>
                      <a:r>
                        <a:rPr lang="en" sz="1100" u="none" strike="noStrike" cap="none" baseline="0">
                          <a:sym typeface="Calibri"/>
                        </a:rPr>
                        <a:t> </a:t>
                      </a:r>
                      <a:r>
                        <a:rPr lang="en" sz="1100" u="none" strike="noStrike" cap="none" baseline="0" err="1">
                          <a:sym typeface="Calibri"/>
                        </a:rPr>
                        <a:t>će</a:t>
                      </a:r>
                      <a:r>
                        <a:rPr lang="en" sz="1100" u="none" strike="noStrike" cap="none" baseline="0">
                          <a:sym typeface="Calibri"/>
                        </a:rPr>
                        <a:t> se </a:t>
                      </a:r>
                      <a:r>
                        <a:rPr lang="en" sz="1100" u="none" strike="noStrike" cap="none" baseline="0" err="1">
                          <a:sym typeface="Calibri"/>
                        </a:rPr>
                        <a:t>iz</a:t>
                      </a:r>
                      <a:r>
                        <a:rPr lang="en" sz="1100" u="none" strike="noStrike" cap="none" baseline="0">
                          <a:sym typeface="Calibri"/>
                        </a:rPr>
                        <a:t> </a:t>
                      </a:r>
                      <a:r>
                        <a:rPr lang="en" sz="1100" u="none" strike="noStrike" cap="none" baseline="0" err="1">
                          <a:sym typeface="Calibri"/>
                        </a:rPr>
                        <a:t>materijalnih</a:t>
                      </a:r>
                      <a:r>
                        <a:rPr lang="en" sz="1100" u="none" strike="noStrike" cap="none" baseline="0">
                          <a:sym typeface="Calibri"/>
                        </a:rPr>
                        <a:t> </a:t>
                      </a:r>
                      <a:r>
                        <a:rPr lang="en" sz="1100" u="none" strike="noStrike" cap="none" baseline="0" err="1">
                          <a:sym typeface="Calibri"/>
                        </a:rPr>
                        <a:t>sredstava</a:t>
                      </a:r>
                      <a:r>
                        <a:rPr lang="en" sz="1100" u="none" strike="noStrike" cap="none" baseline="0">
                          <a:sym typeface="Calibri"/>
                        </a:rPr>
                        <a:t> </a:t>
                      </a:r>
                      <a:r>
                        <a:rPr lang="en" sz="1100" u="none" strike="noStrike" cap="none" baseline="0" err="1">
                          <a:sym typeface="Calibri"/>
                        </a:rPr>
                        <a:t>škole</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donacija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extLst>
                  <a:ext uri="{0D108BD9-81ED-4DB2-BD59-A6C34878D82A}">
                    <a16:rowId xmlns:a16="http://schemas.microsoft.com/office/drawing/2014/main" xmlns="" val="10004"/>
                  </a:ext>
                </a:extLst>
              </a:tr>
              <a:tr h="84340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Rezultati će biti vidljivi na izložbama, školskom listu,web-u škole.</a:t>
                      </a:r>
                      <a:endParaRPr lang="en" sz="1100" b="0" i="0" u="none" strike="noStrike" cap="none" baseline="0">
                        <a:solidFill>
                          <a:srgbClr val="000000"/>
                        </a:solidFill>
                        <a:latin typeface="Calibri"/>
                        <a:ea typeface="Calibri"/>
                        <a:cs typeface="Calibri"/>
                        <a:sym typeface="Calibri"/>
                      </a:endParaRPr>
                    </a:p>
                  </a:txBody>
                  <a:tcPr marL="91450" marR="91450" marT="32650" marB="32650"/>
                </a:tc>
                <a:extLst>
                  <a:ext uri="{0D108BD9-81ED-4DB2-BD59-A6C34878D82A}">
                    <a16:rowId xmlns:a16="http://schemas.microsoft.com/office/drawing/2014/main" xmlns="" val="10005"/>
                  </a:ext>
                </a:extLst>
              </a:tr>
            </a:tbl>
          </a:graphicData>
        </a:graphic>
      </p:graphicFrame>
      <p:sp>
        <p:nvSpPr>
          <p:cNvPr id="3" name="Naslov 2">
            <a:extLst>
              <a:ext uri="{FF2B5EF4-FFF2-40B4-BE49-F238E27FC236}">
                <a16:creationId xmlns:a16="http://schemas.microsoft.com/office/drawing/2014/main" xmlns="" id="{EA269550-BA2D-4BDF-8093-DC11AAA65320}"/>
              </a:ext>
            </a:extLst>
          </p:cNvPr>
          <p:cNvSpPr>
            <a:spLocks noGrp="1"/>
          </p:cNvSpPr>
          <p:nvPr>
            <p:ph type="title"/>
          </p:nvPr>
        </p:nvSpPr>
        <p:spPr/>
        <p:txBody>
          <a:bodyPr>
            <a:noAutofit/>
            <a:scene3d>
              <a:camera prst="orthographicFront"/>
              <a:lightRig rig="threePt" dir="t"/>
            </a:scene3d>
            <a:sp3d extrusionH="57150">
              <a:bevelT w="38100" h="38100"/>
            </a:sp3d>
          </a:bodyPr>
          <a:lstStyle/>
          <a:p>
            <a:pPr algn="l"/>
            <a:r>
              <a:rPr lang="hr-HR">
                <a:effectLst>
                  <a:outerShdw blurRad="38100" dist="38100" dir="2700000" algn="tl">
                    <a:srgbClr val="000000">
                      <a:alpha val="43137"/>
                    </a:srgbClr>
                  </a:outerShdw>
                </a:effectLst>
                <a:latin typeface="+mn-lt"/>
              </a:rPr>
              <a:t>Voćarska skupina</a:t>
            </a:r>
          </a:p>
        </p:txBody>
      </p:sp>
    </p:spTree>
    <p:extLst>
      <p:ext uri="{BB962C8B-B14F-4D97-AF65-F5344CB8AC3E}">
        <p14:creationId xmlns:p14="http://schemas.microsoft.com/office/powerpoint/2010/main" xmlns="" val="205999547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A close up of a sign&#10;&#10;Description generated with high confidence">
            <a:extLst>
              <a:ext uri="{FF2B5EF4-FFF2-40B4-BE49-F238E27FC236}">
                <a16:creationId xmlns:a16="http://schemas.microsoft.com/office/drawing/2014/main" xmlns="" id="{3490A331-A507-4845-8928-72C84AE4B185}"/>
              </a:ext>
            </a:extLst>
          </p:cNvPr>
          <p:cNvPicPr>
            <a:picLocks noChangeAspect="1"/>
          </p:cNvPicPr>
          <p:nvPr/>
        </p:nvPicPr>
        <p:blipFill>
          <a:blip r:embed="rId2"/>
          <a:stretch>
            <a:fillRect/>
          </a:stretch>
        </p:blipFill>
        <p:spPr>
          <a:xfrm>
            <a:off x="6984797" y="247556"/>
            <a:ext cx="1373757" cy="776703"/>
          </a:xfrm>
          <a:prstGeom prst="rect">
            <a:avLst/>
          </a:prstGeom>
        </p:spPr>
      </p:pic>
      <p:graphicFrame>
        <p:nvGraphicFramePr>
          <p:cNvPr id="9" name="Shape 396">
            <a:extLst>
              <a:ext uri="{FF2B5EF4-FFF2-40B4-BE49-F238E27FC236}">
                <a16:creationId xmlns:a16="http://schemas.microsoft.com/office/drawing/2014/main" xmlns="" id="{A467C13B-2D5E-4B3C-BF4A-92A45E891BCB}"/>
              </a:ext>
            </a:extLst>
          </p:cNvPr>
          <p:cNvGraphicFramePr/>
          <p:nvPr>
            <p:extLst>
              <p:ext uri="{D42A27DB-BD31-4B8C-83A1-F6EECF244321}">
                <p14:modId xmlns:p14="http://schemas.microsoft.com/office/powerpoint/2010/main" xmlns="" val="911649257"/>
              </p:ext>
            </p:extLst>
          </p:nvPr>
        </p:nvGraphicFramePr>
        <p:xfrm>
          <a:off x="919483" y="1024259"/>
          <a:ext cx="7886701" cy="3979625"/>
        </p:xfrm>
        <a:graphic>
          <a:graphicData uri="http://schemas.openxmlformats.org/drawingml/2006/table">
            <a:tbl>
              <a:tblPr>
                <a:tableStyleId>{0E3FDE45-AF77-4B5C-9715-49D594BDF05E}</a:tableStyleId>
              </a:tblPr>
              <a:tblGrid>
                <a:gridCol w="2535859">
                  <a:extLst>
                    <a:ext uri="{9D8B030D-6E8A-4147-A177-3AD203B41FA5}">
                      <a16:colId xmlns:a16="http://schemas.microsoft.com/office/drawing/2014/main" xmlns="" val="20000"/>
                    </a:ext>
                  </a:extLst>
                </a:gridCol>
                <a:gridCol w="5350842">
                  <a:extLst>
                    <a:ext uri="{9D8B030D-6E8A-4147-A177-3AD203B41FA5}">
                      <a16:colId xmlns:a16="http://schemas.microsoft.com/office/drawing/2014/main" xmlns="" val="20001"/>
                    </a:ext>
                  </a:extLst>
                </a:gridCol>
              </a:tblGrid>
              <a:tr h="1030057">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lvl="0" algn="just">
                        <a:lnSpc>
                          <a:spcPct val="100000"/>
                        </a:lnSpc>
                        <a:spcBef>
                          <a:spcPts val="0"/>
                        </a:spcBef>
                        <a:spcAft>
                          <a:spcPts val="0"/>
                        </a:spcAft>
                        <a:buNone/>
                      </a:pPr>
                      <a:r>
                        <a:rPr lang="en" sz="1100" u="none" strike="noStrike" cap="none" baseline="0" noProof="0" err="1"/>
                        <a:t>Učenici</a:t>
                      </a:r>
                      <a:r>
                        <a:rPr lang="en" sz="1100" u="none" strike="noStrike" cap="none" baseline="0" noProof="0"/>
                        <a:t> </a:t>
                      </a:r>
                      <a:r>
                        <a:rPr lang="en" sz="1100" u="none" strike="noStrike" cap="none" baseline="0" noProof="0" err="1"/>
                        <a:t>će</a:t>
                      </a:r>
                      <a:r>
                        <a:rPr lang="en" sz="1100" u="none" strike="noStrike" cap="none" baseline="0" noProof="0"/>
                        <a:t>:</a:t>
                      </a:r>
                    </a:p>
                    <a:p>
                      <a:pPr lvl="0" algn="just">
                        <a:lnSpc>
                          <a:spcPct val="100000"/>
                        </a:lnSpc>
                        <a:spcBef>
                          <a:spcPts val="0"/>
                        </a:spcBef>
                        <a:spcAft>
                          <a:spcPts val="0"/>
                        </a:spcAft>
                        <a:buNone/>
                      </a:pPr>
                      <a:r>
                        <a:rPr lang="en" sz="1100" u="none" strike="noStrike" cap="none" baseline="0" noProof="0"/>
                        <a:t>- </a:t>
                      </a:r>
                      <a:r>
                        <a:rPr lang="en" sz="1100" u="none" strike="noStrike" cap="none" baseline="0" noProof="0" err="1"/>
                        <a:t>razviti</a:t>
                      </a:r>
                      <a:r>
                        <a:rPr lang="en" sz="1100" u="none" strike="noStrike" cap="none" baseline="0" noProof="0"/>
                        <a:t> </a:t>
                      </a:r>
                      <a:r>
                        <a:rPr lang="en" sz="1100" u="none" strike="noStrike" cap="none" baseline="0" noProof="0" err="1"/>
                        <a:t>ljubav</a:t>
                      </a:r>
                      <a:r>
                        <a:rPr lang="en" sz="1100" u="none" strike="noStrike" cap="none" baseline="0" noProof="0"/>
                        <a:t> </a:t>
                      </a:r>
                      <a:r>
                        <a:rPr lang="en" sz="1100" u="none" strike="noStrike" cap="none" baseline="0" noProof="0" err="1"/>
                        <a:t>i</a:t>
                      </a:r>
                      <a:r>
                        <a:rPr lang="en" sz="1100" u="none" strike="noStrike" cap="none" baseline="0" noProof="0"/>
                        <a:t> </a:t>
                      </a:r>
                      <a:r>
                        <a:rPr lang="en" sz="1100" u="none" strike="noStrike" cap="none" baseline="0" noProof="0" err="1"/>
                        <a:t>pravilan</a:t>
                      </a:r>
                      <a:r>
                        <a:rPr lang="en" sz="1100" u="none" strike="noStrike" cap="none" baseline="0" noProof="0"/>
                        <a:t> </a:t>
                      </a:r>
                      <a:r>
                        <a:rPr lang="en" sz="1100" u="none" strike="noStrike" cap="none" baseline="0" noProof="0" err="1"/>
                        <a:t>odnos</a:t>
                      </a:r>
                      <a:r>
                        <a:rPr lang="en" sz="1100" u="none" strike="noStrike" cap="none" baseline="0" noProof="0"/>
                        <a:t> </a:t>
                      </a:r>
                      <a:r>
                        <a:rPr lang="en" sz="1100" u="none" strike="noStrike" cap="none" baseline="0" noProof="0" err="1"/>
                        <a:t>prema</a:t>
                      </a:r>
                      <a:r>
                        <a:rPr lang="en" sz="1100" u="none" strike="noStrike" cap="none" baseline="0" noProof="0"/>
                        <a:t> </a:t>
                      </a:r>
                      <a:r>
                        <a:rPr lang="en" sz="1100" u="none" strike="noStrike" cap="none" baseline="0" noProof="0" err="1"/>
                        <a:t>prirodi</a:t>
                      </a:r>
                      <a:endParaRPr lang="en" err="1"/>
                    </a:p>
                    <a:p>
                      <a:pPr lvl="0" algn="just">
                        <a:lnSpc>
                          <a:spcPct val="100000"/>
                        </a:lnSpc>
                        <a:spcBef>
                          <a:spcPts val="0"/>
                        </a:spcBef>
                        <a:spcAft>
                          <a:spcPts val="0"/>
                        </a:spcAft>
                        <a:buNone/>
                      </a:pPr>
                      <a:r>
                        <a:rPr lang="en" sz="1100" u="none" strike="noStrike" cap="none" baseline="0" noProof="0"/>
                        <a:t>- </a:t>
                      </a:r>
                      <a:r>
                        <a:rPr lang="en" sz="1100" u="none" strike="noStrike" cap="none" baseline="0" noProof="0" err="1"/>
                        <a:t>razumjeti</a:t>
                      </a:r>
                      <a:r>
                        <a:rPr lang="en" sz="1100" u="none" strike="noStrike" cap="none" baseline="0" noProof="0"/>
                        <a:t> </a:t>
                      </a:r>
                      <a:r>
                        <a:rPr lang="en" sz="1100" u="none" strike="noStrike" cap="none" baseline="0" noProof="0" err="1"/>
                        <a:t>važnost</a:t>
                      </a:r>
                      <a:r>
                        <a:rPr lang="en" sz="1100" u="none" strike="noStrike" cap="none" baseline="0" noProof="0"/>
                        <a:t> </a:t>
                      </a:r>
                      <a:r>
                        <a:rPr lang="en" sz="1100" u="none" strike="noStrike" cap="none" baseline="0" noProof="0" err="1"/>
                        <a:t>pojedinih</a:t>
                      </a:r>
                      <a:r>
                        <a:rPr lang="en" sz="1100" u="none" strike="noStrike" cap="none" baseline="0" noProof="0"/>
                        <a:t> </a:t>
                      </a:r>
                      <a:r>
                        <a:rPr lang="en" sz="1100" u="none" strike="noStrike" cap="none" baseline="0" noProof="0" err="1"/>
                        <a:t>ekosustava</a:t>
                      </a:r>
                      <a:r>
                        <a:rPr lang="en" sz="1100" u="none" strike="noStrike" cap="none" baseline="0" noProof="0"/>
                        <a:t> za </a:t>
                      </a:r>
                      <a:r>
                        <a:rPr lang="en" sz="1100" u="none" strike="noStrike" cap="none" baseline="0" noProof="0" err="1"/>
                        <a:t>život</a:t>
                      </a:r>
                      <a:r>
                        <a:rPr lang="en" sz="1100" u="none" strike="noStrike" cap="none" baseline="0" noProof="0"/>
                        <a:t> </a:t>
                      </a:r>
                      <a:r>
                        <a:rPr lang="en" sz="1100" u="none" strike="noStrike" cap="none" baseline="0" noProof="0" err="1"/>
                        <a:t>čovjeka</a:t>
                      </a:r>
                    </a:p>
                    <a:p>
                      <a:pPr lvl="0" algn="just">
                        <a:lnSpc>
                          <a:spcPct val="100000"/>
                        </a:lnSpc>
                        <a:spcBef>
                          <a:spcPts val="0"/>
                        </a:spcBef>
                        <a:spcAft>
                          <a:spcPts val="0"/>
                        </a:spcAft>
                        <a:buNone/>
                      </a:pPr>
                      <a:r>
                        <a:rPr lang="en" sz="1100" u="none" strike="noStrike" cap="none" baseline="0" noProof="0"/>
                        <a:t>- </a:t>
                      </a:r>
                      <a:r>
                        <a:rPr lang="en" sz="1100" u="none" strike="noStrike" cap="none" baseline="0" noProof="0" err="1"/>
                        <a:t>razumjeti</a:t>
                      </a:r>
                      <a:r>
                        <a:rPr lang="en" sz="1100" u="none" strike="noStrike" cap="none" baseline="0" noProof="0"/>
                        <a:t> </a:t>
                      </a:r>
                      <a:r>
                        <a:rPr lang="en" sz="1100" u="none" strike="noStrike" cap="none" baseline="0" noProof="0" err="1"/>
                        <a:t>važnost</a:t>
                      </a:r>
                      <a:r>
                        <a:rPr lang="en" sz="1100" u="none" strike="noStrike" cap="none" baseline="0" noProof="0"/>
                        <a:t> </a:t>
                      </a:r>
                      <a:r>
                        <a:rPr lang="en" sz="1100" u="none" strike="noStrike" cap="none" baseline="0" noProof="0" err="1"/>
                        <a:t>recikliranja</a:t>
                      </a:r>
                      <a:endParaRPr lang="en" sz="1100" u="none" strike="noStrike" cap="none" baseline="0" noProof="0"/>
                    </a:p>
                    <a:p>
                      <a:pPr lvl="0" algn="just">
                        <a:lnSpc>
                          <a:spcPct val="100000"/>
                        </a:lnSpc>
                        <a:spcBef>
                          <a:spcPts val="0"/>
                        </a:spcBef>
                        <a:spcAft>
                          <a:spcPts val="0"/>
                        </a:spcAft>
                        <a:buNone/>
                      </a:pPr>
                      <a:r>
                        <a:rPr lang="en" sz="1100" u="none" strike="noStrike" cap="none" baseline="0" noProof="0"/>
                        <a:t>-  </a:t>
                      </a:r>
                      <a:r>
                        <a:rPr lang="en" sz="1100" u="none" strike="noStrike" cap="none" baseline="0" noProof="0" err="1"/>
                        <a:t>naučiti</a:t>
                      </a:r>
                      <a:r>
                        <a:rPr lang="en" sz="1100" u="none" strike="noStrike" cap="none" baseline="0" noProof="0"/>
                        <a:t> </a:t>
                      </a:r>
                      <a:r>
                        <a:rPr lang="en" sz="1100" u="none" strike="noStrike" cap="none" baseline="0" noProof="0" err="1"/>
                        <a:t>najbitnije</a:t>
                      </a:r>
                      <a:r>
                        <a:rPr lang="en" sz="1100" u="none" strike="noStrike" cap="none" baseline="0" noProof="0"/>
                        <a:t> </a:t>
                      </a:r>
                      <a:r>
                        <a:rPr lang="en" sz="1100" u="none" strike="noStrike" cap="none" baseline="0" noProof="0" err="1"/>
                        <a:t>datume</a:t>
                      </a:r>
                      <a:r>
                        <a:rPr lang="en" sz="1100" u="none" strike="noStrike" cap="none" baseline="0" noProof="0"/>
                        <a:t> u </a:t>
                      </a:r>
                      <a:r>
                        <a:rPr lang="en" sz="1100" u="none" strike="noStrike" cap="none" baseline="0" noProof="0" err="1"/>
                        <a:t>zaštiti</a:t>
                      </a:r>
                      <a:r>
                        <a:rPr lang="en" sz="1100" u="none" strike="noStrike" cap="none" baseline="0" noProof="0"/>
                        <a:t> </a:t>
                      </a:r>
                      <a:r>
                        <a:rPr lang="en" sz="1100" u="none" strike="noStrike" cap="none" baseline="0" noProof="0" err="1"/>
                        <a:t>prirode</a:t>
                      </a:r>
                    </a:p>
                    <a:p>
                      <a:pPr lvl="0" algn="just">
                        <a:lnSpc>
                          <a:spcPct val="100000"/>
                        </a:lnSpc>
                        <a:spcBef>
                          <a:spcPts val="0"/>
                        </a:spcBef>
                        <a:spcAft>
                          <a:spcPts val="0"/>
                        </a:spcAft>
                        <a:buNone/>
                      </a:pPr>
                      <a:r>
                        <a:rPr lang="en" sz="1100" u="none" strike="noStrike" cap="none" baseline="0" noProof="0"/>
                        <a:t>- </a:t>
                      </a:r>
                      <a:r>
                        <a:rPr lang="en" sz="1100" u="none" strike="noStrike" cap="none" baseline="0" noProof="0" err="1"/>
                        <a:t>shvatiti</a:t>
                      </a:r>
                      <a:r>
                        <a:rPr lang="en" sz="1100" u="none" strike="noStrike" cap="none" baseline="0" noProof="0"/>
                        <a:t> </a:t>
                      </a:r>
                      <a:r>
                        <a:rPr lang="en" sz="1100" u="none" strike="noStrike" cap="none" baseline="0" noProof="0" err="1"/>
                        <a:t>važnost</a:t>
                      </a:r>
                      <a:r>
                        <a:rPr lang="en" sz="1100" u="none" strike="noStrike" cap="none" baseline="0" noProof="0"/>
                        <a:t> </a:t>
                      </a:r>
                      <a:r>
                        <a:rPr lang="en" sz="1100" u="none" strike="noStrike" cap="none" baseline="0" noProof="0" err="1"/>
                        <a:t>zdrave</a:t>
                      </a:r>
                      <a:r>
                        <a:rPr lang="en" sz="1100" u="none" strike="noStrike" cap="none" baseline="0" noProof="0"/>
                        <a:t> </a:t>
                      </a:r>
                      <a:r>
                        <a:rPr lang="en" sz="1100" u="none" strike="noStrike" cap="none" baseline="0" noProof="0" err="1"/>
                        <a:t>prehrane</a:t>
                      </a:r>
                      <a:r>
                        <a:rPr lang="en" sz="1100" u="none" strike="noStrike" cap="none" baseline="0" noProof="0"/>
                        <a:t> za </a:t>
                      </a:r>
                      <a:r>
                        <a:rPr lang="en" sz="1100" u="none" strike="noStrike" cap="none" baseline="0" noProof="0" err="1"/>
                        <a:t>zdrav</a:t>
                      </a:r>
                      <a:r>
                        <a:rPr lang="en" sz="1100" u="none" strike="noStrike" cap="none" baseline="0" noProof="0"/>
                        <a:t> </a:t>
                      </a:r>
                      <a:r>
                        <a:rPr lang="en" sz="1100" u="none" strike="noStrike" cap="none" baseline="0" noProof="0" err="1"/>
                        <a:t>život</a:t>
                      </a:r>
                      <a:endParaRPr lang="en" sz="1100" b="0" i="0" u="none" strike="noStrike" cap="none" baseline="0" noProof="0" err="1"/>
                    </a:p>
                  </a:txBody>
                  <a:tcPr marL="91450" marR="91450" marT="32650" marB="32650"/>
                </a:tc>
                <a:extLst>
                  <a:ext uri="{0D108BD9-81ED-4DB2-BD59-A6C34878D82A}">
                    <a16:rowId xmlns:a16="http://schemas.microsoft.com/office/drawing/2014/main" xmlns="" val="10000"/>
                  </a:ext>
                </a:extLst>
              </a:tr>
              <a:tr h="54121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Namjena:</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err="1"/>
                        <a:t>Razumjeti</a:t>
                      </a:r>
                      <a:r>
                        <a:rPr lang="en" sz="1100" u="none" strike="noStrike" cap="none" baseline="0"/>
                        <a:t> </a:t>
                      </a:r>
                      <a:r>
                        <a:rPr lang="en" sz="1100" u="none" strike="noStrike" cap="none" baseline="0" err="1"/>
                        <a:t>značenje</a:t>
                      </a:r>
                      <a:r>
                        <a:rPr lang="en" sz="1100" u="none" strike="noStrike" cap="none" baseline="0"/>
                        <a:t> </a:t>
                      </a:r>
                      <a:r>
                        <a:rPr lang="en" sz="1100" u="none" strike="noStrike" cap="none" baseline="0" err="1"/>
                        <a:t>korisnih</a:t>
                      </a:r>
                      <a:r>
                        <a:rPr lang="en" sz="1100" u="none" strike="noStrike" cap="none" baseline="0"/>
                        <a:t> </a:t>
                      </a:r>
                      <a:r>
                        <a:rPr lang="en" sz="1100" u="none" strike="noStrike" cap="none" baseline="0" err="1"/>
                        <a:t>kukaca</a:t>
                      </a:r>
                      <a:r>
                        <a:rPr lang="en" sz="1100" u="none" strike="noStrike" cap="none" baseline="0"/>
                        <a:t> za </a:t>
                      </a:r>
                      <a:r>
                        <a:rPr lang="en" sz="1100" u="none" strike="noStrike" cap="none" baseline="0" err="1"/>
                        <a:t>različite</a:t>
                      </a:r>
                      <a:r>
                        <a:rPr lang="en" sz="1100" u="none" strike="noStrike" cap="none" baseline="0"/>
                        <a:t> </a:t>
                      </a:r>
                      <a:r>
                        <a:rPr lang="en" sz="1100" u="none" strike="noStrike" cap="none" baseline="0" err="1"/>
                        <a:t>biljne</a:t>
                      </a:r>
                      <a:r>
                        <a:rPr lang="en" sz="1100" u="none" strike="noStrike" cap="none" baseline="0"/>
                        <a:t> </a:t>
                      </a:r>
                      <a:r>
                        <a:rPr lang="en" sz="1100" u="none" strike="noStrike" cap="none" baseline="0" err="1"/>
                        <a:t>vrste</a:t>
                      </a:r>
                      <a:r>
                        <a:rPr lang="en" sz="1100" u="none" strike="noStrike" cap="none" baseline="0"/>
                        <a:t>, </a:t>
                      </a:r>
                      <a:r>
                        <a:rPr lang="en" sz="1100" u="none" strike="noStrike" cap="none" baseline="0" err="1"/>
                        <a:t>razviti</a:t>
                      </a:r>
                      <a:r>
                        <a:rPr lang="en" sz="1100" u="none" strike="noStrike" cap="none" baseline="0"/>
                        <a:t> </a:t>
                      </a:r>
                      <a:r>
                        <a:rPr lang="en" sz="1100" u="none" strike="noStrike" cap="none" baseline="0" err="1"/>
                        <a:t>otvorenost</a:t>
                      </a:r>
                      <a:r>
                        <a:rPr lang="en" sz="1100" u="none" strike="noStrike" cap="none" baseline="0"/>
                        <a:t> </a:t>
                      </a:r>
                      <a:r>
                        <a:rPr lang="en" sz="1100" u="none" strike="noStrike" cap="none" baseline="0" err="1"/>
                        <a:t>prema</a:t>
                      </a:r>
                      <a:r>
                        <a:rPr lang="en" sz="1100" u="none" strike="noStrike" cap="none" baseline="0"/>
                        <a:t> </a:t>
                      </a:r>
                      <a:r>
                        <a:rPr lang="en" sz="1100" u="none" strike="noStrike" cap="none" baseline="0" err="1"/>
                        <a:t>istraživačkom</a:t>
                      </a:r>
                      <a:r>
                        <a:rPr lang="en" sz="1100" u="none" strike="noStrike" cap="none" baseline="0"/>
                        <a:t> </a:t>
                      </a:r>
                      <a:r>
                        <a:rPr lang="en" sz="1100" u="none" strike="noStrike" cap="none" baseline="0" err="1"/>
                        <a:t>učenju</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prema</a:t>
                      </a:r>
                      <a:r>
                        <a:rPr lang="en" sz="1100" u="none" strike="noStrike" cap="none" baseline="0"/>
                        <a:t> </a:t>
                      </a:r>
                      <a:r>
                        <a:rPr lang="en" sz="1100" u="none" strike="noStrike" cap="none" baseline="0" err="1"/>
                        <a:t>novim</a:t>
                      </a:r>
                      <a:r>
                        <a:rPr lang="en" sz="1100" u="none" strike="noStrike" cap="none" baseline="0"/>
                        <a:t> </a:t>
                      </a:r>
                      <a:r>
                        <a:rPr lang="en" sz="1100" u="none" strike="noStrike" cap="none" baseline="0" err="1"/>
                        <a:t>biljnim</a:t>
                      </a:r>
                      <a:r>
                        <a:rPr lang="en" sz="1100" u="none" strike="noStrike" cap="none" baseline="0"/>
                        <a:t> </a:t>
                      </a:r>
                      <a:r>
                        <a:rPr lang="en" sz="1100" u="none" strike="noStrike" cap="none" baseline="0" err="1"/>
                        <a:t>vrstama</a:t>
                      </a:r>
                      <a:r>
                        <a:rPr lang="en" sz="1100" u="none" strike="noStrike" cap="none" baseline="0"/>
                        <a:t> u </a:t>
                      </a:r>
                      <a:r>
                        <a:rPr lang="en" sz="1100" u="none" strike="noStrike" cap="none" baseline="0" err="1"/>
                        <a:t>našim</a:t>
                      </a:r>
                      <a:r>
                        <a:rPr lang="en" sz="1100" u="none" strike="noStrike" cap="none" baseline="0"/>
                        <a:t> </a:t>
                      </a:r>
                      <a:r>
                        <a:rPr lang="en" sz="1100" u="none" strike="noStrike" cap="none" baseline="0" err="1"/>
                        <a:t>krajevima</a:t>
                      </a:r>
                      <a:r>
                        <a:rPr lang="en" sz="1100" u="none" strike="noStrike" cap="none" baseline="0"/>
                        <a:t>, </a:t>
                      </a:r>
                      <a:r>
                        <a:rPr lang="en" sz="1100" u="none" strike="noStrike" cap="none" baseline="0" err="1"/>
                        <a:t>razviti</a:t>
                      </a:r>
                      <a:r>
                        <a:rPr lang="en" sz="1100" u="none" strike="noStrike" cap="none" baseline="0"/>
                        <a:t> </a:t>
                      </a:r>
                      <a:r>
                        <a:rPr lang="en" sz="1100" u="none" strike="noStrike" cap="none" baseline="0" err="1"/>
                        <a:t>kritičko</a:t>
                      </a:r>
                      <a:r>
                        <a:rPr lang="en" sz="1100" u="none" strike="noStrike" cap="none" baseline="0"/>
                        <a:t> </a:t>
                      </a:r>
                      <a:r>
                        <a:rPr lang="en" sz="1100" u="none" strike="noStrike" cap="none" baseline="0" err="1"/>
                        <a:t>mišljenje</a:t>
                      </a:r>
                      <a:r>
                        <a:rPr lang="en" sz="1100" u="none" strike="noStrike" cap="none" baseline="0"/>
                        <a:t> </a:t>
                      </a:r>
                      <a:r>
                        <a:rPr lang="en" sz="1100" u="none" strike="noStrike" cap="none" baseline="0" err="1"/>
                        <a:t>prema</a:t>
                      </a:r>
                      <a:r>
                        <a:rPr lang="en" sz="1100" u="none" strike="noStrike" cap="none" baseline="0"/>
                        <a:t> </a:t>
                      </a:r>
                      <a:r>
                        <a:rPr lang="en" sz="1100" u="none" strike="noStrike" cap="none" baseline="0" err="1"/>
                        <a:t>pojedinim</a:t>
                      </a:r>
                      <a:r>
                        <a:rPr lang="en" sz="1100" u="none" strike="noStrike" cap="none" baseline="0"/>
                        <a:t> </a:t>
                      </a:r>
                      <a:r>
                        <a:rPr lang="en" sz="1100" u="none" strike="noStrike" cap="none" baseline="0" err="1"/>
                        <a:t>aktivnostima</a:t>
                      </a:r>
                      <a:r>
                        <a:rPr lang="en" sz="1100" u="none" strike="noStrike" cap="none" baseline="0"/>
                        <a:t> </a:t>
                      </a:r>
                      <a:r>
                        <a:rPr lang="en" sz="1100" u="none" strike="noStrike" cap="none" baseline="0" err="1"/>
                        <a:t>čovjeka</a:t>
                      </a:r>
                      <a:r>
                        <a:rPr lang="en" sz="1100" u="none" strike="noStrike" cap="none" baseline="0"/>
                        <a:t> u </a:t>
                      </a:r>
                      <a:r>
                        <a:rPr lang="en" sz="1100" u="none" strike="noStrike" cap="none" baseline="0" err="1"/>
                        <a:t>prirodi</a:t>
                      </a:r>
                      <a:r>
                        <a:rPr lang="en" sz="1100" u="none" strike="noStrike" cap="none" baseline="0"/>
                        <a:t> – </a:t>
                      </a:r>
                      <a:r>
                        <a:rPr lang="en" sz="1100" u="none" strike="noStrike" cap="none" baseline="0" err="1"/>
                        <a:t>bilo</a:t>
                      </a:r>
                      <a:r>
                        <a:rPr lang="en" sz="1100" u="none" strike="noStrike" cap="none" baseline="0"/>
                        <a:t> </a:t>
                      </a:r>
                      <a:r>
                        <a:rPr lang="en" sz="1100" u="none" strike="noStrike" cap="none" baseline="0" err="1"/>
                        <a:t>pozitivnih</a:t>
                      </a:r>
                      <a:r>
                        <a:rPr lang="en" sz="1100" u="none" strike="noStrike" cap="none" baseline="0"/>
                        <a:t>, </a:t>
                      </a:r>
                      <a:r>
                        <a:rPr lang="en" sz="1100" u="none" strike="noStrike" cap="none" baseline="0" err="1"/>
                        <a:t>bilo</a:t>
                      </a:r>
                      <a:r>
                        <a:rPr lang="en" sz="1100" u="none" strike="noStrike" cap="none" baseline="0"/>
                        <a:t> </a:t>
                      </a:r>
                      <a:r>
                        <a:rPr lang="en" sz="1100" u="none" strike="noStrike" cap="none" baseline="0" err="1"/>
                        <a:t>negativnih</a:t>
                      </a:r>
                      <a:endParaRPr lang="en" sz="1100" u="none" strike="noStrike" cap="none" baseline="0" err="1">
                        <a:sym typeface="Calibri"/>
                      </a:endParaRPr>
                    </a:p>
                  </a:txBody>
                  <a:tcPr marL="91450" marR="91450" marT="32650" marB="32650"/>
                </a:tc>
                <a:extLst>
                  <a:ext uri="{0D108BD9-81ED-4DB2-BD59-A6C34878D82A}">
                    <a16:rowId xmlns:a16="http://schemas.microsoft.com/office/drawing/2014/main" xmlns="" val="10001"/>
                  </a:ext>
                </a:extLst>
              </a:tr>
              <a:tr h="288066">
                <a:tc>
                  <a:txBody>
                    <a:bodyPr/>
                    <a:lstStyle/>
                    <a:p>
                      <a:pPr marL="0" lvl="0" indent="0" algn="l">
                        <a:lnSpc>
                          <a:spcPct val="100000"/>
                        </a:lnSpc>
                        <a:spcBef>
                          <a:spcPts val="0"/>
                        </a:spcBef>
                        <a:spcAft>
                          <a:spcPts val="0"/>
                        </a:spcAft>
                        <a:buNone/>
                      </a:pPr>
                      <a:r>
                        <a:rPr lang="en" sz="1100" u="none" strike="noStrike" cap="none" baseline="0" err="1"/>
                        <a:t>Način</a:t>
                      </a:r>
                      <a:r>
                        <a:rPr lang="en" sz="1100" u="none" strike="noStrike" cap="none" baseline="0"/>
                        <a:t> </a:t>
                      </a:r>
                      <a:r>
                        <a:rPr lang="en" sz="1100" u="none" strike="noStrike" cap="none" baseline="0" err="1"/>
                        <a:t>realizacije</a:t>
                      </a:r>
                      <a:r>
                        <a:rPr lang="en" sz="1100" u="none" strike="noStrike" cap="none" baseline="0"/>
                        <a:t>:</a:t>
                      </a:r>
                      <a:endParaRPr lang="en" sz="1100" b="1" u="none" strike="noStrike" cap="none" baseline="0">
                        <a:sym typeface="Calibri"/>
                      </a:endParaRPr>
                    </a:p>
                  </a:txBody>
                  <a:tcPr marL="91450" marR="91450" marT="32650" marB="32650"/>
                </a:tc>
                <a:tc>
                  <a:txBody>
                    <a:bodyPr/>
                    <a:lstStyle/>
                    <a:p>
                      <a:pPr marL="0" lvl="0" indent="0" algn="l">
                        <a:lnSpc>
                          <a:spcPct val="100000"/>
                        </a:lnSpc>
                        <a:spcBef>
                          <a:spcPts val="0"/>
                        </a:spcBef>
                        <a:spcAft>
                          <a:spcPts val="0"/>
                        </a:spcAft>
                        <a:buNone/>
                      </a:pPr>
                      <a:r>
                        <a:rPr lang="en" sz="1100" u="none" strike="noStrike" cap="none" baseline="0"/>
                        <a:t>Online </a:t>
                      </a:r>
                      <a:r>
                        <a:rPr lang="en" sz="1100" u="none" strike="noStrike" cap="none" baseline="0" err="1"/>
                        <a:t>nastava</a:t>
                      </a:r>
                      <a:endParaRPr lang="en" sz="1100" u="none" strike="noStrike" cap="none" baseline="0" err="1">
                        <a:sym typeface="Calibri"/>
                      </a:endParaRPr>
                    </a:p>
                  </a:txBody>
                  <a:tcPr marL="91450" marR="91450" marT="32650" marB="32650"/>
                </a:tc>
                <a:extLst>
                  <a:ext uri="{0D108BD9-81ED-4DB2-BD59-A6C34878D82A}">
                    <a16:rowId xmlns:a16="http://schemas.microsoft.com/office/drawing/2014/main" xmlns="" val="1076456890"/>
                  </a:ext>
                </a:extLst>
              </a:tr>
              <a:tr h="40154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a:t>Valentina </a:t>
                      </a:r>
                      <a:r>
                        <a:rPr lang="en" sz="1100" u="none" strike="noStrike" cap="none" baseline="0" err="1"/>
                        <a:t>Lepan</a:t>
                      </a:r>
                      <a:endParaRPr lang="en" sz="1100" u="none" strike="noStrike" cap="none" baseline="0" err="1">
                        <a:sym typeface="Calibri"/>
                      </a:endParaRPr>
                    </a:p>
                  </a:txBody>
                  <a:tcPr marL="91450" marR="91450" marT="32650" marB="32650"/>
                </a:tc>
                <a:extLst>
                  <a:ext uri="{0D108BD9-81ED-4DB2-BD59-A6C34878D82A}">
                    <a16:rowId xmlns:a16="http://schemas.microsoft.com/office/drawing/2014/main" xmlns="" val="10002"/>
                  </a:ext>
                </a:extLst>
              </a:tr>
              <a:tr h="26187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 2020</a:t>
                      </a:r>
                      <a:r>
                        <a:rPr lang="en" sz="1100" u="none" strike="noStrike" cap="none" baseline="0"/>
                        <a:t>./2021., </a:t>
                      </a:r>
                      <a:r>
                        <a:rPr lang="en" sz="1100" u="none" strike="noStrike" cap="none" baseline="0" err="1"/>
                        <a:t>dva</a:t>
                      </a:r>
                      <a:r>
                        <a:rPr lang="en" sz="1100" u="none" strike="noStrike" cap="none" baseline="0"/>
                        <a:t> </a:t>
                      </a:r>
                      <a:r>
                        <a:rPr lang="en" sz="1100" u="none" strike="noStrike" cap="none" baseline="0" err="1"/>
                        <a:t>sata</a:t>
                      </a:r>
                      <a:r>
                        <a:rPr lang="en" sz="1100" u="none" strike="noStrike" cap="none" baseline="0"/>
                        <a:t> </a:t>
                      </a:r>
                      <a:r>
                        <a:rPr lang="en" sz="1100" u="none" strike="noStrike" cap="none" baseline="0" err="1"/>
                        <a:t>tjedno</a:t>
                      </a:r>
                      <a:r>
                        <a:rPr lang="en" sz="1100" u="none" strike="noStrike" cap="none" baseline="0"/>
                        <a:t> </a:t>
                      </a:r>
                      <a:endParaRPr lang="en" sz="1100" u="none" strike="noStrike" cap="none" baseline="0">
                        <a:sym typeface="Calibri"/>
                      </a:endParaRPr>
                    </a:p>
                  </a:txBody>
                  <a:tcPr marL="91450" marR="91450" marT="32650" marB="32650"/>
                </a:tc>
                <a:extLst>
                  <a:ext uri="{0D108BD9-81ED-4DB2-BD59-A6C34878D82A}">
                    <a16:rowId xmlns:a16="http://schemas.microsoft.com/office/drawing/2014/main" xmlns="" val="10003"/>
                  </a:ext>
                </a:extLst>
              </a:tr>
              <a:tr h="54121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lvl="0" algn="just">
                        <a:lnSpc>
                          <a:spcPct val="100000"/>
                        </a:lnSpc>
                        <a:spcBef>
                          <a:spcPts val="0"/>
                        </a:spcBef>
                        <a:spcAft>
                          <a:spcPts val="0"/>
                        </a:spcAft>
                        <a:buNone/>
                      </a:pPr>
                      <a:r>
                        <a:rPr lang="en" sz="1100" u="none" strike="noStrike" cap="none" baseline="0" noProof="0"/>
                        <a:t>S </a:t>
                      </a:r>
                      <a:r>
                        <a:rPr lang="en" sz="1100" u="none" strike="noStrike" cap="none" baseline="0" noProof="0" err="1"/>
                        <a:t>obzirom</a:t>
                      </a:r>
                      <a:r>
                        <a:rPr lang="en" sz="1100" u="none" strike="noStrike" cap="none" baseline="0" noProof="0"/>
                        <a:t> da se </a:t>
                      </a:r>
                      <a:r>
                        <a:rPr lang="en" sz="1100" u="none" strike="noStrike" cap="none" baseline="0" noProof="0" err="1"/>
                        <a:t>nastava</a:t>
                      </a:r>
                      <a:r>
                        <a:rPr lang="en" sz="1100" u="none" strike="noStrike" cap="none" baseline="0" noProof="0"/>
                        <a:t> </a:t>
                      </a:r>
                      <a:r>
                        <a:rPr lang="en" sz="1100" u="none" strike="noStrike" cap="none" baseline="0" noProof="0" err="1"/>
                        <a:t>odvija</a:t>
                      </a:r>
                      <a:r>
                        <a:rPr lang="en" sz="1100" u="none" strike="noStrike" cap="none" baseline="0" noProof="0"/>
                        <a:t> online, </a:t>
                      </a:r>
                      <a:r>
                        <a:rPr lang="en" sz="1100" u="none" strike="noStrike" cap="none" baseline="0" noProof="0" err="1"/>
                        <a:t>troškovi</a:t>
                      </a:r>
                      <a:r>
                        <a:rPr lang="en" sz="1100" u="none" strike="noStrike" cap="none" baseline="0" noProof="0"/>
                        <a:t> </a:t>
                      </a:r>
                      <a:r>
                        <a:rPr lang="en" sz="1100" u="none" strike="noStrike" cap="none" baseline="0" noProof="0" err="1"/>
                        <a:t>će</a:t>
                      </a:r>
                      <a:r>
                        <a:rPr lang="en" sz="1100" u="none" strike="noStrike" cap="none" baseline="0" noProof="0"/>
                        <a:t> </a:t>
                      </a:r>
                      <a:r>
                        <a:rPr lang="en" sz="1100" u="none" strike="noStrike" cap="none" baseline="0" noProof="0" err="1"/>
                        <a:t>biti</a:t>
                      </a:r>
                      <a:r>
                        <a:rPr lang="en" sz="1100" u="none" strike="noStrike" cap="none" baseline="0" noProof="0"/>
                        <a:t> </a:t>
                      </a:r>
                      <a:r>
                        <a:rPr lang="en" sz="1100" u="none" strike="noStrike" cap="none" baseline="0" noProof="0" err="1"/>
                        <a:t>minimalni</a:t>
                      </a:r>
                      <a:r>
                        <a:rPr lang="en" sz="1100" u="none" strike="noStrike" cap="none" baseline="0" noProof="0"/>
                        <a:t>, a to je </a:t>
                      </a:r>
                      <a:r>
                        <a:rPr lang="en" sz="1100" u="none" strike="noStrike" cap="none" baseline="0" noProof="0" err="1"/>
                        <a:t>materijal</a:t>
                      </a:r>
                      <a:r>
                        <a:rPr lang="en" sz="1100" u="none" strike="noStrike" cap="none" baseline="0" noProof="0"/>
                        <a:t> koji </a:t>
                      </a:r>
                      <a:r>
                        <a:rPr lang="en" sz="1100" u="none" strike="noStrike" cap="none" baseline="0" noProof="0" err="1"/>
                        <a:t>učenici</a:t>
                      </a:r>
                      <a:r>
                        <a:rPr lang="en" sz="1100" u="none" strike="noStrike" cap="none" baseline="0" noProof="0"/>
                        <a:t> </a:t>
                      </a:r>
                      <a:r>
                        <a:rPr lang="en" sz="1100" u="none" strike="noStrike" cap="none" baseline="0" noProof="0" err="1"/>
                        <a:t>imaju</a:t>
                      </a:r>
                      <a:r>
                        <a:rPr lang="en" sz="1100" u="none" strike="noStrike" cap="none" baseline="0" noProof="0"/>
                        <a:t> </a:t>
                      </a:r>
                      <a:r>
                        <a:rPr lang="en" sz="1100" u="none" strike="noStrike" cap="none" baseline="0" noProof="0" err="1"/>
                        <a:t>kod</a:t>
                      </a:r>
                      <a:r>
                        <a:rPr lang="en" sz="1100" u="none" strike="noStrike" cap="none" baseline="0" noProof="0"/>
                        <a:t> </a:t>
                      </a:r>
                      <a:r>
                        <a:rPr lang="en" sz="1100" u="none" strike="noStrike" cap="none" baseline="0" noProof="0" err="1"/>
                        <a:t>kuće</a:t>
                      </a:r>
                      <a:r>
                        <a:rPr lang="en" sz="1100" u="none" strike="noStrike" cap="none" baseline="0" noProof="0"/>
                        <a:t>, </a:t>
                      </a:r>
                      <a:r>
                        <a:rPr lang="en" sz="1100" u="none" strike="noStrike" cap="none" baseline="0" noProof="0" err="1"/>
                        <a:t>odnosno</a:t>
                      </a:r>
                      <a:r>
                        <a:rPr lang="en" sz="1100" u="none" strike="noStrike" cap="none" baseline="0" noProof="0"/>
                        <a:t> </a:t>
                      </a:r>
                      <a:r>
                        <a:rPr lang="en" sz="1100" u="none" strike="noStrike" cap="none" baseline="0" noProof="0" err="1"/>
                        <a:t>predmeti</a:t>
                      </a:r>
                      <a:r>
                        <a:rPr lang="en" sz="1100" u="none" strike="noStrike" cap="none" baseline="0" noProof="0"/>
                        <a:t> </a:t>
                      </a:r>
                      <a:r>
                        <a:rPr lang="en" sz="1100" u="none" strike="noStrike" cap="none" baseline="0" noProof="0" err="1"/>
                        <a:t>svakodnevne</a:t>
                      </a:r>
                      <a:r>
                        <a:rPr lang="en" sz="1100" u="none" strike="noStrike" cap="none" baseline="0" noProof="0"/>
                        <a:t> </a:t>
                      </a:r>
                      <a:r>
                        <a:rPr lang="en" sz="1100" u="none" strike="noStrike" cap="none" baseline="0" noProof="0" err="1"/>
                        <a:t>upotrebe</a:t>
                      </a:r>
                    </a:p>
                    <a:p>
                      <a:pPr marL="0" marR="0" lvl="0" indent="0" algn="l">
                        <a:lnSpc>
                          <a:spcPct val="100000"/>
                        </a:lnSpc>
                        <a:spcBef>
                          <a:spcPts val="0"/>
                        </a:spcBef>
                        <a:spcAft>
                          <a:spcPts val="0"/>
                        </a:spcAft>
                        <a:buNone/>
                      </a:pPr>
                      <a:r>
                        <a:rPr lang="en" sz="1100" u="none" strike="noStrike" cap="none" baseline="0" noProof="0"/>
                        <a:t>                         </a:t>
                      </a:r>
                      <a:endParaRPr lang="en">
                        <a:sym typeface="Calibri"/>
                      </a:endParaRPr>
                    </a:p>
                  </a:txBody>
                  <a:tcPr marL="91450" marR="91450" marT="32650" marB="32650"/>
                </a:tc>
                <a:extLst>
                  <a:ext uri="{0D108BD9-81ED-4DB2-BD59-A6C34878D82A}">
                    <a16:rowId xmlns:a16="http://schemas.microsoft.com/office/drawing/2014/main" xmlns="" val="10004"/>
                  </a:ext>
                </a:extLst>
              </a:tr>
              <a:tr h="82055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lvl="0" algn="just">
                        <a:lnSpc>
                          <a:spcPct val="100000"/>
                        </a:lnSpc>
                        <a:spcBef>
                          <a:spcPts val="0"/>
                        </a:spcBef>
                        <a:spcAft>
                          <a:spcPts val="0"/>
                        </a:spcAft>
                        <a:buNone/>
                      </a:pPr>
                      <a:r>
                        <a:rPr lang="en" sz="1100" u="none" strike="noStrike" cap="none" baseline="0" noProof="0"/>
                        <a:t>Individualno praćenje učeničkih ostvarenja, vrednovanje putem izrade plakata, prezentacija i objavljivanja članaka na web stranicama škole. Rezultate koristimo za povećavanje motiviranosti učenika za individualan i grupni rad u svrhu stvaranja ugodnijeg okruženja škole</a:t>
                      </a:r>
                      <a:endParaRPr lang="en">
                        <a:sym typeface="Calibri"/>
                      </a:endParaRPr>
                    </a:p>
                  </a:txBody>
                  <a:tcPr marL="91450" marR="91450" marT="32650" marB="32650"/>
                </a:tc>
                <a:extLst>
                  <a:ext uri="{0D108BD9-81ED-4DB2-BD59-A6C34878D82A}">
                    <a16:rowId xmlns:a16="http://schemas.microsoft.com/office/drawing/2014/main" xmlns="" val="10005"/>
                  </a:ext>
                </a:extLst>
              </a:tr>
            </a:tbl>
          </a:graphicData>
        </a:graphic>
      </p:graphicFrame>
      <p:sp>
        <p:nvSpPr>
          <p:cNvPr id="2" name="Naslov 1">
            <a:extLst>
              <a:ext uri="{FF2B5EF4-FFF2-40B4-BE49-F238E27FC236}">
                <a16:creationId xmlns:a16="http://schemas.microsoft.com/office/drawing/2014/main" xmlns="" id="{DEB6D10D-BD8D-4FEF-B81C-986C629659D2}"/>
              </a:ext>
            </a:extLst>
          </p:cNvPr>
          <p:cNvSpPr>
            <a:spLocks noGrp="1"/>
          </p:cNvSpPr>
          <p:nvPr>
            <p:ph type="title"/>
          </p:nvPr>
        </p:nvSpPr>
        <p:spPr>
          <a:xfrm>
            <a:off x="785446" y="239267"/>
            <a:ext cx="7886700" cy="658416"/>
          </a:xfrm>
        </p:spPr>
        <p:txBody>
          <a:bodyPr>
            <a:normAutofit/>
            <a:scene3d>
              <a:camera prst="orthographicFront"/>
              <a:lightRig rig="threePt" dir="t"/>
            </a:scene3d>
            <a:sp3d extrusionH="57150">
              <a:bevelT w="38100" h="38100"/>
            </a:sp3d>
          </a:bodyPr>
          <a:lstStyle/>
          <a:p>
            <a:pPr algn="l"/>
            <a:r>
              <a:rPr lang="hr-HR">
                <a:effectLst>
                  <a:outerShdw blurRad="38100" dist="38100" dir="2700000" algn="tl">
                    <a:srgbClr val="000000">
                      <a:alpha val="43137"/>
                    </a:srgbClr>
                  </a:outerShdw>
                </a:effectLst>
                <a:latin typeface="+mn-lt"/>
              </a:rPr>
              <a:t>Ekolozi</a:t>
            </a:r>
          </a:p>
        </p:txBody>
      </p:sp>
    </p:spTree>
    <p:extLst>
      <p:ext uri="{BB962C8B-B14F-4D97-AF65-F5344CB8AC3E}">
        <p14:creationId xmlns:p14="http://schemas.microsoft.com/office/powerpoint/2010/main" xmlns="" val="255810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8"/>
        <p:cNvGrpSpPr/>
        <p:nvPr/>
      </p:nvGrpSpPr>
      <p:grpSpPr>
        <a:xfrm>
          <a:off x="0" y="0"/>
          <a:ext cx="0" cy="0"/>
          <a:chOff x="0" y="0"/>
          <a:chExt cx="0" cy="0"/>
        </a:xfrm>
      </p:grpSpPr>
      <p:sp>
        <p:nvSpPr>
          <p:cNvPr id="2" name="Naslov 1"/>
          <p:cNvSpPr>
            <a:spLocks noGrp="1"/>
          </p:cNvSpPr>
          <p:nvPr>
            <p:ph type="title"/>
          </p:nvPr>
        </p:nvSpPr>
        <p:spPr>
          <a:xfrm>
            <a:off x="838200" y="-1"/>
            <a:ext cx="7886700" cy="961121"/>
          </a:xfrm>
        </p:spPr>
        <p:txBody>
          <a:bodyPr>
            <a:normAutofit/>
            <a:scene3d>
              <a:camera prst="orthographicFront"/>
              <a:lightRig rig="soft" dir="t">
                <a:rot lat="0" lon="0" rev="15600000"/>
              </a:lightRig>
            </a:scene3d>
            <a:sp3d extrusionH="57150" prstMaterial="softEdge">
              <a:bevelT w="25400" h="38100"/>
            </a:sp3d>
          </a:bodyPr>
          <a:lstStyle/>
          <a:p>
            <a:pPr algn="ctr"/>
            <a:r>
              <a:rPr lang="hr-HR" sz="4000" b="1">
                <a:ln/>
                <a:effectLst>
                  <a:outerShdw blurRad="38100" dist="38100" dir="2700000" algn="tl">
                    <a:srgbClr val="000000">
                      <a:alpha val="43137"/>
                    </a:srgbClr>
                  </a:outerShdw>
                </a:effectLst>
                <a:latin typeface="Calibri (tijelo)"/>
              </a:rPr>
              <a:t>Sadržaj</a:t>
            </a:r>
          </a:p>
        </p:txBody>
      </p:sp>
      <p:sp>
        <p:nvSpPr>
          <p:cNvPr id="7" name="Rezervirano mjesto sadržaja 6">
            <a:extLst>
              <a:ext uri="{FF2B5EF4-FFF2-40B4-BE49-F238E27FC236}">
                <a16:creationId xmlns:a16="http://schemas.microsoft.com/office/drawing/2014/main" xmlns="" id="{F63E6A7A-BD85-4533-9988-0F9F536D25BD}"/>
              </a:ext>
            </a:extLst>
          </p:cNvPr>
          <p:cNvSpPr>
            <a:spLocks noGrp="1"/>
          </p:cNvSpPr>
          <p:nvPr>
            <p:ph sz="half" idx="1"/>
          </p:nvPr>
        </p:nvSpPr>
        <p:spPr>
          <a:xfrm>
            <a:off x="857250" y="961120"/>
            <a:ext cx="3886200" cy="4182379"/>
          </a:xfrm>
        </p:spPr>
        <p:txBody>
          <a:bodyPr>
            <a:normAutofit/>
          </a:bodyPr>
          <a:lstStyle/>
          <a:p>
            <a:r>
              <a:rPr lang="hr-HR" sz="1600" b="1">
                <a:solidFill>
                  <a:schemeClr val="accent2">
                    <a:lumMod val="75000"/>
                  </a:schemeClr>
                </a:solidFill>
                <a:effectLst>
                  <a:outerShdw blurRad="50800" dist="38100" dir="2700000" algn="tl" rotWithShape="0">
                    <a:prstClr val="black">
                      <a:alpha val="40000"/>
                    </a:prstClr>
                  </a:outerShdw>
                </a:effectLst>
              </a:rPr>
              <a:t>UVOD</a:t>
            </a:r>
          </a:p>
          <a:p>
            <a:r>
              <a:rPr lang="hr-HR" sz="1600" b="1">
                <a:solidFill>
                  <a:schemeClr val="accent2">
                    <a:lumMod val="75000"/>
                  </a:schemeClr>
                </a:solidFill>
                <a:effectLst>
                  <a:outerShdw blurRad="50800" dist="38100" dir="2700000" algn="tl" rotWithShape="0">
                    <a:prstClr val="black">
                      <a:alpha val="40000"/>
                    </a:prstClr>
                  </a:outerShdw>
                </a:effectLst>
              </a:rPr>
              <a:t>VIZIJA ŠKOLE</a:t>
            </a:r>
          </a:p>
          <a:p>
            <a:r>
              <a:rPr lang="hr-HR" sz="1600" b="1">
                <a:solidFill>
                  <a:schemeClr val="accent2">
                    <a:lumMod val="75000"/>
                  </a:schemeClr>
                </a:solidFill>
                <a:effectLst>
                  <a:outerShdw blurRad="50800" dist="38100" dir="2700000" algn="tl" rotWithShape="0">
                    <a:prstClr val="black">
                      <a:alpha val="40000"/>
                    </a:prstClr>
                  </a:outerShdw>
                </a:effectLst>
              </a:rPr>
              <a:t>MISIJA ŠKOLE</a:t>
            </a:r>
          </a:p>
          <a:p>
            <a:r>
              <a:rPr lang="hr-HR" sz="1600" b="1">
                <a:solidFill>
                  <a:schemeClr val="accent2">
                    <a:lumMod val="75000"/>
                  </a:schemeClr>
                </a:solidFill>
                <a:effectLst>
                  <a:outerShdw blurRad="50800" dist="38100" dir="2700000" algn="tl" rotWithShape="0">
                    <a:prstClr val="black">
                      <a:alpha val="40000"/>
                    </a:prstClr>
                  </a:outerShdw>
                </a:effectLst>
              </a:rPr>
              <a:t>RAZVOJNI PLAN ŠKOLE</a:t>
            </a:r>
          </a:p>
          <a:p>
            <a:r>
              <a:rPr lang="hr-HR" sz="1600" b="1">
                <a:solidFill>
                  <a:schemeClr val="accent2">
                    <a:lumMod val="75000"/>
                  </a:schemeClr>
                </a:solidFill>
                <a:effectLst>
                  <a:outerShdw blurRad="50800" dist="38100" dir="2700000" algn="tl" rotWithShape="0">
                    <a:prstClr val="black">
                      <a:alpha val="40000"/>
                    </a:prstClr>
                  </a:outerShdw>
                </a:effectLst>
              </a:rPr>
              <a:t>DIFERENCIJALNI (RAZLIKOVNI) DIO KURIKULUMA</a:t>
            </a:r>
          </a:p>
          <a:p>
            <a:r>
              <a:rPr lang="hr-HR" sz="1600" b="1">
                <a:solidFill>
                  <a:schemeClr val="accent2">
                    <a:lumMod val="75000"/>
                  </a:schemeClr>
                </a:solidFill>
                <a:effectLst>
                  <a:outerShdw blurRad="50800" dist="38100" dir="2700000" algn="tl" rotWithShape="0">
                    <a:prstClr val="black">
                      <a:alpha val="40000"/>
                    </a:prstClr>
                  </a:outerShdw>
                </a:effectLst>
              </a:rPr>
              <a:t>IZBORNA NASTAVA</a:t>
            </a:r>
          </a:p>
          <a:p>
            <a:r>
              <a:rPr lang="hr-HR" sz="1600" b="1">
                <a:solidFill>
                  <a:schemeClr val="accent2">
                    <a:lumMod val="75000"/>
                  </a:schemeClr>
                </a:solidFill>
                <a:effectLst>
                  <a:outerShdw blurRad="50800" dist="38100" dir="2700000" algn="tl" rotWithShape="0">
                    <a:prstClr val="black">
                      <a:alpha val="40000"/>
                    </a:prstClr>
                  </a:outerShdw>
                </a:effectLst>
              </a:rPr>
              <a:t>  NJEMAČKI JEZIK</a:t>
            </a:r>
          </a:p>
          <a:p>
            <a:r>
              <a:rPr lang="hr-HR" sz="1600" b="1">
                <a:solidFill>
                  <a:schemeClr val="accent2">
                    <a:lumMod val="75000"/>
                  </a:schemeClr>
                </a:solidFill>
                <a:effectLst>
                  <a:outerShdw blurRad="50800" dist="38100" dir="2700000" algn="tl" rotWithShape="0">
                    <a:prstClr val="black">
                      <a:alpha val="40000"/>
                    </a:prstClr>
                  </a:outerShdw>
                </a:effectLst>
              </a:rPr>
              <a:t>  VJERONAUK</a:t>
            </a:r>
          </a:p>
          <a:p>
            <a:r>
              <a:rPr lang="hr-HR" sz="1600" b="1">
                <a:solidFill>
                  <a:schemeClr val="accent2">
                    <a:lumMod val="75000"/>
                  </a:schemeClr>
                </a:solidFill>
                <a:effectLst>
                  <a:outerShdw blurRad="50800" dist="38100" dir="2700000" algn="tl" rotWithShape="0">
                    <a:prstClr val="black">
                      <a:alpha val="40000"/>
                    </a:prstClr>
                  </a:outerShdw>
                </a:effectLst>
              </a:rPr>
              <a:t>  INFORMATIKA</a:t>
            </a:r>
          </a:p>
          <a:p>
            <a:r>
              <a:rPr lang="hr-HR" sz="1600" b="1">
                <a:solidFill>
                  <a:schemeClr val="accent2">
                    <a:lumMod val="75000"/>
                  </a:schemeClr>
                </a:solidFill>
                <a:effectLst>
                  <a:outerShdw blurRad="50800" dist="38100" dir="2700000" algn="tl" rotWithShape="0">
                    <a:prstClr val="black">
                      <a:alpha val="40000"/>
                    </a:prstClr>
                  </a:outerShdw>
                </a:effectLst>
              </a:rPr>
              <a:t>POSEBNI – ŠKOLSKI DIO KURIKULUMA</a:t>
            </a:r>
          </a:p>
          <a:p>
            <a:pPr marL="0" indent="0">
              <a:buNone/>
            </a:pPr>
            <a:endParaRPr lang="hr-HR" sz="1600" b="1">
              <a:solidFill>
                <a:schemeClr val="accent2">
                  <a:lumMod val="75000"/>
                </a:schemeClr>
              </a:solidFill>
              <a:effectLst>
                <a:outerShdw blurRad="50800" dist="38100" dir="2700000" algn="tl" rotWithShape="0">
                  <a:prstClr val="black">
                    <a:alpha val="40000"/>
                  </a:prstClr>
                </a:outerShdw>
              </a:effectLst>
            </a:endParaRPr>
          </a:p>
        </p:txBody>
      </p:sp>
      <p:sp>
        <p:nvSpPr>
          <p:cNvPr id="8" name="Rezervirano mjesto sadržaja 7">
            <a:extLst>
              <a:ext uri="{FF2B5EF4-FFF2-40B4-BE49-F238E27FC236}">
                <a16:creationId xmlns:a16="http://schemas.microsoft.com/office/drawing/2014/main" xmlns="" id="{7F296F6F-CB21-417D-BD39-2DE3DB500A3B}"/>
              </a:ext>
            </a:extLst>
          </p:cNvPr>
          <p:cNvSpPr>
            <a:spLocks noGrp="1"/>
          </p:cNvSpPr>
          <p:nvPr>
            <p:ph sz="half" idx="2"/>
          </p:nvPr>
        </p:nvSpPr>
        <p:spPr>
          <a:xfrm>
            <a:off x="4838700" y="961120"/>
            <a:ext cx="3886200" cy="3671603"/>
          </a:xfrm>
        </p:spPr>
        <p:txBody>
          <a:bodyPr>
            <a:noAutofit/>
          </a:bodyPr>
          <a:lstStyle/>
          <a:p>
            <a:r>
              <a:rPr lang="hr-HR" sz="1600" b="1">
                <a:solidFill>
                  <a:schemeClr val="accent2">
                    <a:lumMod val="75000"/>
                  </a:schemeClr>
                </a:solidFill>
                <a:effectLst>
                  <a:outerShdw blurRad="50800" dist="38100" dir="2700000" algn="tl" rotWithShape="0">
                    <a:prstClr val="black">
                      <a:alpha val="40000"/>
                    </a:prstClr>
                  </a:outerShdw>
                </a:effectLst>
              </a:rPr>
              <a:t>DODATNA NASTAVA</a:t>
            </a:r>
          </a:p>
          <a:p>
            <a:r>
              <a:rPr lang="hr-HR" sz="1600" b="1">
                <a:solidFill>
                  <a:schemeClr val="accent2">
                    <a:lumMod val="75000"/>
                  </a:schemeClr>
                </a:solidFill>
                <a:effectLst>
                  <a:outerShdw blurRad="50800" dist="38100" dir="2700000" algn="tl" rotWithShape="0">
                    <a:prstClr val="black">
                      <a:alpha val="40000"/>
                    </a:prstClr>
                  </a:outerShdw>
                </a:effectLst>
              </a:rPr>
              <a:t>DOPUNSKA NASTAVA</a:t>
            </a:r>
          </a:p>
          <a:p>
            <a:r>
              <a:rPr lang="hr-HR" sz="1600" b="1">
                <a:solidFill>
                  <a:schemeClr val="accent2">
                    <a:lumMod val="75000"/>
                  </a:schemeClr>
                </a:solidFill>
                <a:effectLst>
                  <a:outerShdw blurRad="50800" dist="38100" dir="2700000" algn="tl" rotWithShape="0">
                    <a:prstClr val="black">
                      <a:alpha val="40000"/>
                    </a:prstClr>
                  </a:outerShdw>
                </a:effectLst>
              </a:rPr>
              <a:t>IZVANNASTAVNE AKTIVNOSTI</a:t>
            </a:r>
          </a:p>
          <a:p>
            <a:endParaRPr lang="hr-HR" sz="1600" b="1">
              <a:solidFill>
                <a:schemeClr val="accent2">
                  <a:lumMod val="75000"/>
                </a:schemeClr>
              </a:solidFill>
              <a:effectLst>
                <a:outerShdw blurRad="50800" dist="38100" dir="2700000" algn="tl" rotWithShape="0">
                  <a:prstClr val="black">
                    <a:alpha val="40000"/>
                  </a:prstClr>
                </a:outerShdw>
              </a:effectLst>
            </a:endParaRPr>
          </a:p>
          <a:p>
            <a:r>
              <a:rPr lang="hr-HR" sz="1600" b="1">
                <a:solidFill>
                  <a:schemeClr val="accent2">
                    <a:lumMod val="75000"/>
                  </a:schemeClr>
                </a:solidFill>
                <a:effectLst>
                  <a:outerShdw blurRad="50800" dist="38100" dir="2700000" algn="tl" rotWithShape="0">
                    <a:prstClr val="black">
                      <a:alpha val="40000"/>
                    </a:prstClr>
                  </a:outerShdw>
                </a:effectLst>
              </a:rPr>
              <a:t>IZVANUČIONIČKA NASTAVA</a:t>
            </a:r>
          </a:p>
          <a:p>
            <a:r>
              <a:rPr lang="hr-HR" sz="1600" b="1">
                <a:solidFill>
                  <a:schemeClr val="accent2">
                    <a:lumMod val="75000"/>
                  </a:schemeClr>
                </a:solidFill>
                <a:effectLst>
                  <a:outerShdw blurRad="50800" dist="38100" dir="2700000" algn="tl" rotWithShape="0">
                    <a:prstClr val="black">
                      <a:alpha val="40000"/>
                    </a:prstClr>
                  </a:outerShdw>
                </a:effectLst>
              </a:rPr>
              <a:t>ŠKOLSKA KNJIŽNICA</a:t>
            </a:r>
          </a:p>
          <a:p>
            <a:r>
              <a:rPr lang="hr-HR" sz="1600" b="1">
                <a:solidFill>
                  <a:schemeClr val="accent2">
                    <a:lumMod val="75000"/>
                  </a:schemeClr>
                </a:solidFill>
                <a:effectLst>
                  <a:outerShdw blurRad="50800" dist="38100" dir="2700000" algn="tl" rotWithShape="0">
                    <a:prstClr val="black">
                      <a:alpha val="40000"/>
                    </a:prstClr>
                  </a:outerShdw>
                </a:effectLst>
              </a:rPr>
              <a:t>PROJEKTI</a:t>
            </a:r>
          </a:p>
          <a:p>
            <a:r>
              <a:rPr lang="hr-HR" sz="1600" b="1">
                <a:solidFill>
                  <a:schemeClr val="accent2">
                    <a:lumMod val="75000"/>
                  </a:schemeClr>
                </a:solidFill>
                <a:effectLst>
                  <a:outerShdw blurRad="50800" dist="38100" dir="2700000" algn="tl" rotWithShape="0">
                    <a:prstClr val="black">
                      <a:alpha val="40000"/>
                    </a:prstClr>
                  </a:outerShdw>
                </a:effectLst>
              </a:rPr>
              <a:t>OSTALE AKTIVNOSTI</a:t>
            </a:r>
          </a:p>
          <a:p>
            <a:r>
              <a:rPr lang="hr-HR" sz="1600" b="1">
                <a:solidFill>
                  <a:schemeClr val="accent2">
                    <a:lumMod val="75000"/>
                  </a:schemeClr>
                </a:solidFill>
                <a:effectLst>
                  <a:outerShdw blurRad="50800" dist="38100" dir="2700000" algn="tl" rotWithShape="0">
                    <a:prstClr val="black">
                      <a:alpha val="40000"/>
                    </a:prstClr>
                  </a:outerShdw>
                </a:effectLst>
              </a:rPr>
              <a:t>KULTURNA I JAVNA DJELATNOST ŠKOLE</a:t>
            </a:r>
          </a:p>
        </p:txBody>
      </p:sp>
    </p:spTree>
    <p:extLst>
      <p:ext uri="{BB962C8B-B14F-4D97-AF65-F5344CB8AC3E}">
        <p14:creationId xmlns:p14="http://schemas.microsoft.com/office/powerpoint/2010/main" xmlns="" val="301213366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01"/>
        <p:cNvGrpSpPr/>
        <p:nvPr/>
      </p:nvGrpSpPr>
      <p:grpSpPr>
        <a:xfrm>
          <a:off x="0" y="0"/>
          <a:ext cx="0" cy="0"/>
          <a:chOff x="0" y="0"/>
          <a:chExt cx="0" cy="0"/>
        </a:xfrm>
      </p:grpSpPr>
      <p:graphicFrame>
        <p:nvGraphicFramePr>
          <p:cNvPr id="402" name="Shape 402"/>
          <p:cNvGraphicFramePr/>
          <p:nvPr>
            <p:extLst>
              <p:ext uri="{D42A27DB-BD31-4B8C-83A1-F6EECF244321}">
                <p14:modId xmlns:p14="http://schemas.microsoft.com/office/powerpoint/2010/main" xmlns="" val="1754709801"/>
              </p:ext>
            </p:extLst>
          </p:nvPr>
        </p:nvGraphicFramePr>
        <p:xfrm>
          <a:off x="933771" y="1650020"/>
          <a:ext cx="7886701" cy="3689606"/>
        </p:xfrm>
        <a:graphic>
          <a:graphicData uri="http://schemas.openxmlformats.org/drawingml/2006/table">
            <a:tbl>
              <a:tblPr>
                <a:tableStyleId>{0E3FDE45-AF77-4B5C-9715-49D594BDF05E}</a:tableStyleId>
              </a:tblPr>
              <a:tblGrid>
                <a:gridCol w="2665558">
                  <a:extLst>
                    <a:ext uri="{9D8B030D-6E8A-4147-A177-3AD203B41FA5}">
                      <a16:colId xmlns:a16="http://schemas.microsoft.com/office/drawing/2014/main" xmlns="" val="20000"/>
                    </a:ext>
                  </a:extLst>
                </a:gridCol>
                <a:gridCol w="5221143">
                  <a:extLst>
                    <a:ext uri="{9D8B030D-6E8A-4147-A177-3AD203B41FA5}">
                      <a16:colId xmlns:a16="http://schemas.microsoft.com/office/drawing/2014/main" xmlns="" val="20001"/>
                    </a:ext>
                  </a:extLst>
                </a:gridCol>
              </a:tblGrid>
              <a:tr h="945534">
                <a:tc>
                  <a:txBody>
                    <a:bodyPr/>
                    <a:lstStyle/>
                    <a:p>
                      <a:pPr marL="0" marR="0" lvl="0" indent="0" algn="l" rtl="0">
                        <a:lnSpc>
                          <a:spcPct val="100000"/>
                        </a:lnSpc>
                        <a:spcBef>
                          <a:spcPts val="0"/>
                        </a:spcBef>
                        <a:spcAft>
                          <a:spcPts val="0"/>
                        </a:spcAft>
                        <a:buClr>
                          <a:srgbClr val="000000"/>
                        </a:buClr>
                        <a:buSzPct val="25000"/>
                        <a:buFont typeface="Calibri"/>
                        <a:buNone/>
                      </a:pPr>
                      <a:r>
                        <a:rPr lang="hr-HR" sz="1200" u="none" strike="noStrike" cap="none" baseline="0">
                          <a:sym typeface="Calibri"/>
                        </a:rPr>
                        <a:t>Ishodi</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u="none" strike="noStrike" cap="none" baseline="0" err="1"/>
                        <a:t>Učenici</a:t>
                      </a:r>
                      <a:r>
                        <a:rPr lang="en" sz="1200" u="none" strike="noStrike" cap="none" baseline="0"/>
                        <a:t> </a:t>
                      </a:r>
                      <a:r>
                        <a:rPr lang="en" sz="1200" u="none" strike="noStrike" cap="none" baseline="0" err="1"/>
                        <a:t>će</a:t>
                      </a:r>
                      <a:r>
                        <a:rPr lang="en" sz="1200" u="none" strike="noStrike" cap="none" baseline="0"/>
                        <a:t>: - </a:t>
                      </a:r>
                      <a:r>
                        <a:rPr lang="en" sz="1200" u="none" strike="noStrike" cap="none" baseline="0" err="1"/>
                        <a:t>razviti</a:t>
                      </a:r>
                      <a:r>
                        <a:rPr lang="en" sz="1200" u="none" strike="noStrike" cap="none" baseline="0"/>
                        <a:t> </a:t>
                      </a:r>
                      <a:r>
                        <a:rPr lang="en" sz="1200" u="none" strike="noStrike" cap="none" baseline="0" err="1"/>
                        <a:t>ljubav</a:t>
                      </a:r>
                      <a:r>
                        <a:rPr lang="en" sz="1200" u="none" strike="noStrike" cap="none" baseline="0"/>
                        <a:t> </a:t>
                      </a:r>
                      <a:r>
                        <a:rPr lang="en" sz="1200" u="none" strike="noStrike" cap="none" baseline="0" err="1"/>
                        <a:t>prema</a:t>
                      </a:r>
                      <a:r>
                        <a:rPr lang="en" sz="1200" u="none" strike="noStrike" cap="none" baseline="0"/>
                        <a:t> </a:t>
                      </a:r>
                      <a:r>
                        <a:rPr lang="en" sz="1200" u="none" strike="noStrike" cap="none" baseline="0" err="1"/>
                        <a:t>umjetničkoj</a:t>
                      </a:r>
                      <a:r>
                        <a:rPr lang="en" sz="1200" u="none" strike="noStrike" cap="none" baseline="0"/>
                        <a:t>, </a:t>
                      </a:r>
                      <a:r>
                        <a:rPr lang="en" sz="1200" u="none" strike="noStrike" cap="none" baseline="0" err="1"/>
                        <a:t>tradicijskoj</a:t>
                      </a:r>
                      <a:r>
                        <a:rPr lang="en" sz="1200" u="none" strike="noStrike" cap="none" baseline="0"/>
                        <a:t> </a:t>
                      </a:r>
                      <a:r>
                        <a:rPr lang="en" sz="1200" u="none" strike="noStrike" cap="none" baseline="0" err="1"/>
                        <a:t>i</a:t>
                      </a:r>
                      <a:r>
                        <a:rPr lang="en" sz="1200" u="none" strike="noStrike" cap="none" baseline="0"/>
                        <a:t> </a:t>
                      </a:r>
                      <a:r>
                        <a:rPr lang="en" sz="1200" u="none" strike="noStrike" cap="none" baseline="0" err="1"/>
                        <a:t>popularnoj</a:t>
                      </a:r>
                      <a:r>
                        <a:rPr lang="en" sz="1200" u="none" strike="noStrike" cap="none" baseline="0"/>
                        <a:t> </a:t>
                      </a:r>
                      <a:r>
                        <a:rPr lang="en" sz="1200" u="none" strike="noStrike" cap="none" baseline="0" err="1"/>
                        <a:t>glazbi</a:t>
                      </a:r>
                      <a:r>
                        <a:rPr lang="en" sz="1200" u="none" strike="noStrike" cap="none" baseline="0"/>
                        <a:t>. </a:t>
                      </a:r>
                    </a:p>
                    <a:p>
                      <a:pPr marL="0" marR="0" lvl="0" indent="0" algn="l">
                        <a:lnSpc>
                          <a:spcPct val="100000"/>
                        </a:lnSpc>
                        <a:spcBef>
                          <a:spcPts val="0"/>
                        </a:spcBef>
                        <a:spcAft>
                          <a:spcPts val="0"/>
                        </a:spcAft>
                        <a:buFont typeface="Calibri"/>
                        <a:buNone/>
                      </a:pPr>
                      <a:r>
                        <a:rPr lang="en" sz="1200" u="none" strike="noStrike" cap="none" baseline="0"/>
                        <a:t>                     -</a:t>
                      </a:r>
                      <a:r>
                        <a:rPr lang="en" sz="1200" u="none" strike="noStrike" cap="none" baseline="0" err="1"/>
                        <a:t>upoznati</a:t>
                      </a:r>
                      <a:r>
                        <a:rPr lang="en" sz="1200" u="none" strike="noStrike" cap="none" baseline="0"/>
                        <a:t> </a:t>
                      </a:r>
                      <a:r>
                        <a:rPr lang="en" sz="1200" u="none" strike="noStrike" cap="none" baseline="0" err="1"/>
                        <a:t>načine</a:t>
                      </a:r>
                      <a:r>
                        <a:rPr lang="en" sz="1200" u="none" strike="noStrike" cap="none" baseline="0"/>
                        <a:t> </a:t>
                      </a:r>
                      <a:r>
                        <a:rPr lang="en" sz="1200" u="none" strike="noStrike" cap="none" baseline="0" err="1"/>
                        <a:t>pravilne</a:t>
                      </a:r>
                      <a:r>
                        <a:rPr lang="en" sz="1200" u="none" strike="noStrike" cap="none" baseline="0"/>
                        <a:t> </a:t>
                      </a:r>
                      <a:r>
                        <a:rPr lang="en" sz="1200" u="none" strike="noStrike" cap="none" baseline="0" err="1"/>
                        <a:t>vokalne</a:t>
                      </a:r>
                      <a:r>
                        <a:rPr lang="en" sz="1200" u="none" strike="noStrike" cap="none" baseline="0">
                          <a:sym typeface="Calibri"/>
                        </a:rPr>
                        <a:t> </a:t>
                      </a:r>
                      <a:r>
                        <a:rPr lang="en" sz="1200" u="none" strike="noStrike" cap="none" baseline="0" err="1">
                          <a:sym typeface="Calibri"/>
                        </a:rPr>
                        <a:t>tehnike</a:t>
                      </a:r>
                      <a:r>
                        <a:rPr lang="en" sz="1200" u="none" strike="noStrike" cap="none" baseline="0"/>
                        <a:t> </a:t>
                      </a:r>
                      <a:r>
                        <a:rPr lang="en" sz="1200" u="none" strike="noStrike" cap="none" baseline="0" err="1"/>
                        <a:t>i</a:t>
                      </a:r>
                      <a:r>
                        <a:rPr lang="en" sz="1200" u="none" strike="noStrike" cap="none" baseline="0"/>
                        <a:t> </a:t>
                      </a:r>
                      <a:r>
                        <a:rPr lang="en" sz="1200" u="none" strike="noStrike" cap="none" baseline="0" err="1"/>
                        <a:t>slušne</a:t>
                      </a:r>
                      <a:r>
                        <a:rPr lang="en" sz="1200" u="none" strike="noStrike" cap="none" baseline="0"/>
                        <a:t> </a:t>
                      </a:r>
                      <a:r>
                        <a:rPr lang="en" sz="1200" u="none" strike="noStrike" cap="none" baseline="0" err="1"/>
                        <a:t>percepcije</a:t>
                      </a:r>
                      <a:endParaRPr lang="en" sz="1200" u="none" strike="noStrike" cap="none" baseline="0"/>
                    </a:p>
                    <a:p>
                      <a:pPr marL="0" marR="0" lvl="0" indent="0" algn="l">
                        <a:lnSpc>
                          <a:spcPct val="100000"/>
                        </a:lnSpc>
                        <a:spcBef>
                          <a:spcPts val="0"/>
                        </a:spcBef>
                        <a:spcAft>
                          <a:spcPts val="0"/>
                        </a:spcAft>
                        <a:buFont typeface="Calibri"/>
                        <a:buNone/>
                      </a:pPr>
                      <a:r>
                        <a:rPr lang="en" sz="1200" u="none" strike="noStrike" cap="none" baseline="0"/>
                        <a:t>                     -  </a:t>
                      </a:r>
                      <a:r>
                        <a:rPr lang="en" sz="1200" u="none" strike="noStrike" cap="none" baseline="0" err="1"/>
                        <a:t>shvatiti</a:t>
                      </a:r>
                      <a:r>
                        <a:rPr lang="en" sz="1200" u="none" strike="noStrike" cap="none" baseline="0"/>
                        <a:t> </a:t>
                      </a:r>
                      <a:r>
                        <a:rPr lang="en" sz="1200" u="none" strike="noStrike" cap="none" baseline="0" err="1"/>
                        <a:t>važnost</a:t>
                      </a:r>
                      <a:r>
                        <a:rPr lang="en" sz="1200" u="none" strike="noStrike" cap="none" baseline="0"/>
                        <a:t> </a:t>
                      </a:r>
                      <a:r>
                        <a:rPr lang="en" sz="1200" u="none" strike="noStrike" cap="none" baseline="0" err="1"/>
                        <a:t>skladatelja</a:t>
                      </a:r>
                      <a:r>
                        <a:rPr lang="en" sz="1200" u="none" strike="noStrike" cap="none" baseline="0"/>
                        <a:t>, </a:t>
                      </a:r>
                      <a:r>
                        <a:rPr lang="en" sz="1200" u="none" strike="noStrike" cap="none" baseline="0" err="1"/>
                        <a:t>pjevača</a:t>
                      </a:r>
                      <a:r>
                        <a:rPr lang="en" sz="1200" u="none" strike="noStrike" cap="none" baseline="0"/>
                        <a:t> </a:t>
                      </a:r>
                      <a:r>
                        <a:rPr lang="en" sz="1200" u="none" strike="noStrike" cap="none" baseline="0" err="1"/>
                        <a:t>i</a:t>
                      </a:r>
                      <a:r>
                        <a:rPr lang="en" sz="1200" u="none" strike="noStrike" cap="none" baseline="0"/>
                        <a:t> </a:t>
                      </a:r>
                      <a:r>
                        <a:rPr lang="en" sz="1200" u="none" strike="noStrike" cap="none" baseline="0" err="1"/>
                        <a:t>muzikološkog</a:t>
                      </a:r>
                      <a:r>
                        <a:rPr lang="en" sz="1200" u="none" strike="noStrike" cap="none" baseline="0"/>
                        <a:t> </a:t>
                      </a:r>
                      <a:r>
                        <a:rPr lang="en" sz="1200" u="none" strike="noStrike" cap="none" baseline="0" err="1"/>
                        <a:t>stvaranja</a:t>
                      </a:r>
                      <a:endParaRPr lang="en" sz="1200" u="none" strike="noStrike" cap="none" baseline="0"/>
                    </a:p>
                    <a:p>
                      <a:pPr marL="0" marR="0" lvl="0" indent="0" algn="l">
                        <a:lnSpc>
                          <a:spcPct val="100000"/>
                        </a:lnSpc>
                        <a:spcBef>
                          <a:spcPts val="0"/>
                        </a:spcBef>
                        <a:spcAft>
                          <a:spcPts val="0"/>
                        </a:spcAft>
                        <a:buFont typeface="Calibri"/>
                        <a:buNone/>
                      </a:pPr>
                      <a:r>
                        <a:rPr lang="en" sz="1200" u="none" strike="noStrike" cap="none" baseline="0"/>
                        <a:t>                     - </a:t>
                      </a:r>
                      <a:r>
                        <a:rPr lang="en" sz="1200" u="none" strike="noStrike" cap="none" baseline="0" err="1"/>
                        <a:t>razvijati</a:t>
                      </a:r>
                      <a:r>
                        <a:rPr lang="en" sz="1200" u="none" strike="noStrike" cap="none" baseline="0"/>
                        <a:t> </a:t>
                      </a:r>
                      <a:r>
                        <a:rPr lang="en" sz="1200" u="none" strike="noStrike" cap="none" baseline="0" err="1"/>
                        <a:t>svoju</a:t>
                      </a:r>
                      <a:r>
                        <a:rPr lang="en" sz="1200" u="none" strike="noStrike" cap="none" baseline="0"/>
                        <a:t> </a:t>
                      </a:r>
                      <a:r>
                        <a:rPr lang="en" sz="1200" u="none" strike="noStrike" cap="none" baseline="0" err="1"/>
                        <a:t>kreativnost</a:t>
                      </a:r>
                      <a:endParaRPr lang="en" sz="1200" u="none" strike="noStrike" cap="none" baseline="0"/>
                    </a:p>
                  </a:txBody>
                  <a:tcPr marL="91450" marR="91450" marT="33325" marB="33325"/>
                </a:tc>
                <a:extLst>
                  <a:ext uri="{0D108BD9-81ED-4DB2-BD59-A6C34878D82A}">
                    <a16:rowId xmlns:a16="http://schemas.microsoft.com/office/drawing/2014/main" xmlns="" val="10000"/>
                  </a:ext>
                </a:extLst>
              </a:tr>
              <a:tr h="41916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Namjena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u="none" strike="noStrike" cap="none" baseline="0"/>
                        <a:t>Razumjeti glazbene sastavnice,razviti naviku prema istraživanju i otkrivanju novog u glazbi, slušno prepoznati osnovne razlike </a:t>
                      </a:r>
                      <a:r>
                        <a:rPr lang="en" sz="1200" u="none" strike="noStrike" cap="none" baseline="0" err="1"/>
                        <a:t>glazbenih</a:t>
                      </a:r>
                      <a:r>
                        <a:rPr lang="en" sz="1200" u="none" strike="noStrike" cap="none" baseline="0"/>
                        <a:t> </a:t>
                      </a:r>
                      <a:r>
                        <a:rPr lang="en" sz="1200" u="none" strike="noStrike" cap="none" baseline="0" err="1"/>
                        <a:t>sastavnica,razvijati</a:t>
                      </a:r>
                      <a:r>
                        <a:rPr lang="en" sz="1200" u="none" strike="noStrike" cap="none" baseline="0"/>
                        <a:t> </a:t>
                      </a:r>
                      <a:r>
                        <a:rPr lang="en" sz="1200" u="none" strike="noStrike" cap="none" baseline="0" err="1"/>
                        <a:t>kreativnost</a:t>
                      </a:r>
                      <a:r>
                        <a:rPr lang="en" sz="1200" u="none" strike="noStrike" cap="none" baseline="0"/>
                        <a:t> </a:t>
                      </a:r>
                      <a:r>
                        <a:rPr lang="en" sz="1200" u="none" strike="noStrike" cap="none" baseline="0" err="1"/>
                        <a:t>prilikom</a:t>
                      </a:r>
                      <a:r>
                        <a:rPr lang="en" sz="1200" u="none" strike="noStrike" cap="none" baseline="0"/>
                        <a:t> </a:t>
                      </a:r>
                      <a:r>
                        <a:rPr lang="en" sz="1200" u="none" strike="noStrike" cap="none" baseline="0" err="1"/>
                        <a:t>izvođenja</a:t>
                      </a:r>
                      <a:r>
                        <a:rPr lang="en" sz="1200" u="none" strike="noStrike" cap="none" baseline="0"/>
                        <a:t> </a:t>
                      </a:r>
                      <a:r>
                        <a:rPr lang="en" sz="1200" u="none" strike="noStrike" cap="none" baseline="0" err="1"/>
                        <a:t>određenih</a:t>
                      </a:r>
                      <a:r>
                        <a:rPr lang="en" sz="1200" u="none" strike="noStrike" cap="none" baseline="0"/>
                        <a:t> </a:t>
                      </a:r>
                      <a:r>
                        <a:rPr lang="en" sz="1200" u="none" strike="noStrike" cap="none" baseline="0" err="1"/>
                        <a:t>zadataka</a:t>
                      </a:r>
                      <a:r>
                        <a:rPr lang="en" sz="1200" u="none" strike="noStrike" cap="none" baseline="0"/>
                        <a:t>. </a:t>
                      </a:r>
                      <a:endParaRPr lang="en" sz="1200" u="none" strike="noStrike" cap="none" baseline="0">
                        <a:sym typeface="Calibri"/>
                      </a:endParaRPr>
                    </a:p>
                  </a:txBody>
                  <a:tcPr marL="91450" marR="91450" marT="33325" marB="33325"/>
                </a:tc>
                <a:extLst>
                  <a:ext uri="{0D108BD9-81ED-4DB2-BD59-A6C34878D82A}">
                    <a16:rowId xmlns:a16="http://schemas.microsoft.com/office/drawing/2014/main" xmlns="" val="10001"/>
                  </a:ext>
                </a:extLst>
              </a:tr>
              <a:tr h="421099">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Nositelj</a:t>
                      </a:r>
                      <a:r>
                        <a:rPr lang="en" sz="1200" u="none" strike="noStrike" cap="none" baseline="0">
                          <a:sym typeface="Calibri"/>
                        </a:rPr>
                        <a:t> </a:t>
                      </a:r>
                      <a:r>
                        <a:rPr lang="en" sz="1200" u="none" strike="noStrike" cap="none" baseline="0" err="1">
                          <a:sym typeface="Calibri"/>
                        </a:rPr>
                        <a:t>aktivnosti</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err="1">
                          <a:sym typeface="Calibri"/>
                        </a:rPr>
                        <a:t>U</a:t>
                      </a:r>
                      <a:r>
                        <a:rPr lang="en" sz="1200" u="none" strike="noStrike" cap="none" baseline="0" err="1">
                          <a:sym typeface="Calibri"/>
                        </a:rPr>
                        <a:t>čiteljica</a:t>
                      </a:r>
                      <a:r>
                        <a:rPr lang="en" sz="1200" u="none" strike="noStrike" cap="none" baseline="0">
                          <a:sym typeface="Calibri"/>
                        </a:rPr>
                        <a:t> </a:t>
                      </a:r>
                      <a:r>
                        <a:rPr lang="en" sz="1200" u="none" strike="noStrike" cap="none" baseline="0" err="1">
                          <a:sym typeface="Calibri"/>
                        </a:rPr>
                        <a:t>glazbene</a:t>
                      </a:r>
                      <a:r>
                        <a:rPr lang="en" sz="1200" u="none" strike="noStrike" cap="none" baseline="0">
                          <a:sym typeface="Calibri"/>
                        </a:rPr>
                        <a:t> </a:t>
                      </a:r>
                      <a:r>
                        <a:rPr lang="en" sz="1200" u="none" strike="noStrike" cap="none" baseline="0" err="1">
                          <a:sym typeface="Calibri"/>
                        </a:rPr>
                        <a:t>kulture</a:t>
                      </a:r>
                      <a:r>
                        <a:rPr lang="hr-HR" sz="1200" u="none" strike="noStrike" cap="none" baseline="0">
                          <a:sym typeface="Calibri"/>
                        </a:rPr>
                        <a:t>: </a:t>
                      </a:r>
                      <a:r>
                        <a:rPr lang="hr-HR" sz="1200" u="none" strike="noStrike" cap="none" baseline="0"/>
                        <a:t>Marija Šimić</a:t>
                      </a:r>
                      <a:endParaRPr lang="hr-HR" sz="1200" u="none" strike="noStrike" cap="none" baseline="0">
                        <a:sym typeface="Calibri"/>
                      </a:endParaRPr>
                    </a:p>
                  </a:txBody>
                  <a:tcPr marL="91450" marR="91450" marT="33325" marB="33325"/>
                </a:tc>
                <a:extLst>
                  <a:ext uri="{0D108BD9-81ED-4DB2-BD59-A6C34878D82A}">
                    <a16:rowId xmlns:a16="http://schemas.microsoft.com/office/drawing/2014/main" xmlns="" val="10002"/>
                  </a:ext>
                </a:extLst>
              </a:tr>
              <a:tr h="41916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Vremenik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a:t>On line </a:t>
                      </a:r>
                      <a:r>
                        <a:rPr lang="en" sz="1200" err="1"/>
                        <a:t>nastava</a:t>
                      </a:r>
                      <a:r>
                        <a:rPr lang="en" sz="1200"/>
                        <a:t> </a:t>
                      </a:r>
                      <a:endParaRPr lang="en" sz="1200">
                        <a:sym typeface="Calibri"/>
                      </a:endParaRPr>
                    </a:p>
                  </a:txBody>
                  <a:tcPr marL="91450" marR="91450" marT="33325" marB="33325"/>
                </a:tc>
                <a:extLst>
                  <a:ext uri="{0D108BD9-81ED-4DB2-BD59-A6C34878D82A}">
                    <a16:rowId xmlns:a16="http://schemas.microsoft.com/office/drawing/2014/main" xmlns="" val="10003"/>
                  </a:ext>
                </a:extLst>
              </a:tr>
              <a:tr h="421099">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Troškovnik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u="none" strike="noStrike" cap="none" baseline="0"/>
                        <a:t>0 kn </a:t>
                      </a:r>
                      <a:endParaRPr lang="en" sz="1200" u="none" strike="noStrike" cap="none" baseline="0" err="1">
                        <a:sym typeface="Calibri"/>
                      </a:endParaRPr>
                    </a:p>
                  </a:txBody>
                  <a:tcPr marL="91450" marR="91450" marT="33325" marB="33325"/>
                </a:tc>
                <a:extLst>
                  <a:ext uri="{0D108BD9-81ED-4DB2-BD59-A6C34878D82A}">
                    <a16:rowId xmlns:a16="http://schemas.microsoft.com/office/drawing/2014/main" xmlns="" val="10004"/>
                  </a:ext>
                </a:extLst>
              </a:tr>
              <a:tr h="867420">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Način</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 </a:t>
                      </a:r>
                      <a:r>
                        <a:rPr lang="en" sz="1200" u="none" strike="noStrike" cap="none" baseline="0" err="1">
                          <a:sym typeface="Calibri"/>
                        </a:rPr>
                        <a:t>i</a:t>
                      </a:r>
                      <a:r>
                        <a:rPr lang="en" sz="1200" u="none" strike="noStrike" cap="none" baseline="0">
                          <a:sym typeface="Calibri"/>
                        </a:rPr>
                        <a:t> </a:t>
                      </a:r>
                      <a:r>
                        <a:rPr lang="en" sz="1200" u="none" strike="noStrike" cap="none" baseline="0" err="1">
                          <a:sym typeface="Calibri"/>
                        </a:rPr>
                        <a:t>korištenja</a:t>
                      </a:r>
                      <a:r>
                        <a:rPr lang="en" sz="1200" u="none" strike="noStrike" cap="none" baseline="0">
                          <a:sym typeface="Calibri"/>
                        </a:rPr>
                        <a:t> </a:t>
                      </a:r>
                      <a:r>
                        <a:rPr lang="en" sz="1200" u="none" strike="noStrike" cap="none" baseline="0" err="1">
                          <a:sym typeface="Calibri"/>
                        </a:rPr>
                        <a:t>rezultata</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u="none" strike="noStrike" cap="none" baseline="0"/>
                        <a:t> Vrednuje se motiviranost, samostalnost, kreativnost</a:t>
                      </a:r>
                      <a:endParaRPr lang="en" sz="1200" u="none" strike="noStrike" cap="none" baseline="0">
                        <a:sym typeface="Calibri"/>
                      </a:endParaRPr>
                    </a:p>
                  </a:txBody>
                  <a:tcPr marL="91450" marR="91450" marT="33325" marB="33325"/>
                </a:tc>
                <a:extLst>
                  <a:ext uri="{0D108BD9-81ED-4DB2-BD59-A6C34878D82A}">
                    <a16:rowId xmlns:a16="http://schemas.microsoft.com/office/drawing/2014/main" xmlns="" val="10005"/>
                  </a:ext>
                </a:extLst>
              </a:tr>
            </a:tbl>
          </a:graphicData>
        </a:graphic>
      </p:graphicFrame>
      <p:pic>
        <p:nvPicPr>
          <p:cNvPr id="404" name="Shape 404"/>
          <p:cNvPicPr preferRelativeResize="0"/>
          <p:nvPr/>
        </p:nvPicPr>
        <p:blipFill rotWithShape="1">
          <a:blip r:embed="rId3">
            <a:alphaModFix/>
          </a:blip>
          <a:srcRect/>
          <a:stretch/>
        </p:blipFill>
        <p:spPr>
          <a:xfrm>
            <a:off x="6571839" y="203932"/>
            <a:ext cx="1767503" cy="1247252"/>
          </a:xfrm>
          <a:prstGeom prst="rect">
            <a:avLst/>
          </a:prstGeom>
          <a:noFill/>
          <a:ln>
            <a:noFill/>
          </a:ln>
        </p:spPr>
      </p:pic>
      <p:sp>
        <p:nvSpPr>
          <p:cNvPr id="2" name="Title 1"/>
          <p:cNvSpPr>
            <a:spLocks noGrp="1"/>
          </p:cNvSpPr>
          <p:nvPr>
            <p:ph type="title"/>
          </p:nvPr>
        </p:nvSpPr>
        <p:spPr>
          <a:xfrm>
            <a:off x="804658" y="374265"/>
            <a:ext cx="7886700" cy="994171"/>
          </a:xfrm>
        </p:spPr>
        <p:txBody>
          <a:bodyPr>
            <a:scene3d>
              <a:camera prst="orthographicFront"/>
              <a:lightRig rig="soft" dir="t">
                <a:rot lat="0" lon="0" rev="15600000"/>
              </a:lightRig>
            </a:scene3d>
            <a:sp3d extrusionH="57150" prstMaterial="softEdge">
              <a:bevelT w="25400" h="38100"/>
            </a:sp3d>
          </a:bodyPr>
          <a:lstStyle/>
          <a:p>
            <a:pPr algn="l"/>
            <a:r>
              <a:rPr lang="hr-HR">
                <a:effectLst>
                  <a:outerShdw blurRad="38100" dist="38100" dir="2700000" algn="tl">
                    <a:srgbClr val="000000">
                      <a:alpha val="43137"/>
                    </a:srgbClr>
                  </a:outerShdw>
                </a:effectLst>
                <a:latin typeface="+mn-lt"/>
              </a:rPr>
              <a:t>Pjevački zbor</a:t>
            </a:r>
          </a:p>
        </p:txBody>
      </p:sp>
    </p:spTree>
    <p:extLst>
      <p:ext uri="{BB962C8B-B14F-4D97-AF65-F5344CB8AC3E}">
        <p14:creationId xmlns:p14="http://schemas.microsoft.com/office/powerpoint/2010/main" xmlns="" val="234582991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08"/>
        <p:cNvGrpSpPr/>
        <p:nvPr/>
      </p:nvGrpSpPr>
      <p:grpSpPr>
        <a:xfrm>
          <a:off x="0" y="0"/>
          <a:ext cx="0" cy="0"/>
          <a:chOff x="0" y="0"/>
          <a:chExt cx="0" cy="0"/>
        </a:xfrm>
      </p:grpSpPr>
      <p:graphicFrame>
        <p:nvGraphicFramePr>
          <p:cNvPr id="410" name="Shape 410"/>
          <p:cNvGraphicFramePr/>
          <p:nvPr>
            <p:extLst>
              <p:ext uri="{D42A27DB-BD31-4B8C-83A1-F6EECF244321}">
                <p14:modId xmlns:p14="http://schemas.microsoft.com/office/powerpoint/2010/main" xmlns="" val="2091006931"/>
              </p:ext>
            </p:extLst>
          </p:nvPr>
        </p:nvGraphicFramePr>
        <p:xfrm>
          <a:off x="914400" y="1504708"/>
          <a:ext cx="7923210" cy="3267125"/>
        </p:xfrm>
        <a:graphic>
          <a:graphicData uri="http://schemas.openxmlformats.org/drawingml/2006/table">
            <a:tbl>
              <a:tblPr>
                <a:tableStyleId>{0E3FDE45-AF77-4B5C-9715-49D594BDF05E}</a:tableStyleId>
              </a:tblPr>
              <a:tblGrid>
                <a:gridCol w="2674438">
                  <a:extLst>
                    <a:ext uri="{9D8B030D-6E8A-4147-A177-3AD203B41FA5}">
                      <a16:colId xmlns:a16="http://schemas.microsoft.com/office/drawing/2014/main" xmlns="" val="20000"/>
                    </a:ext>
                  </a:extLst>
                </a:gridCol>
                <a:gridCol w="5248772">
                  <a:extLst>
                    <a:ext uri="{9D8B030D-6E8A-4147-A177-3AD203B41FA5}">
                      <a16:colId xmlns:a16="http://schemas.microsoft.com/office/drawing/2014/main" xmlns="" val="20001"/>
                    </a:ext>
                  </a:extLst>
                </a:gridCol>
              </a:tblGrid>
              <a:tr h="371121">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Učenici</a:t>
                      </a:r>
                      <a:r>
                        <a:rPr lang="en" sz="1100" u="none" strike="noStrike" cap="none" baseline="0">
                          <a:sym typeface="Calibri"/>
                        </a:rPr>
                        <a:t> </a:t>
                      </a:r>
                      <a:r>
                        <a:rPr lang="en" sz="1100" u="none" strike="noStrike" cap="none" baseline="0" err="1">
                          <a:sym typeface="Calibri"/>
                        </a:rPr>
                        <a:t>će</a:t>
                      </a:r>
                      <a:r>
                        <a:rPr lang="en" sz="1100" u="none" strike="noStrike" cap="none" baseline="0">
                          <a:sym typeface="Calibri"/>
                        </a:rPr>
                        <a:t> </a:t>
                      </a:r>
                      <a:r>
                        <a:rPr lang="en" sz="1100" u="none" strike="noStrike" cap="none" baseline="0" err="1">
                          <a:sym typeface="Calibri"/>
                        </a:rPr>
                        <a:t>raditi</a:t>
                      </a:r>
                      <a:r>
                        <a:rPr lang="en" sz="1100" u="none" strike="noStrike" cap="none" baseline="0">
                          <a:sym typeface="Calibri"/>
                        </a:rPr>
                        <a:t> u </a:t>
                      </a:r>
                      <a:r>
                        <a:rPr lang="en" sz="1100" u="none" strike="noStrike" cap="none" baseline="0" err="1">
                          <a:sym typeface="Calibri"/>
                        </a:rPr>
                        <a:t>timu</a:t>
                      </a:r>
                      <a:r>
                        <a:rPr lang="en" sz="1100" u="none" strike="noStrike" cap="none" baseline="0">
                          <a:sym typeface="Calibri"/>
                        </a:rPr>
                        <a:t> </a:t>
                      </a:r>
                      <a:r>
                        <a:rPr lang="en" sz="1100" u="none" strike="noStrike" cap="none" baseline="0" err="1">
                          <a:sym typeface="Calibri"/>
                        </a:rPr>
                        <a:t>te</a:t>
                      </a:r>
                      <a:r>
                        <a:rPr lang="en" sz="1100" u="none" strike="noStrike" cap="none" baseline="0">
                          <a:sym typeface="Calibri"/>
                        </a:rPr>
                        <a:t> </a:t>
                      </a:r>
                      <a:r>
                        <a:rPr lang="en" sz="1100" u="none" strike="noStrike" cap="none" baseline="0" err="1">
                          <a:sym typeface="Calibri"/>
                        </a:rPr>
                        <a:t>koristiti</a:t>
                      </a:r>
                      <a:r>
                        <a:rPr lang="en" sz="1100" u="none" strike="noStrike" cap="none" baseline="0">
                          <a:sym typeface="Calibri"/>
                        </a:rPr>
                        <a:t> CMS </a:t>
                      </a:r>
                      <a:r>
                        <a:rPr lang="en" sz="1100" u="none" strike="noStrike" cap="none" baseline="0" err="1">
                          <a:sym typeface="Calibri"/>
                        </a:rPr>
                        <a:t>alat</a:t>
                      </a:r>
                      <a:r>
                        <a:rPr lang="en" sz="1100" u="none" strike="noStrike" cap="none" baseline="0">
                          <a:sym typeface="Calibri"/>
                        </a:rPr>
                        <a:t> za </a:t>
                      </a:r>
                      <a:r>
                        <a:rPr lang="en" sz="1100" u="none" strike="noStrike" cap="none" baseline="0" err="1">
                          <a:sym typeface="Calibri"/>
                        </a:rPr>
                        <a:t>izradu</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održavanje</a:t>
                      </a:r>
                      <a:r>
                        <a:rPr lang="en" sz="1100" u="none" strike="noStrike" cap="none" baseline="0">
                          <a:sym typeface="Calibri"/>
                        </a:rPr>
                        <a:t> web </a:t>
                      </a:r>
                      <a:r>
                        <a:rPr lang="en" sz="1100" u="none" strike="noStrike" cap="none" baseline="0" err="1">
                          <a:sym typeface="Calibri"/>
                        </a:rPr>
                        <a:t>stranica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0"/>
                  </a:ext>
                </a:extLst>
              </a:tr>
              <a:tr h="3865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Održavanje</a:t>
                      </a:r>
                      <a:r>
                        <a:rPr lang="en" sz="1100" u="none" strike="noStrike" cap="none" baseline="0">
                          <a:sym typeface="Calibri"/>
                        </a:rPr>
                        <a:t> web </a:t>
                      </a:r>
                      <a:r>
                        <a:rPr lang="en" sz="1100" u="none" strike="noStrike" cap="none" baseline="0" err="1">
                          <a:sym typeface="Calibri"/>
                        </a:rPr>
                        <a:t>stranice</a:t>
                      </a:r>
                      <a:r>
                        <a:rPr lang="en" sz="1100" u="none" strike="noStrike" cap="none" baseline="0">
                          <a:sym typeface="Calibri"/>
                        </a:rPr>
                        <a:t> </a:t>
                      </a:r>
                      <a:r>
                        <a:rPr lang="en" sz="1100" u="none" strike="noStrike" cap="none" baseline="0" err="1">
                          <a:sym typeface="Calibri"/>
                        </a:rPr>
                        <a:t>škole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1"/>
                  </a:ext>
                </a:extLst>
              </a:tr>
              <a:tr h="83501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realizacije:</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a:t>Online </a:t>
                      </a:r>
                      <a:r>
                        <a:rPr lang="en" sz="1100" u="none" strike="noStrike" cap="none" baseline="0" err="1"/>
                        <a:t>nastava</a:t>
                      </a:r>
                      <a:r>
                        <a:rPr lang="en" sz="1100" u="none" strike="noStrike" cap="none" baseline="0"/>
                        <a:t>,  </a:t>
                      </a:r>
                      <a:r>
                        <a:rPr lang="en" sz="1100" u="none" strike="noStrike" cap="none" baseline="0" err="1"/>
                        <a:t>izvannastavna</a:t>
                      </a:r>
                      <a:r>
                        <a:rPr lang="en" sz="1100" u="none" strike="noStrike" cap="none" baseline="0">
                          <a:sym typeface="Calibri"/>
                        </a:rPr>
                        <a:t> </a:t>
                      </a:r>
                      <a:r>
                        <a:rPr lang="en" sz="1100" u="none" strike="noStrike" cap="none" baseline="0" err="1">
                          <a:sym typeface="Calibri"/>
                        </a:rPr>
                        <a:t>aktivnost</a:t>
                      </a:r>
                      <a:r>
                        <a:rPr lang="en" sz="1100" u="none" strike="noStrike" cap="none" baseline="0">
                          <a:sym typeface="Calibri"/>
                        </a:rPr>
                        <a:t> za </a:t>
                      </a:r>
                      <a:r>
                        <a:rPr lang="en" sz="1100" u="none" strike="noStrike" cap="none" baseline="0" err="1">
                          <a:sym typeface="Calibri"/>
                        </a:rPr>
                        <a:t>učenike</a:t>
                      </a:r>
                      <a:r>
                        <a:rPr lang="en" sz="1100" u="none" strike="noStrike" cap="none" baseline="0">
                          <a:sym typeface="Calibri"/>
                        </a:rPr>
                        <a:t> od 5.-8. </a:t>
                      </a:r>
                      <a:r>
                        <a:rPr lang="en" sz="1100" u="none" strike="noStrike" cap="none" baseline="0" err="1">
                          <a:sym typeface="Calibri"/>
                        </a:rPr>
                        <a:t>razreda</a:t>
                      </a:r>
                      <a:r>
                        <a:rPr lang="en" sz="1100" u="none" strike="noStrike" cap="none" baseline="0">
                          <a:sym typeface="Calibri"/>
                        </a:rPr>
                        <a:t>.</a:t>
                      </a: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err="1">
                          <a:sym typeface="Calibri"/>
                        </a:rPr>
                        <a:t>Sastavljanje</a:t>
                      </a:r>
                      <a:r>
                        <a:rPr lang="en" sz="1100" u="none" strike="noStrike" cap="none" baseline="0">
                          <a:sym typeface="Calibri"/>
                        </a:rPr>
                        <a:t> </a:t>
                      </a:r>
                      <a:r>
                        <a:rPr lang="en" sz="1100" u="none" strike="noStrike" cap="none" baseline="0" err="1">
                          <a:sym typeface="Calibri"/>
                        </a:rPr>
                        <a:t>tima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podjela</a:t>
                      </a:r>
                      <a:r>
                        <a:rPr lang="en" sz="1100" u="none" strike="noStrike" cap="none" baseline="0">
                          <a:sym typeface="Calibri"/>
                        </a:rPr>
                        <a:t> </a:t>
                      </a:r>
                      <a:r>
                        <a:rPr lang="en" sz="1100" u="none" strike="noStrike" cap="none" baseline="0" err="1">
                          <a:sym typeface="Calibri"/>
                        </a:rPr>
                        <a:t>uloga</a:t>
                      </a:r>
                      <a:r>
                        <a:rPr lang="en" sz="1100" u="none" strike="noStrike" cap="none" baseline="0">
                          <a:sym typeface="Calibri"/>
                        </a:rPr>
                        <a:t> u </a:t>
                      </a:r>
                      <a:r>
                        <a:rPr lang="en" sz="1100" u="none" strike="noStrike" cap="none" baseline="0" err="1">
                          <a:sym typeface="Calibri"/>
                        </a:rPr>
                        <a:t>timu</a:t>
                      </a:r>
                      <a:r>
                        <a:rPr lang="en" sz="1100" u="none" strike="noStrike" cap="none" baseline="0">
                          <a:sym typeface="Calibri"/>
                        </a:rPr>
                        <a:t>. </a:t>
                      </a:r>
                      <a:r>
                        <a:rPr lang="en" sz="1100" u="none" strike="noStrike" cap="none" baseline="0" err="1">
                          <a:sym typeface="Calibri"/>
                        </a:rPr>
                        <a:t>Voditelj</a:t>
                      </a:r>
                      <a:r>
                        <a:rPr lang="en" sz="1100" u="none" strike="noStrike" cap="none" baseline="0">
                          <a:sym typeface="Calibri"/>
                        </a:rPr>
                        <a:t> </a:t>
                      </a:r>
                      <a:r>
                        <a:rPr lang="en" sz="1100" u="none" strike="noStrike" cap="none" baseline="0" err="1">
                          <a:sym typeface="Calibri"/>
                        </a:rPr>
                        <a:t>tima</a:t>
                      </a:r>
                      <a:r>
                        <a:rPr lang="en" sz="1100" u="none" strike="noStrike" cap="none" baseline="0">
                          <a:sym typeface="Calibri"/>
                        </a:rPr>
                        <a:t> </a:t>
                      </a:r>
                      <a:r>
                        <a:rPr lang="en" sz="1100" u="none" strike="noStrike" cap="none" baseline="0" err="1">
                          <a:sym typeface="Calibri"/>
                        </a:rPr>
                        <a:t>preuzima</a:t>
                      </a:r>
                      <a:r>
                        <a:rPr lang="en" sz="1100" u="none" strike="noStrike" cap="none" baseline="0">
                          <a:sym typeface="Calibri"/>
                        </a:rPr>
                        <a:t> </a:t>
                      </a:r>
                      <a:r>
                        <a:rPr lang="en" sz="1100" u="none" strike="noStrike" cap="none" baseline="0" err="1">
                          <a:sym typeface="Calibri"/>
                        </a:rPr>
                        <a:t>obveze</a:t>
                      </a:r>
                      <a:r>
                        <a:rPr lang="en" sz="1100" u="none" strike="noStrike" cap="none" baseline="0">
                          <a:sym typeface="Calibri"/>
                        </a:rPr>
                        <a:t> </a:t>
                      </a:r>
                      <a:r>
                        <a:rPr lang="en" sz="1100" u="none" strike="noStrike" cap="none" baseline="0" err="1">
                          <a:sym typeface="Calibri"/>
                        </a:rPr>
                        <a:t>upravljanja</a:t>
                      </a:r>
                      <a:r>
                        <a:rPr lang="en" sz="1100" u="none" strike="noStrike" cap="none" baseline="0">
                          <a:sym typeface="Calibri"/>
                        </a:rPr>
                        <a:t> </a:t>
                      </a:r>
                      <a:r>
                        <a:rPr lang="en" sz="1100" u="none" strike="noStrike" cap="none" baseline="0" err="1">
                          <a:sym typeface="Calibri"/>
                        </a:rPr>
                        <a:t>timom</a:t>
                      </a:r>
                      <a:r>
                        <a:rPr lang="en" sz="1100" u="none" strike="noStrike" cap="none" baseline="0">
                          <a:sym typeface="Calibri"/>
                        </a:rPr>
                        <a:t>. </a:t>
                      </a:r>
                      <a:r>
                        <a:rPr lang="en" sz="1100" u="none" strike="noStrike" cap="none" baseline="0" err="1">
                          <a:sym typeface="Calibri"/>
                        </a:rPr>
                        <a:t>Svaki</a:t>
                      </a:r>
                      <a:r>
                        <a:rPr lang="en" sz="1100" u="none" strike="noStrike" cap="none" baseline="0">
                          <a:sym typeface="Calibri"/>
                        </a:rPr>
                        <a:t> </a:t>
                      </a:r>
                      <a:r>
                        <a:rPr lang="en" sz="1100" u="none" strike="noStrike" cap="none" baseline="0" err="1">
                          <a:sym typeface="Calibri"/>
                        </a:rPr>
                        <a:t>član</a:t>
                      </a:r>
                      <a:r>
                        <a:rPr lang="en" sz="1100" u="none" strike="noStrike" cap="none" baseline="0">
                          <a:sym typeface="Calibri"/>
                        </a:rPr>
                        <a:t> </a:t>
                      </a:r>
                      <a:r>
                        <a:rPr lang="en" sz="1100" u="none" strike="noStrike" cap="none" baseline="0" err="1">
                          <a:sym typeface="Calibri"/>
                        </a:rPr>
                        <a:t>tima</a:t>
                      </a:r>
                      <a:r>
                        <a:rPr lang="en" sz="1100" u="none" strike="noStrike" cap="none" baseline="0">
                          <a:sym typeface="Calibri"/>
                        </a:rPr>
                        <a:t> </a:t>
                      </a:r>
                      <a:r>
                        <a:rPr lang="en" sz="1100" u="none" strike="noStrike" cap="none" baseline="0" err="1">
                          <a:sym typeface="Calibri"/>
                        </a:rPr>
                        <a:t>iznosi</a:t>
                      </a:r>
                      <a:r>
                        <a:rPr lang="en" sz="1100" u="none" strike="noStrike" cap="none" baseline="0">
                          <a:sym typeface="Calibri"/>
                        </a:rPr>
                        <a:t> </a:t>
                      </a:r>
                      <a:r>
                        <a:rPr lang="en" sz="1100" u="none" strike="noStrike" cap="none" baseline="0" err="1">
                          <a:sym typeface="Calibri"/>
                        </a:rPr>
                        <a:t>svoje</a:t>
                      </a:r>
                      <a:r>
                        <a:rPr lang="en" sz="1100" u="none" strike="noStrike" cap="none" baseline="0">
                          <a:sym typeface="Calibri"/>
                        </a:rPr>
                        <a:t> </a:t>
                      </a:r>
                      <a:r>
                        <a:rPr lang="en" sz="1100" u="none" strike="noStrike" cap="none" baseline="0" err="1">
                          <a:sym typeface="Calibri"/>
                        </a:rPr>
                        <a:t>ideje</a:t>
                      </a:r>
                      <a:r>
                        <a:rPr lang="en" sz="1100" u="none" strike="noStrike" cap="none" baseline="0">
                          <a:sym typeface="Calibri"/>
                        </a:rPr>
                        <a:t> </a:t>
                      </a:r>
                      <a:r>
                        <a:rPr lang="en" sz="1100" u="none" strike="noStrike" cap="none" baseline="0" err="1">
                          <a:sym typeface="Calibri"/>
                        </a:rPr>
                        <a:t>koje</a:t>
                      </a:r>
                      <a:r>
                        <a:rPr lang="en" sz="1100" u="none" strike="noStrike" cap="none" baseline="0">
                          <a:sym typeface="Calibri"/>
                        </a:rPr>
                        <a:t> </a:t>
                      </a:r>
                      <a:r>
                        <a:rPr lang="en" sz="1100" u="none" strike="noStrike" cap="none" baseline="0" err="1">
                          <a:sym typeface="Calibri"/>
                        </a:rPr>
                        <a:t>realizira</a:t>
                      </a:r>
                      <a:r>
                        <a:rPr lang="en" sz="1100" u="none" strike="noStrike" cap="none" baseline="0">
                          <a:sym typeface="Calibri"/>
                        </a:rPr>
                        <a:t>. </a:t>
                      </a:r>
                      <a:r>
                        <a:rPr lang="en" sz="1100" u="none" strike="noStrike" cap="none" baseline="0" err="1">
                          <a:sym typeface="Calibri"/>
                        </a:rPr>
                        <a:t>Cijeli</a:t>
                      </a:r>
                      <a:r>
                        <a:rPr lang="en" sz="1100" u="none" strike="noStrike" cap="none" baseline="0">
                          <a:sym typeface="Calibri"/>
                        </a:rPr>
                        <a:t> </a:t>
                      </a:r>
                      <a:r>
                        <a:rPr lang="en" sz="1100" u="none" strike="noStrike" cap="none" baseline="0" err="1">
                          <a:sym typeface="Calibri"/>
                        </a:rPr>
                        <a:t>tim</a:t>
                      </a:r>
                      <a:r>
                        <a:rPr lang="en" sz="1100" u="none" strike="noStrike" cap="none" baseline="0">
                          <a:sym typeface="Calibri"/>
                        </a:rPr>
                        <a:t> </a:t>
                      </a:r>
                      <a:r>
                        <a:rPr lang="en" sz="1100" u="none" strike="noStrike" cap="none" baseline="0" err="1">
                          <a:sym typeface="Calibri"/>
                        </a:rPr>
                        <a:t>sudjeluje</a:t>
                      </a:r>
                      <a:r>
                        <a:rPr lang="en" sz="1100" u="none" strike="noStrike" cap="none" baseline="0">
                          <a:sym typeface="Calibri"/>
                        </a:rPr>
                        <a:t> u </a:t>
                      </a:r>
                      <a:r>
                        <a:rPr lang="en" sz="1100" u="none" strike="noStrike" cap="none" baseline="0" err="1">
                          <a:sym typeface="Calibri"/>
                        </a:rPr>
                        <a:t>izradi</a:t>
                      </a:r>
                      <a:r>
                        <a:rPr lang="en" sz="1100" u="none" strike="noStrike" cap="none" baseline="0">
                          <a:sym typeface="Calibri"/>
                        </a:rPr>
                        <a:t>  </a:t>
                      </a:r>
                      <a:r>
                        <a:rPr lang="en" sz="1100" u="none" strike="noStrike" cap="none" baseline="0" err="1">
                          <a:sym typeface="Calibri"/>
                        </a:rPr>
                        <a:t>zajedničke</a:t>
                      </a:r>
                      <a:r>
                        <a:rPr lang="en" sz="1100" u="none" strike="noStrike" cap="none" baseline="0">
                          <a:sym typeface="Calibri"/>
                        </a:rPr>
                        <a:t> web </a:t>
                      </a:r>
                      <a:r>
                        <a:rPr lang="en" sz="1100" u="none" strike="noStrike" cap="none" baseline="0" err="1">
                          <a:sym typeface="Calibri"/>
                        </a:rPr>
                        <a:t>stranice</a:t>
                      </a:r>
                      <a:r>
                        <a:rPr lang="en" sz="1100" u="none" strike="noStrike" cap="none" baseline="0">
                          <a:sym typeface="Calibri"/>
                        </a:rPr>
                        <a:t>.</a:t>
                      </a:r>
                    </a:p>
                  </a:txBody>
                  <a:tcPr marL="91425" marR="91425" marT="34300" marB="34300"/>
                </a:tc>
                <a:extLst>
                  <a:ext uri="{0D108BD9-81ED-4DB2-BD59-A6C34878D82A}">
                    <a16:rowId xmlns:a16="http://schemas.microsoft.com/office/drawing/2014/main" xmlns="" val="10002"/>
                  </a:ext>
                </a:extLst>
              </a:tr>
              <a:tr h="3887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a:t>Sanja Bićanić/Karolina Klarić </a:t>
                      </a:r>
                      <a:r>
                        <a:rPr lang="en" sz="1100" u="none" strike="noStrike" cap="none" baseline="0" err="1"/>
                        <a:t>Crljenković</a:t>
                      </a:r>
                      <a:endParaRPr lang="en" sz="1100" u="none" strike="noStrike" cap="none" baseline="0" err="1">
                        <a:sym typeface="Calibri"/>
                      </a:endParaRPr>
                    </a:p>
                  </a:txBody>
                  <a:tcPr marL="91425" marR="91425" marT="34300" marB="34300"/>
                </a:tc>
                <a:extLst>
                  <a:ext uri="{0D108BD9-81ED-4DB2-BD59-A6C34878D82A}">
                    <a16:rowId xmlns:a16="http://schemas.microsoft.com/office/drawing/2014/main" xmlns="" val="10003"/>
                  </a:ext>
                </a:extLst>
              </a:tr>
              <a:tr h="38768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2 </a:t>
                      </a:r>
                      <a:r>
                        <a:rPr lang="en" sz="1100" u="none" strike="noStrike" cap="none" baseline="0" err="1">
                          <a:sym typeface="Calibri"/>
                        </a:rPr>
                        <a:t>sata</a:t>
                      </a:r>
                      <a:r>
                        <a:rPr lang="en" sz="1100" u="none" strike="noStrike" cap="none" baseline="0">
                          <a:sym typeface="Calibri"/>
                        </a:rPr>
                        <a:t> </a:t>
                      </a:r>
                      <a:r>
                        <a:rPr lang="en" sz="1100" u="none" strike="noStrike" cap="none" baseline="0" err="1">
                          <a:sym typeface="Calibri"/>
                        </a:rPr>
                        <a:t>tjedno</a:t>
                      </a:r>
                      <a:r>
                        <a:rPr lang="en" sz="1100" u="none" strike="noStrike" cap="none" baseline="0">
                          <a:sym typeface="Calibri"/>
                        </a:rPr>
                        <a:t>, 70 sati </a:t>
                      </a:r>
                      <a:r>
                        <a:rPr lang="en" sz="1100" u="none" strike="noStrike" cap="none" baseline="0" err="1">
                          <a:sym typeface="Calibri"/>
                        </a:rPr>
                        <a:t>godišnje</a:t>
                      </a:r>
                      <a:endParaRPr lang="en" sz="1100" b="0" i="0" u="none" strike="noStrike" cap="none" baseline="0" err="1">
                        <a:solidFill>
                          <a:srgbClr val="000000"/>
                        </a:solidFill>
                        <a:latin typeface="+mn-lt"/>
                        <a:ea typeface="Calibri"/>
                        <a:cs typeface="Calibri"/>
                        <a:sym typeface="Calibri"/>
                      </a:endParaRPr>
                    </a:p>
                  </a:txBody>
                  <a:tcPr marL="91425" marR="91425" marT="34300" marB="34300"/>
                </a:tc>
                <a:extLst>
                  <a:ext uri="{0D108BD9-81ED-4DB2-BD59-A6C34878D82A}">
                    <a16:rowId xmlns:a16="http://schemas.microsoft.com/office/drawing/2014/main" xmlns="" val="10004"/>
                  </a:ext>
                </a:extLst>
              </a:tr>
              <a:tr h="3887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lvl="0" algn="l">
                        <a:spcBef>
                          <a:spcPts val="0"/>
                        </a:spcBef>
                        <a:spcAft>
                          <a:spcPts val="0"/>
                        </a:spcAft>
                        <a:buNone/>
                      </a:pPr>
                      <a:r>
                        <a:rPr lang="en" sz="1100" u="none" strike="noStrike" cap="none" baseline="0" noProof="1">
                          <a:sym typeface="Calibri"/>
                        </a:rPr>
                        <a:t>Troškovi </a:t>
                      </a:r>
                      <a:r>
                        <a:rPr lang="hr-HR" sz="1100" u="none" strike="noStrike" cap="none" baseline="0" noProof="1">
                          <a:sym typeface="Calibri"/>
                        </a:rPr>
                        <a:t>potrošnog </a:t>
                      </a:r>
                      <a:r>
                        <a:rPr lang="en" sz="1100" u="none" strike="noStrike" cap="none" baseline="0" noProof="1">
                          <a:sym typeface="Calibri"/>
                        </a:rPr>
                        <a:t>materijala</a:t>
                      </a:r>
                      <a:endParaRPr lang="en-US">
                        <a:sym typeface="Calibri"/>
                      </a:endParaRPr>
                    </a:p>
                  </a:txBody>
                  <a:tcPr marL="91425" marR="91425" marT="34300" marB="34300"/>
                </a:tc>
                <a:extLst>
                  <a:ext uri="{0D108BD9-81ED-4DB2-BD59-A6C34878D82A}">
                    <a16:rowId xmlns:a16="http://schemas.microsoft.com/office/drawing/2014/main" xmlns="" val="10005"/>
                  </a:ext>
                </a:extLst>
              </a:tr>
              <a:tr h="50916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US" sz="1100" u="none" strike="noStrike" cap="none" baseline="0" err="1">
                          <a:sym typeface="Calibri"/>
                        </a:rPr>
                        <a:t>Ocjenjivanje</a:t>
                      </a:r>
                      <a:r>
                        <a:rPr lang="en-US" sz="1100" u="none" strike="noStrike" cap="none" baseline="0">
                          <a:sym typeface="Calibri"/>
                        </a:rPr>
                        <a:t> </a:t>
                      </a:r>
                      <a:r>
                        <a:rPr lang="en-US" sz="1100" u="none" strike="noStrike" cap="none" baseline="0" err="1">
                          <a:sym typeface="Calibri"/>
                        </a:rPr>
                        <a:t>kvalitete</a:t>
                      </a:r>
                      <a:r>
                        <a:rPr lang="en-US" sz="1100" u="none" strike="noStrike" cap="none" baseline="0">
                          <a:sym typeface="Calibri"/>
                        </a:rPr>
                        <a:t> web </a:t>
                      </a:r>
                      <a:r>
                        <a:rPr lang="en-US" sz="1100" u="none" strike="noStrike" cap="none" baseline="0" err="1">
                          <a:sym typeface="Calibri"/>
                        </a:rPr>
                        <a:t>stranice</a:t>
                      </a:r>
                      <a:r>
                        <a:rPr lang="en-US" sz="1100" u="none" strike="noStrike" cap="none" baseline="0">
                          <a:sym typeface="Calibri"/>
                        </a:rPr>
                        <a:t> </a:t>
                      </a:r>
                      <a:r>
                        <a:rPr lang="en-US" sz="1100" u="none" strike="noStrike" cap="none" baseline="0" err="1">
                          <a:sym typeface="Calibri"/>
                        </a:rPr>
                        <a:t>škole</a:t>
                      </a:r>
                      <a:r>
                        <a:rPr lang="en-US" sz="1100" u="none" strike="noStrike" cap="none" baseline="0">
                          <a:sym typeface="Calibri"/>
                        </a:rPr>
                        <a:t>.</a:t>
                      </a:r>
                    </a:p>
                    <a:p>
                      <a:pPr marL="0" marR="0" lvl="0" indent="0" algn="l" rtl="0">
                        <a:spcBef>
                          <a:spcPts val="0"/>
                        </a:spcBef>
                        <a:buNone/>
                      </a:pPr>
                      <a:endParaRPr lang="en-US"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6"/>
                  </a:ext>
                </a:extLst>
              </a:tr>
            </a:tbl>
          </a:graphicData>
        </a:graphic>
      </p:graphicFrame>
      <p:pic>
        <p:nvPicPr>
          <p:cNvPr id="411" name="Shape 411"/>
          <p:cNvPicPr preferRelativeResize="0"/>
          <p:nvPr/>
        </p:nvPicPr>
        <p:blipFill rotWithShape="1">
          <a:blip r:embed="rId3">
            <a:alphaModFix/>
          </a:blip>
          <a:srcRect/>
          <a:stretch/>
        </p:blipFill>
        <p:spPr>
          <a:xfrm>
            <a:off x="6644201" y="276294"/>
            <a:ext cx="1820275" cy="990590"/>
          </a:xfrm>
          <a:prstGeom prst="rect">
            <a:avLst/>
          </a:prstGeom>
          <a:noFill/>
          <a:ln>
            <a:noFill/>
          </a:ln>
        </p:spPr>
      </p:pic>
      <p:sp>
        <p:nvSpPr>
          <p:cNvPr id="2" name="Title 1"/>
          <p:cNvSpPr>
            <a:spLocks noGrp="1"/>
          </p:cNvSpPr>
          <p:nvPr>
            <p:ph type="title"/>
          </p:nvPr>
        </p:nvSpPr>
        <p:spPr>
          <a:xfrm>
            <a:off x="914400" y="409634"/>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Web </a:t>
            </a:r>
            <a:r>
              <a:rPr lang="hr-HR" err="1">
                <a:effectLst>
                  <a:outerShdw blurRad="38100" dist="38100" dir="2700000" algn="tl">
                    <a:srgbClr val="000000">
                      <a:alpha val="43137"/>
                    </a:srgbClr>
                  </a:outerShdw>
                </a:effectLst>
                <a:latin typeface="+mn-lt"/>
              </a:rPr>
              <a:t>team</a:t>
            </a:r>
            <a:endParaRPr lang="hr-HR">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70699405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graphicFrame>
        <p:nvGraphicFramePr>
          <p:cNvPr id="417" name="Shape 417"/>
          <p:cNvGraphicFramePr/>
          <p:nvPr>
            <p:extLst>
              <p:ext uri="{D42A27DB-BD31-4B8C-83A1-F6EECF244321}">
                <p14:modId xmlns:p14="http://schemas.microsoft.com/office/powerpoint/2010/main" xmlns="" val="4222949913"/>
              </p:ext>
            </p:extLst>
          </p:nvPr>
        </p:nvGraphicFramePr>
        <p:xfrm>
          <a:off x="902368" y="1539432"/>
          <a:ext cx="8062120" cy="3541474"/>
        </p:xfrm>
        <a:graphic>
          <a:graphicData uri="http://schemas.openxmlformats.org/drawingml/2006/table">
            <a:tbl>
              <a:tblPr>
                <a:tableStyleId>{0E3FDE45-AF77-4B5C-9715-49D594BDF05E}</a:tableStyleId>
              </a:tblPr>
              <a:tblGrid>
                <a:gridCol w="2447204">
                  <a:extLst>
                    <a:ext uri="{9D8B030D-6E8A-4147-A177-3AD203B41FA5}">
                      <a16:colId xmlns:a16="http://schemas.microsoft.com/office/drawing/2014/main" xmlns="" val="20000"/>
                    </a:ext>
                  </a:extLst>
                </a:gridCol>
                <a:gridCol w="5614916">
                  <a:extLst>
                    <a:ext uri="{9D8B030D-6E8A-4147-A177-3AD203B41FA5}">
                      <a16:colId xmlns:a16="http://schemas.microsoft.com/office/drawing/2014/main" xmlns="" val="20001"/>
                    </a:ext>
                  </a:extLst>
                </a:gridCol>
              </a:tblGrid>
              <a:tr h="584037">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dječiji</a:t>
                      </a:r>
                      <a:r>
                        <a:rPr lang="en" sz="1000" u="none" strike="noStrike" cap="none" baseline="0">
                          <a:sym typeface="Calibri"/>
                        </a:rPr>
                        <a:t> </a:t>
                      </a:r>
                      <a:r>
                        <a:rPr lang="en" sz="1000" u="none" strike="noStrike" cap="none" baseline="0" err="1">
                          <a:sym typeface="Calibri"/>
                        </a:rPr>
                        <a:t>interes</a:t>
                      </a:r>
                      <a:r>
                        <a:rPr lang="en" sz="1000" u="none" strike="noStrike" cap="none" baseline="0">
                          <a:sym typeface="Calibri"/>
                        </a:rPr>
                        <a:t> za </a:t>
                      </a:r>
                      <a:r>
                        <a:rPr lang="en" sz="1000" u="none" strike="noStrike" cap="none" baseline="0" err="1">
                          <a:sym typeface="Calibri"/>
                        </a:rPr>
                        <a:t>plesne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glazbene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djecu</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tjelesnu</a:t>
                      </a:r>
                      <a:r>
                        <a:rPr lang="en" sz="1000" u="none" strike="noStrike" cap="none" baseline="0">
                          <a:sym typeface="Calibri"/>
                        </a:rPr>
                        <a:t> </a:t>
                      </a:r>
                      <a:r>
                        <a:rPr lang="en" sz="1000" u="none" strike="noStrike" cap="none" baseline="0" err="1">
                          <a:sym typeface="Calibri"/>
                        </a:rPr>
                        <a:t>aktivnost</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voditi</a:t>
                      </a:r>
                      <a:r>
                        <a:rPr lang="en" sz="1000" u="none" strike="noStrike" cap="none" baseline="0">
                          <a:sym typeface="Calibri"/>
                        </a:rPr>
                        <a:t> </a:t>
                      </a:r>
                      <a:r>
                        <a:rPr lang="en" sz="1000" u="none" strike="noStrike" cap="none" baseline="0" err="1">
                          <a:sym typeface="Calibri"/>
                        </a:rPr>
                        <a:t>brigu</a:t>
                      </a:r>
                      <a:r>
                        <a:rPr lang="en" sz="1000" u="none" strike="noStrike" cap="none" baseline="0">
                          <a:sym typeface="Calibri"/>
                        </a:rPr>
                        <a:t> o </a:t>
                      </a:r>
                      <a:r>
                        <a:rPr lang="en" sz="1000" u="none" strike="noStrike" cap="none" baseline="0" err="1">
                          <a:sym typeface="Calibri"/>
                        </a:rPr>
                        <a:t>zdravom</a:t>
                      </a:r>
                      <a:r>
                        <a:rPr lang="en" sz="1000" u="none" strike="noStrike" cap="none" baseline="0">
                          <a:sym typeface="Calibri"/>
                        </a:rPr>
                        <a:t> </a:t>
                      </a:r>
                      <a:r>
                        <a:rPr lang="en" sz="1000" u="none" strike="noStrike" cap="none" baseline="0" err="1">
                          <a:sym typeface="Calibri"/>
                        </a:rPr>
                        <a:t>tjelesnom</a:t>
                      </a:r>
                      <a:r>
                        <a:rPr lang="en" sz="1000" u="none" strike="noStrike" cap="none" baseline="0">
                          <a:sym typeface="Calibri"/>
                        </a:rPr>
                        <a:t> </a:t>
                      </a:r>
                      <a:r>
                        <a:rPr lang="en" sz="1000" u="none" strike="noStrike" cap="none" baseline="0" err="1">
                          <a:sym typeface="Calibri"/>
                        </a:rPr>
                        <a:t>razvoju,razvijati</a:t>
                      </a:r>
                      <a:r>
                        <a:rPr lang="en" sz="1000" u="none" strike="noStrike" cap="none" baseline="0">
                          <a:sym typeface="Calibri"/>
                        </a:rPr>
                        <a:t> </a:t>
                      </a:r>
                      <a:r>
                        <a:rPr lang="en" sz="1000" u="none" strike="noStrike" cap="none" baseline="0" err="1">
                          <a:sym typeface="Calibri"/>
                        </a:rPr>
                        <a:t>osjećaj</a:t>
                      </a:r>
                      <a:r>
                        <a:rPr lang="en" sz="1000" u="none" strike="noStrike" cap="none" baseline="0">
                          <a:sym typeface="Calibri"/>
                        </a:rPr>
                        <a:t> za </a:t>
                      </a:r>
                      <a:r>
                        <a:rPr lang="en" sz="1000" u="none" strike="noStrike" cap="none" baseline="0" err="1">
                          <a:sym typeface="Calibri"/>
                        </a:rPr>
                        <a:t>ritam</a:t>
                      </a:r>
                      <a:r>
                        <a:rPr lang="en" sz="1000" u="none" strike="noStrike" cap="none" baseline="0">
                          <a:sym typeface="Calibri"/>
                        </a:rPr>
                        <a:t>, </a:t>
                      </a:r>
                      <a:r>
                        <a:rPr lang="en" sz="1000" u="none" strike="noStrike" cap="none" baseline="0" err="1">
                          <a:sym typeface="Calibri"/>
                        </a:rPr>
                        <a:t>skladnosti</a:t>
                      </a:r>
                      <a:r>
                        <a:rPr lang="en" sz="1000" u="none" strike="noStrike" cap="none" baseline="0">
                          <a:sym typeface="Calibri"/>
                        </a:rPr>
                        <a:t> </a:t>
                      </a:r>
                      <a:r>
                        <a:rPr lang="en" sz="1000" u="none" strike="noStrike" cap="none" baseline="0" err="1">
                          <a:sym typeface="Calibri"/>
                        </a:rPr>
                        <a:t>pokreta</a:t>
                      </a:r>
                      <a:r>
                        <a:rPr lang="en" sz="1000" u="none" strike="noStrike" cap="none" baseline="0">
                          <a:sym typeface="Calibri"/>
                        </a:rPr>
                        <a:t>, </a:t>
                      </a:r>
                      <a:r>
                        <a:rPr lang="en" sz="1000" u="none" strike="noStrike" cap="none" baseline="0" err="1">
                          <a:sym typeface="Calibri"/>
                        </a:rPr>
                        <a:t>koordinaciju</a:t>
                      </a:r>
                      <a:r>
                        <a:rPr lang="en" sz="1000" u="none" strike="noStrike" cap="none" baseline="0">
                          <a:sym typeface="Calibri"/>
                        </a:rPr>
                        <a:t> </a:t>
                      </a:r>
                      <a:r>
                        <a:rPr lang="en" sz="1000" u="none" strike="noStrike" cap="none" baseline="0" err="1">
                          <a:sym typeface="Calibri"/>
                        </a:rPr>
                        <a:t>ruku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nogu</a:t>
                      </a:r>
                      <a:r>
                        <a:rPr lang="en" sz="1000" u="none" strike="noStrike" cap="none" baseline="0">
                          <a:sym typeface="Calibri"/>
                        </a:rPr>
                        <a:t>, </a:t>
                      </a:r>
                      <a:r>
                        <a:rPr lang="en" sz="1000" u="none" strike="noStrike" cap="none" baseline="0" err="1">
                          <a:sym typeface="Calibri"/>
                        </a:rPr>
                        <a:t>smisao</a:t>
                      </a:r>
                      <a:r>
                        <a:rPr lang="en" sz="1000" u="none" strike="noStrike" cap="none" baseline="0">
                          <a:sym typeface="Calibri"/>
                        </a:rPr>
                        <a:t> za </a:t>
                      </a:r>
                      <a:r>
                        <a:rPr lang="en" sz="1000" u="none" strike="noStrike" cap="none" baseline="0" err="1">
                          <a:sym typeface="Calibri"/>
                        </a:rPr>
                        <a:t>lijepo</a:t>
                      </a:r>
                      <a:r>
                        <a:rPr lang="en" sz="1000" u="none" strike="noStrike" cap="none" baseline="0">
                          <a:sym typeface="Calibri"/>
                        </a:rPr>
                        <a:t> </a:t>
                      </a:r>
                      <a:r>
                        <a:rPr lang="en" sz="1000" u="none" strike="noStrike" cap="none" baseline="0" err="1">
                          <a:sym typeface="Calibri"/>
                        </a:rPr>
                        <a:t>izvođenje</a:t>
                      </a:r>
                      <a:r>
                        <a:rPr lang="en" sz="1000" u="none" strike="noStrike" cap="none" baseline="0">
                          <a:sym typeface="Calibri"/>
                        </a:rPr>
                        <a:t> </a:t>
                      </a:r>
                      <a:r>
                        <a:rPr lang="en" sz="1000" u="none" strike="noStrike" cap="none" baseline="0" err="1">
                          <a:sym typeface="Calibri"/>
                        </a:rPr>
                        <a:t>pokreta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0"/>
                  </a:ext>
                </a:extLst>
              </a:tr>
              <a:tr h="3406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Stvoriti</a:t>
                      </a:r>
                      <a:r>
                        <a:rPr lang="en" sz="1000" u="none" strike="noStrike" cap="none" baseline="0">
                          <a:sym typeface="Calibri"/>
                        </a:rPr>
                        <a:t> </a:t>
                      </a:r>
                      <a:r>
                        <a:rPr lang="en" sz="1000" u="none" strike="noStrike" cap="none" baseline="0" err="1">
                          <a:sym typeface="Calibri"/>
                        </a:rPr>
                        <a:t>ugodnu</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sym typeface="Calibri"/>
                        </a:rPr>
                        <a:t>vedru</a:t>
                      </a:r>
                      <a:r>
                        <a:rPr lang="en" sz="1000" u="none" strike="noStrike" cap="none" baseline="0">
                          <a:sym typeface="Calibri"/>
                        </a:rPr>
                        <a:t> </a:t>
                      </a:r>
                      <a:r>
                        <a:rPr lang="en" sz="1000" u="none" strike="noStrike" cap="none" baseline="0" err="1">
                          <a:sym typeface="Calibri"/>
                        </a:rPr>
                        <a:t>atmosferu</a:t>
                      </a:r>
                      <a:r>
                        <a:rPr lang="en" sz="1000" u="none" strike="noStrike" cap="none" baseline="0">
                          <a:sym typeface="Calibri"/>
                        </a:rPr>
                        <a:t> </a:t>
                      </a:r>
                      <a:r>
                        <a:rPr lang="en" sz="1000" u="none" strike="noStrike" cap="none" baseline="0" err="1">
                          <a:sym typeface="Calibri"/>
                        </a:rPr>
                        <a:t>među</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a:t>
                      </a:r>
                      <a:r>
                        <a:rPr lang="en" sz="1000" u="none" strike="noStrike" cap="none" baseline="0" err="1">
                          <a:sym typeface="Calibri"/>
                        </a:rPr>
                        <a:t>škola,prezentirati</a:t>
                      </a:r>
                      <a:r>
                        <a:rPr lang="en" sz="1000" u="none" strike="noStrike" cap="none" baseline="0">
                          <a:sym typeface="Calibri"/>
                        </a:rPr>
                        <a:t> </a:t>
                      </a:r>
                      <a:r>
                        <a:rPr lang="en" sz="1000" u="none" strike="noStrike" cap="none" baseline="0" err="1">
                          <a:sym typeface="Calibri"/>
                        </a:rPr>
                        <a:t>svoje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prigodnim</a:t>
                      </a:r>
                      <a:r>
                        <a:rPr lang="en" sz="1000" u="none" strike="noStrike" cap="none" baseline="0">
                          <a:sym typeface="Calibri"/>
                        </a:rPr>
                        <a:t> </a:t>
                      </a:r>
                      <a:r>
                        <a:rPr lang="en" sz="1000" u="none" strike="noStrike" cap="none" baseline="0" err="1">
                          <a:sym typeface="Calibri"/>
                        </a:rPr>
                        <a:t>svečanostima</a:t>
                      </a:r>
                      <a:r>
                        <a:rPr lang="en" sz="1000" u="none" strike="noStrike" cap="none" baseline="0">
                          <a:sym typeface="Calibri"/>
                        </a:rPr>
                        <a:t> u </a:t>
                      </a:r>
                      <a:r>
                        <a:rPr lang="en" sz="1000" u="none" strike="noStrike" cap="none" baseline="0" err="1">
                          <a:sym typeface="Calibri"/>
                        </a:rPr>
                        <a:t>školi</a:t>
                      </a:r>
                      <a:r>
                        <a:rPr lang="en" sz="1000" u="none" strike="noStrike" cap="none" baseline="0">
                          <a:sym typeface="Calibri"/>
                        </a:rPr>
                        <a:t> I </a:t>
                      </a:r>
                      <a:r>
                        <a:rPr lang="en" sz="1000" u="none" strike="noStrike" cap="none" baseline="0" err="1">
                          <a:sym typeface="Calibri"/>
                        </a:rPr>
                        <a:t>izvan</a:t>
                      </a:r>
                      <a:r>
                        <a:rPr lang="en" sz="1000" u="none" strike="noStrike" cap="none" baseline="0">
                          <a:sym typeface="Calibri"/>
                        </a:rPr>
                        <a:t> </a:t>
                      </a:r>
                      <a:r>
                        <a:rPr lang="en" sz="1000" u="none" strike="noStrike" cap="none" baseline="0" err="1">
                          <a:sym typeface="Calibri"/>
                        </a:rPr>
                        <a:t>nje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1"/>
                  </a:ext>
                </a:extLst>
              </a:tr>
              <a:tr h="4782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a:lnSpc>
                          <a:spcPct val="100000"/>
                        </a:lnSpc>
                        <a:spcBef>
                          <a:spcPts val="0"/>
                        </a:spcBef>
                        <a:spcAft>
                          <a:spcPts val="0"/>
                        </a:spcAft>
                        <a:buNone/>
                      </a:pPr>
                      <a:r>
                        <a:rPr lang="en" sz="1000" b="0" i="0" u="none" strike="noStrike" cap="none" baseline="0" noProof="0">
                          <a:latin typeface="Calibri"/>
                        </a:rPr>
                        <a:t>Online </a:t>
                      </a:r>
                      <a:r>
                        <a:rPr lang="en" sz="1000" b="0" i="0" u="none" strike="noStrike" cap="none" baseline="0" noProof="0" err="1">
                          <a:latin typeface="Calibri"/>
                        </a:rPr>
                        <a:t>nastava</a:t>
                      </a:r>
                      <a:r>
                        <a:rPr lang="en" sz="1000" b="0" i="0" u="none" strike="noStrike" cap="none" baseline="0" noProof="0">
                          <a:latin typeface="Calibri"/>
                        </a:rPr>
                        <a:t>, </a:t>
                      </a:r>
                      <a:r>
                        <a:rPr lang="en" sz="1000" b="0" i="0" u="none" strike="noStrike" cap="none" baseline="0" noProof="0" err="1">
                          <a:latin typeface="Calibri"/>
                        </a:rPr>
                        <a:t>izvannastavna</a:t>
                      </a:r>
                      <a:r>
                        <a:rPr lang="en" sz="1000" b="0" i="0" u="none" strike="noStrike" cap="none" baseline="0" noProof="0">
                          <a:latin typeface="Calibri"/>
                        </a:rPr>
                        <a:t> </a:t>
                      </a:r>
                      <a:r>
                        <a:rPr lang="en" sz="1000" b="0" i="0" u="none" strike="noStrike" cap="none" baseline="0" noProof="0" err="1">
                          <a:latin typeface="Calibri"/>
                        </a:rPr>
                        <a:t>aktivnost</a:t>
                      </a:r>
                      <a:r>
                        <a:rPr lang="en" sz="1000" b="0" i="0" u="none" strike="noStrike" cap="none" baseline="0" noProof="0">
                          <a:latin typeface="Calibri"/>
                        </a:rPr>
                        <a:t> za </a:t>
                      </a:r>
                      <a:r>
                        <a:rPr lang="en" sz="1000" b="0" i="0" u="none" strike="noStrike" cap="none" baseline="0" noProof="0" err="1">
                          <a:latin typeface="Calibri"/>
                        </a:rPr>
                        <a:t>učenike</a:t>
                      </a:r>
                      <a:r>
                        <a:rPr lang="en" sz="1000" b="0" i="0" u="none" strike="noStrike" cap="none" baseline="0" noProof="0">
                          <a:latin typeface="Calibri"/>
                        </a:rPr>
                        <a:t> od 5.-8. </a:t>
                      </a:r>
                      <a:r>
                        <a:rPr lang="en" sz="1000" b="0" i="0" u="none" strike="noStrike" cap="none" baseline="0" noProof="0" err="1">
                          <a:latin typeface="Calibri"/>
                        </a:rPr>
                        <a:t>razreda</a:t>
                      </a:r>
                      <a:r>
                        <a:rPr lang="en" sz="1000" b="0" i="0" u="none" strike="noStrike" cap="none" baseline="0" noProof="0">
                          <a:latin typeface="Calibri"/>
                        </a:rPr>
                        <a:t>.</a:t>
                      </a:r>
                      <a:endParaRPr lang="en-US"/>
                    </a:p>
                    <a:p>
                      <a:pPr marL="0" marR="0" lvl="0" indent="0" algn="l">
                        <a:lnSpc>
                          <a:spcPct val="100000"/>
                        </a:lnSpc>
                        <a:spcBef>
                          <a:spcPts val="0"/>
                        </a:spcBef>
                        <a:spcAft>
                          <a:spcPts val="0"/>
                        </a:spcAft>
                        <a:buNone/>
                      </a:pPr>
                      <a:r>
                        <a:rPr lang="en" sz="1000" b="0" i="0" u="none" strike="noStrike" cap="none" baseline="0" noProof="0" err="1">
                          <a:latin typeface="Calibri"/>
                        </a:rPr>
                        <a:t>Upoznavanje</a:t>
                      </a:r>
                      <a:r>
                        <a:rPr lang="en" sz="1000" b="0" i="0" u="none" strike="noStrike" cap="none" baseline="0" noProof="0">
                          <a:latin typeface="Calibri"/>
                        </a:rPr>
                        <a:t> s </a:t>
                      </a:r>
                      <a:r>
                        <a:rPr lang="en" sz="1000" b="0" i="0" u="none" strike="noStrike" cap="none" baseline="0" noProof="0" err="1">
                          <a:latin typeface="Calibri"/>
                        </a:rPr>
                        <a:t>različitim</a:t>
                      </a:r>
                      <a:r>
                        <a:rPr lang="en" sz="1000" b="0" i="0" u="none" strike="noStrike" cap="none" baseline="0" noProof="0">
                          <a:latin typeface="Calibri"/>
                        </a:rPr>
                        <a:t> </a:t>
                      </a:r>
                      <a:r>
                        <a:rPr lang="en" sz="1000" b="0" i="0" u="none" strike="noStrike" cap="none" baseline="0" noProof="0" err="1">
                          <a:latin typeface="Calibri"/>
                        </a:rPr>
                        <a:t>vrstama</a:t>
                      </a:r>
                      <a:r>
                        <a:rPr lang="en" sz="1000" b="0" i="0" u="none" strike="noStrike" cap="none" baseline="0" noProof="0">
                          <a:latin typeface="Calibri"/>
                        </a:rPr>
                        <a:t> </a:t>
                      </a:r>
                      <a:r>
                        <a:rPr lang="en" sz="1000" b="0" i="0" u="none" strike="noStrike" cap="none" baseline="0" noProof="0" err="1">
                          <a:latin typeface="Calibri"/>
                        </a:rPr>
                        <a:t>plesa</a:t>
                      </a:r>
                      <a:r>
                        <a:rPr lang="en" sz="1000" b="0" i="0" u="none" strike="noStrike" cap="none" baseline="0" noProof="0">
                          <a:latin typeface="Calibri"/>
                        </a:rPr>
                        <a:t> </a:t>
                      </a:r>
                      <a:r>
                        <a:rPr lang="en" sz="1000" b="0" i="0" u="none" strike="noStrike" cap="none" baseline="0" noProof="0" err="1">
                          <a:latin typeface="Calibri"/>
                        </a:rPr>
                        <a:t>i</a:t>
                      </a:r>
                      <a:r>
                        <a:rPr lang="en" sz="1000" b="0" i="0" u="none" strike="noStrike" cap="none" baseline="0" noProof="0">
                          <a:latin typeface="Calibri"/>
                        </a:rPr>
                        <a:t> </a:t>
                      </a:r>
                      <a:r>
                        <a:rPr lang="en" sz="1000" b="0" i="0" u="none" strike="noStrike" cap="none" baseline="0" noProof="0" err="1">
                          <a:latin typeface="Calibri"/>
                        </a:rPr>
                        <a:t>mijenjanjem</a:t>
                      </a:r>
                      <a:r>
                        <a:rPr lang="en" sz="1000" b="0" i="0" u="none" strike="noStrike" cap="none" baseline="0" noProof="0">
                          <a:latin typeface="Calibri"/>
                        </a:rPr>
                        <a:t> </a:t>
                      </a:r>
                      <a:r>
                        <a:rPr lang="en" sz="1000" b="0" i="0" u="none" strike="noStrike" cap="none" baseline="0" noProof="0" err="1">
                          <a:latin typeface="Calibri"/>
                        </a:rPr>
                        <a:t>plesa</a:t>
                      </a:r>
                      <a:r>
                        <a:rPr lang="en" sz="1000" b="0" i="0" u="none" strike="noStrike" cap="none" baseline="0" noProof="0">
                          <a:latin typeface="Calibri"/>
                        </a:rPr>
                        <a:t> </a:t>
                      </a:r>
                      <a:r>
                        <a:rPr lang="en" sz="1000" b="0" i="0" u="none" strike="noStrike" cap="none" baseline="0" noProof="0" err="1">
                          <a:latin typeface="Calibri"/>
                        </a:rPr>
                        <a:t>tijekom</a:t>
                      </a:r>
                      <a:r>
                        <a:rPr lang="en" sz="1000" b="0" i="0" u="none" strike="noStrike" cap="none" baseline="0" noProof="0">
                          <a:latin typeface="Calibri"/>
                        </a:rPr>
                        <a:t> </a:t>
                      </a:r>
                      <a:r>
                        <a:rPr lang="en" sz="1000" b="0" i="0" u="none" strike="noStrike" cap="none" baseline="0" noProof="0" err="1">
                          <a:latin typeface="Calibri"/>
                        </a:rPr>
                        <a:t>različitih</a:t>
                      </a:r>
                      <a:r>
                        <a:rPr lang="en" sz="1000" b="0" i="0" u="none" strike="noStrike" cap="none" baseline="0" noProof="0">
                          <a:latin typeface="Calibri"/>
                        </a:rPr>
                        <a:t> </a:t>
                      </a:r>
                      <a:r>
                        <a:rPr lang="en" sz="1000" b="0" i="0" u="none" strike="noStrike" cap="none" baseline="0" noProof="0" err="1">
                          <a:latin typeface="Calibri"/>
                        </a:rPr>
                        <a:t>vremenskih</a:t>
                      </a:r>
                      <a:r>
                        <a:rPr lang="en" sz="1000" b="0" i="0" u="none" strike="noStrike" cap="none" baseline="0" noProof="0">
                          <a:latin typeface="Calibri"/>
                        </a:rPr>
                        <a:t> </a:t>
                      </a:r>
                      <a:r>
                        <a:rPr lang="en" sz="1000" b="0" i="0" u="none" strike="noStrike" cap="none" baseline="0" noProof="0" err="1">
                          <a:latin typeface="Calibri"/>
                        </a:rPr>
                        <a:t>razdoblja</a:t>
                      </a:r>
                      <a:r>
                        <a:rPr lang="en" sz="1000" b="0" i="0" u="none" strike="noStrike" cap="none" baseline="0" noProof="0">
                          <a:latin typeface="Calibri"/>
                        </a:rPr>
                        <a:t>.</a:t>
                      </a:r>
                    </a:p>
                    <a:p>
                      <a:pPr marL="0" marR="0" lvl="0" indent="0" algn="l">
                        <a:lnSpc>
                          <a:spcPct val="100000"/>
                        </a:lnSpc>
                        <a:spcBef>
                          <a:spcPts val="0"/>
                        </a:spcBef>
                        <a:spcAft>
                          <a:spcPts val="0"/>
                        </a:spcAft>
                        <a:buNone/>
                      </a:pPr>
                      <a:r>
                        <a:rPr lang="en" sz="1000" b="0" i="0" u="none" strike="noStrike" cap="none" baseline="0" noProof="0" err="1">
                          <a:latin typeface="Calibri"/>
                        </a:rPr>
                        <a:t>Osmišljavanje</a:t>
                      </a:r>
                      <a:r>
                        <a:rPr lang="en" sz="1000" b="0" i="0" u="none" strike="noStrike" cap="none" baseline="0" noProof="0">
                          <a:latin typeface="Calibri"/>
                        </a:rPr>
                        <a:t> </a:t>
                      </a:r>
                      <a:r>
                        <a:rPr lang="en" sz="1000" b="0" i="0" u="none" strike="noStrike" cap="none" baseline="0" noProof="0" err="1">
                          <a:latin typeface="Calibri"/>
                        </a:rPr>
                        <a:t>koreografija</a:t>
                      </a:r>
                      <a:r>
                        <a:rPr lang="en" sz="1000" b="0" i="0" u="none" strike="noStrike" cap="none" baseline="0" noProof="0">
                          <a:latin typeface="Calibri"/>
                        </a:rPr>
                        <a:t> </a:t>
                      </a:r>
                      <a:r>
                        <a:rPr lang="en" sz="1000" b="0" i="0" u="none" strike="noStrike" cap="none" baseline="0" noProof="0" err="1">
                          <a:latin typeface="Calibri"/>
                        </a:rPr>
                        <a:t>na</a:t>
                      </a:r>
                      <a:r>
                        <a:rPr lang="en" sz="1000" b="0" i="0" u="none" strike="noStrike" cap="none" baseline="0" noProof="0">
                          <a:latin typeface="Calibri"/>
                        </a:rPr>
                        <a:t> </a:t>
                      </a:r>
                      <a:r>
                        <a:rPr lang="en" sz="1000" b="0" i="0" u="none" strike="noStrike" cap="none" baseline="0" noProof="0" err="1">
                          <a:latin typeface="Calibri"/>
                        </a:rPr>
                        <a:t>različite</a:t>
                      </a:r>
                      <a:r>
                        <a:rPr lang="en" sz="1000" b="0" i="0" u="none" strike="noStrike" cap="none" baseline="0" noProof="0">
                          <a:latin typeface="Calibri"/>
                        </a:rPr>
                        <a:t> </a:t>
                      </a:r>
                      <a:r>
                        <a:rPr lang="en" sz="1000" b="0" i="0" u="none" strike="noStrike" cap="none" baseline="0" noProof="0" err="1">
                          <a:latin typeface="Calibri"/>
                        </a:rPr>
                        <a:t>skladbe</a:t>
                      </a:r>
                      <a:r>
                        <a:rPr lang="en" sz="1000" b="0" i="0" u="none" strike="noStrike" cap="none" baseline="0" noProof="0">
                          <a:latin typeface="Calibri"/>
                        </a:rPr>
                        <a:t>. Online </a:t>
                      </a:r>
                      <a:r>
                        <a:rPr lang="en" sz="1000" b="0" i="0" u="none" strike="noStrike" cap="none" baseline="0" noProof="0" err="1">
                          <a:latin typeface="Calibri"/>
                        </a:rPr>
                        <a:t>izrada</a:t>
                      </a:r>
                      <a:r>
                        <a:rPr lang="en" sz="1000" b="0" i="0" u="none" strike="noStrike" cap="none" baseline="0" noProof="0">
                          <a:latin typeface="Calibri"/>
                        </a:rPr>
                        <a:t> </a:t>
                      </a:r>
                      <a:r>
                        <a:rPr lang="en" sz="1000" b="0" i="0" u="none" strike="noStrike" cap="none" baseline="0" noProof="0" err="1">
                          <a:latin typeface="Calibri"/>
                        </a:rPr>
                        <a:t>plesnih</a:t>
                      </a:r>
                      <a:r>
                        <a:rPr lang="en" sz="1000" b="0" i="0" u="none" strike="noStrike" cap="none" baseline="0" noProof="0">
                          <a:latin typeface="Calibri"/>
                        </a:rPr>
                        <a:t> video </a:t>
                      </a:r>
                      <a:r>
                        <a:rPr lang="en" sz="1000" b="0" i="0" u="none" strike="noStrike" cap="none" baseline="0" noProof="0" err="1">
                          <a:latin typeface="Calibri"/>
                        </a:rPr>
                        <a:t>uradaka</a:t>
                      </a:r>
                      <a:r>
                        <a:rPr lang="en" sz="1000" b="0" i="0" u="none" strike="noStrike" cap="none" baseline="0" noProof="0">
                          <a:latin typeface="Calibri"/>
                        </a:rPr>
                        <a:t>.</a:t>
                      </a:r>
                    </a:p>
                  </a:txBody>
                  <a:tcPr marL="91450" marR="91450" marT="31550" marB="31550"/>
                </a:tc>
                <a:extLst>
                  <a:ext uri="{0D108BD9-81ED-4DB2-BD59-A6C34878D82A}">
                    <a16:rowId xmlns:a16="http://schemas.microsoft.com/office/drawing/2014/main" xmlns="" val="10002"/>
                  </a:ext>
                </a:extLst>
              </a:tr>
              <a:tr h="50750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a:t>
                      </a:r>
                      <a:r>
                        <a:rPr lang="hr-HR" sz="1000" u="none" strike="noStrike" cap="none" baseline="0" err="1">
                          <a:sym typeface="Calibri"/>
                        </a:rPr>
                        <a:t>ica</a:t>
                      </a:r>
                      <a:r>
                        <a:rPr lang="en" sz="1000" u="none" strike="noStrike" cap="none" baseline="0">
                          <a:sym typeface="Calibri"/>
                        </a:rPr>
                        <a:t> </a:t>
                      </a:r>
                      <a:r>
                        <a:rPr lang="en" sz="1000" u="none" strike="noStrike" cap="none" baseline="0" err="1">
                          <a:sym typeface="Calibri"/>
                        </a:rPr>
                        <a:t>informatike</a:t>
                      </a:r>
                      <a:r>
                        <a:rPr lang="en" sz="1000" u="none" strike="noStrike" cap="none" baseline="0">
                          <a:sym typeface="Calibri"/>
                        </a:rPr>
                        <a:t>, </a:t>
                      </a:r>
                      <a:r>
                        <a:rPr lang="en" sz="1000" u="none" strike="noStrike" cap="none" baseline="0"/>
                        <a:t>Sanja Bićanić/Karolina Klarić </a:t>
                      </a:r>
                      <a:r>
                        <a:rPr lang="en" sz="1000" u="none" strike="noStrike" cap="none" baseline="0" err="1"/>
                        <a:t>Crljenković</a:t>
                      </a:r>
                      <a:endParaRPr lang="hr-HR" sz="1000" u="none" strike="noStrike" cap="none" baseline="0" err="1">
                        <a:sym typeface="Calibri"/>
                      </a:endParaRPr>
                    </a:p>
                    <a:p>
                      <a:pPr marL="0" marR="0" lvl="0" indent="0" algn="l" rtl="0">
                        <a:lnSpc>
                          <a:spcPct val="100000"/>
                        </a:lnSpc>
                        <a:spcBef>
                          <a:spcPts val="200"/>
                        </a:spcBef>
                        <a:spcAft>
                          <a:spcPts val="0"/>
                        </a:spcAft>
                        <a:buFont typeface="Calibri"/>
                        <a:buNone/>
                      </a:pPr>
                      <a:endParaRPr lang="en" sz="1000" u="none" strike="noStrike" cap="none" baseline="0">
                        <a:sym typeface="Calibri"/>
                      </a:endParaRPr>
                    </a:p>
                    <a:p>
                      <a:pPr marL="0" marR="0" lvl="0" indent="0" algn="l">
                        <a:lnSpc>
                          <a:spcPct val="100000"/>
                        </a:lnSpc>
                        <a:spcBef>
                          <a:spcPts val="200"/>
                        </a:spcBef>
                        <a:spcAft>
                          <a:spcPts val="0"/>
                        </a:spcAft>
                        <a:buFont typeface="Calibri"/>
                        <a:buNone/>
                      </a:pPr>
                      <a:endParaRPr lang="en" sz="1000" u="none" strike="noStrike" cap="none" baseline="0"/>
                    </a:p>
                  </a:txBody>
                  <a:tcPr marL="91450" marR="91450" marT="31550" marB="31550"/>
                </a:tc>
                <a:extLst>
                  <a:ext uri="{0D108BD9-81ED-4DB2-BD59-A6C34878D82A}">
                    <a16:rowId xmlns:a16="http://schemas.microsoft.com/office/drawing/2014/main" xmlns="" val="10003"/>
                  </a:ext>
                </a:extLst>
              </a:tr>
              <a:tr h="3417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2 </a:t>
                      </a:r>
                      <a:r>
                        <a:rPr lang="en" sz="1000" u="none" strike="noStrike" cap="none" baseline="0" err="1">
                          <a:sym typeface="Calibri"/>
                        </a:rPr>
                        <a:t>sata</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70 sati </a:t>
                      </a:r>
                      <a:r>
                        <a:rPr lang="en" sz="1000" u="none" strike="noStrike" cap="none" baseline="0" err="1">
                          <a:sym typeface="Calibri"/>
                        </a:rPr>
                        <a:t>godišnje</a:t>
                      </a:r>
                      <a:endParaRPr lang="en" sz="1000" b="0" i="0" u="none" strike="noStrike" cap="none" baseline="0" err="1">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4"/>
                  </a:ext>
                </a:extLst>
              </a:tr>
              <a:tr h="44014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a:lnSpc>
                          <a:spcPct val="100000"/>
                        </a:lnSpc>
                        <a:spcBef>
                          <a:spcPts val="0"/>
                        </a:spcBef>
                        <a:spcAft>
                          <a:spcPts val="0"/>
                        </a:spcAft>
                        <a:buNone/>
                      </a:pPr>
                      <a:r>
                        <a:rPr lang="en" sz="1000" b="0" i="0" u="none" strike="noStrike" cap="none" baseline="0" noProof="0" err="1">
                          <a:latin typeface="Calibri"/>
                        </a:rPr>
                        <a:t>Sredstva</a:t>
                      </a:r>
                      <a:r>
                        <a:rPr lang="en" sz="1000" b="0" i="0" u="none" strike="noStrike" cap="none" baseline="0" noProof="0">
                          <a:latin typeface="Calibri"/>
                        </a:rPr>
                        <a:t> za rad</a:t>
                      </a:r>
                      <a:r>
                        <a:rPr lang="en" sz="1000" b="0" i="0" u="none" strike="noStrike" cap="none" baseline="0" noProof="0"/>
                        <a:t> </a:t>
                      </a:r>
                      <a:r>
                        <a:rPr lang="en" sz="1000" b="0" i="0" u="none" strike="noStrike" cap="none" baseline="0" noProof="0" err="1"/>
                        <a:t>omogućuju</a:t>
                      </a:r>
                      <a:r>
                        <a:rPr lang="en" sz="1000" b="0" i="0" u="none" strike="noStrike" cap="none" baseline="0" noProof="0"/>
                        <a:t> </a:t>
                      </a:r>
                      <a:r>
                        <a:rPr lang="en" sz="1000" b="0" i="0" u="none" strike="noStrike" cap="none" baseline="0" noProof="0" err="1"/>
                        <a:t>roditelji</a:t>
                      </a:r>
                      <a:r>
                        <a:rPr lang="en" sz="1000" b="0" i="0" u="none" strike="noStrike" cap="none" baseline="0" noProof="0">
                          <a:sym typeface="Calibri"/>
                        </a:rPr>
                        <a:t>.</a:t>
                      </a:r>
                      <a:endParaRPr lang="en-US" b="0" i="0" noProof="0">
                        <a:sym typeface="Calibri"/>
                      </a:endParaRPr>
                    </a:p>
                  </a:txBody>
                  <a:tcPr marL="91450" marR="91450" marT="31550" marB="31550"/>
                </a:tc>
                <a:extLst>
                  <a:ext uri="{0D108BD9-81ED-4DB2-BD59-A6C34878D82A}">
                    <a16:rowId xmlns:a16="http://schemas.microsoft.com/office/drawing/2014/main" xmlns="" val="10005"/>
                  </a:ext>
                </a:extLst>
              </a:tr>
              <a:tr h="71626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a:t>Ocjenjivanje online plesnih video uradaka.</a:t>
                      </a:r>
                      <a:endParaRPr lang="en" sz="1000" u="none" strike="noStrike" cap="none" baseline="0">
                        <a:sym typeface="Calibri"/>
                      </a:endParaRPr>
                    </a:p>
                  </a:txBody>
                  <a:tcPr marL="91450" marR="91450" marT="31550" marB="31550"/>
                </a:tc>
                <a:extLst>
                  <a:ext uri="{0D108BD9-81ED-4DB2-BD59-A6C34878D82A}">
                    <a16:rowId xmlns:a16="http://schemas.microsoft.com/office/drawing/2014/main" xmlns="" val="10006"/>
                  </a:ext>
                </a:extLst>
              </a:tr>
            </a:tbl>
          </a:graphicData>
        </a:graphic>
      </p:graphicFrame>
      <p:sp>
        <p:nvSpPr>
          <p:cNvPr id="418" name="Shape 418"/>
          <p:cNvSpPr txBox="1"/>
          <p:nvPr/>
        </p:nvSpPr>
        <p:spPr>
          <a:xfrm>
            <a:off x="155575" y="-108346"/>
            <a:ext cx="304799"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19" name="Shape 419"/>
          <p:cNvSpPr txBox="1"/>
          <p:nvPr/>
        </p:nvSpPr>
        <p:spPr>
          <a:xfrm>
            <a:off x="155575" y="-108346"/>
            <a:ext cx="304799"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20" name="Shape 420"/>
          <p:cNvSpPr txBox="1"/>
          <p:nvPr/>
        </p:nvSpPr>
        <p:spPr>
          <a:xfrm>
            <a:off x="155575" y="-108346"/>
            <a:ext cx="304799"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421" name="Shape 421"/>
          <p:cNvPicPr preferRelativeResize="0"/>
          <p:nvPr/>
        </p:nvPicPr>
        <p:blipFill rotWithShape="1">
          <a:blip r:embed="rId3">
            <a:alphaModFix/>
          </a:blip>
          <a:srcRect/>
          <a:stretch/>
        </p:blipFill>
        <p:spPr>
          <a:xfrm>
            <a:off x="6637622" y="444695"/>
            <a:ext cx="1604009" cy="982862"/>
          </a:xfrm>
          <a:prstGeom prst="rect">
            <a:avLst/>
          </a:prstGeom>
          <a:noFill/>
          <a:ln>
            <a:noFill/>
          </a:ln>
        </p:spPr>
      </p:pic>
      <p:sp>
        <p:nvSpPr>
          <p:cNvPr id="2" name="Title 1"/>
          <p:cNvSpPr>
            <a:spLocks noGrp="1"/>
          </p:cNvSpPr>
          <p:nvPr>
            <p:ph type="title"/>
          </p:nvPr>
        </p:nvSpPr>
        <p:spPr>
          <a:xfrm>
            <a:off x="902368" y="444695"/>
            <a:ext cx="806212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Plesna</a:t>
            </a:r>
            <a:r>
              <a:rPr lang="hr-HR" sz="1800" b="1">
                <a:ln/>
                <a:effectLst>
                  <a:outerShdw blurRad="38100" dist="38100" dir="2700000" algn="tl">
                    <a:srgbClr val="000000">
                      <a:alpha val="43137"/>
                    </a:srgbClr>
                  </a:outerShdw>
                </a:effectLst>
                <a:latin typeface="+mn-lt"/>
              </a:rPr>
              <a:t> </a:t>
            </a:r>
            <a:r>
              <a:rPr lang="hr-HR">
                <a:effectLst>
                  <a:outerShdw blurRad="38100" dist="38100" dir="2700000" algn="tl">
                    <a:srgbClr val="000000">
                      <a:alpha val="43137"/>
                    </a:srgbClr>
                  </a:outerShdw>
                </a:effectLst>
                <a:latin typeface="+mn-lt"/>
              </a:rPr>
              <a:t>skupina</a:t>
            </a:r>
            <a:endParaRPr lang="hr-HR" sz="1800" b="1">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36708101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pic>
        <p:nvPicPr>
          <p:cNvPr id="433" name="Shape 433"/>
          <p:cNvPicPr preferRelativeResize="0"/>
          <p:nvPr/>
        </p:nvPicPr>
        <p:blipFill rotWithShape="1">
          <a:blip r:embed="rId3">
            <a:alphaModFix/>
          </a:blip>
          <a:srcRect/>
          <a:stretch/>
        </p:blipFill>
        <p:spPr>
          <a:xfrm>
            <a:off x="7209945" y="115924"/>
            <a:ext cx="1314391" cy="943732"/>
          </a:xfrm>
          <a:prstGeom prst="rect">
            <a:avLst/>
          </a:prstGeom>
          <a:noFill/>
          <a:ln>
            <a:noFill/>
          </a:ln>
        </p:spPr>
      </p:pic>
      <p:graphicFrame>
        <p:nvGraphicFramePr>
          <p:cNvPr id="434" name="Shape 434"/>
          <p:cNvGraphicFramePr/>
          <p:nvPr>
            <p:extLst>
              <p:ext uri="{D42A27DB-BD31-4B8C-83A1-F6EECF244321}">
                <p14:modId xmlns:p14="http://schemas.microsoft.com/office/powerpoint/2010/main" xmlns="" val="2905661872"/>
              </p:ext>
            </p:extLst>
          </p:nvPr>
        </p:nvGraphicFramePr>
        <p:xfrm>
          <a:off x="986589" y="1059656"/>
          <a:ext cx="7617859" cy="3967920"/>
        </p:xfrm>
        <a:graphic>
          <a:graphicData uri="http://schemas.openxmlformats.org/drawingml/2006/table">
            <a:tbl>
              <a:tblPr>
                <a:tableStyleId>{0E3FDE45-AF77-4B5C-9715-49D594BDF05E}</a:tableStyleId>
              </a:tblPr>
              <a:tblGrid>
                <a:gridCol w="2381382">
                  <a:extLst>
                    <a:ext uri="{9D8B030D-6E8A-4147-A177-3AD203B41FA5}">
                      <a16:colId xmlns:a16="http://schemas.microsoft.com/office/drawing/2014/main" xmlns="" val="20000"/>
                    </a:ext>
                  </a:extLst>
                </a:gridCol>
                <a:gridCol w="5236477">
                  <a:extLst>
                    <a:ext uri="{9D8B030D-6E8A-4147-A177-3AD203B41FA5}">
                      <a16:colId xmlns:a16="http://schemas.microsoft.com/office/drawing/2014/main" xmlns="" val="20001"/>
                    </a:ext>
                  </a:extLst>
                </a:gridCol>
              </a:tblGrid>
              <a:tr h="68451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 razvijati ljubav prema likovnoj umjetnosti i likovnom izražavanju</a:t>
                      </a:r>
                    </a:p>
                    <a:p>
                      <a:pPr marL="0" marR="0" lvl="0" indent="0" algn="l">
                        <a:lnSpc>
                          <a:spcPct val="100000"/>
                        </a:lnSpc>
                        <a:spcBef>
                          <a:spcPts val="0"/>
                        </a:spcBef>
                        <a:spcAft>
                          <a:spcPts val="0"/>
                        </a:spcAft>
                        <a:buFont typeface="Calibri"/>
                        <a:buNone/>
                      </a:pPr>
                      <a:r>
                        <a:rPr lang="en" sz="1000" u="none" strike="noStrike" cap="none" baseline="0"/>
                        <a:t>                     - razvijati kreativnost i maštovitost</a:t>
                      </a:r>
                    </a:p>
                    <a:p>
                      <a:pPr marL="0" marR="0" lvl="0" indent="0" algn="l">
                        <a:lnSpc>
                          <a:spcPct val="100000"/>
                        </a:lnSpc>
                        <a:spcBef>
                          <a:spcPts val="0"/>
                        </a:spcBef>
                        <a:spcAft>
                          <a:spcPts val="0"/>
                        </a:spcAft>
                        <a:buFont typeface="Calibri"/>
                        <a:buNone/>
                      </a:pPr>
                      <a:r>
                        <a:rPr lang="en" sz="1000" u="none" strike="noStrike" cap="none" baseline="0"/>
                        <a:t>                     - primijeniti znanje o likovnim tehnikama</a:t>
                      </a:r>
                    </a:p>
                    <a:p>
                      <a:pPr marL="0" marR="0" lvl="0" indent="0" algn="l">
                        <a:lnSpc>
                          <a:spcPct val="100000"/>
                        </a:lnSpc>
                        <a:spcBef>
                          <a:spcPts val="0"/>
                        </a:spcBef>
                        <a:spcAft>
                          <a:spcPts val="0"/>
                        </a:spcAft>
                        <a:buFont typeface="Calibri"/>
                        <a:buNone/>
                      </a:pPr>
                      <a:r>
                        <a:rPr lang="en" sz="1000" u="none" strike="noStrike" cap="none" baseline="0"/>
                        <a:t>                     - istraživati i kombinirati likovne tehnike</a:t>
                      </a:r>
                    </a:p>
                    <a:p>
                      <a:pPr marL="0" marR="0" lvl="0" indent="0" algn="l">
                        <a:lnSpc>
                          <a:spcPct val="100000"/>
                        </a:lnSpc>
                        <a:spcBef>
                          <a:spcPts val="0"/>
                        </a:spcBef>
                        <a:spcAft>
                          <a:spcPts val="0"/>
                        </a:spcAft>
                        <a:buFont typeface="Calibri"/>
                        <a:buNone/>
                      </a:pPr>
                      <a:r>
                        <a:rPr lang="en" sz="1000" u="none" strike="noStrike" cap="none" baseline="0"/>
                        <a:t>                     - izgraditi odgovornost prema radu</a:t>
                      </a:r>
                    </a:p>
                    <a:p>
                      <a:pPr marL="0" marR="0" lvl="0" indent="0" algn="l">
                        <a:lnSpc>
                          <a:spcPct val="100000"/>
                        </a:lnSpc>
                        <a:spcBef>
                          <a:spcPts val="0"/>
                        </a:spcBef>
                        <a:spcAft>
                          <a:spcPts val="0"/>
                        </a:spcAft>
                        <a:buFont typeface="Calibri"/>
                        <a:buNone/>
                      </a:pPr>
                      <a:r>
                        <a:rPr lang="en" sz="1000" u="none" strike="noStrike" cap="none" baseline="0"/>
                        <a:t>                     - osvijestiti pozitivnu sliku o sebi</a:t>
                      </a:r>
                    </a:p>
                  </a:txBody>
                  <a:tcPr marL="91425" marR="91425" marT="32850" marB="32850"/>
                </a:tc>
                <a:extLst>
                  <a:ext uri="{0D108BD9-81ED-4DB2-BD59-A6C34878D82A}">
                    <a16:rowId xmlns:a16="http://schemas.microsoft.com/office/drawing/2014/main" xmlns="" val="10000"/>
                  </a:ext>
                </a:extLst>
              </a:tr>
              <a:tr h="4587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Izrada</a:t>
                      </a:r>
                      <a:r>
                        <a:rPr lang="en" sz="1000" u="none" strike="noStrike" cap="none" baseline="0">
                          <a:sym typeface="Calibri"/>
                        </a:rPr>
                        <a:t> </a:t>
                      </a:r>
                      <a:r>
                        <a:rPr lang="en" sz="1000" u="none" strike="noStrike" cap="none" baseline="0" err="1">
                          <a:sym typeface="Calibri"/>
                        </a:rPr>
                        <a:t>likovno-kreativnih</a:t>
                      </a:r>
                      <a:r>
                        <a:rPr lang="en" sz="1000" u="none" strike="noStrike" cap="none" baseline="0">
                          <a:sym typeface="Calibri"/>
                        </a:rPr>
                        <a:t> </a:t>
                      </a:r>
                      <a:r>
                        <a:rPr lang="en" sz="1000" u="none" strike="noStrike" cap="none" baseline="0" err="1">
                          <a:sym typeface="Calibri"/>
                        </a:rPr>
                        <a:t>radova</a:t>
                      </a:r>
                      <a:r>
                        <a:rPr lang="en" sz="1000" u="none" strike="noStrike" cap="none" baseline="0">
                          <a:sym typeface="Calibri"/>
                        </a:rPr>
                        <a:t>, </a:t>
                      </a:r>
                      <a:r>
                        <a:rPr lang="en" sz="1000" u="none" strike="noStrike" cap="none" baseline="0" err="1">
                          <a:sym typeface="Calibri"/>
                        </a:rPr>
                        <a:t>estetsko</a:t>
                      </a:r>
                      <a:r>
                        <a:rPr lang="en" sz="1000" u="none" strike="noStrike" cap="none" baseline="0">
                          <a:sym typeface="Calibri"/>
                        </a:rPr>
                        <a:t> </a:t>
                      </a:r>
                      <a:r>
                        <a:rPr lang="en" sz="1000" u="none" strike="noStrike" cap="none" baseline="0" err="1">
                          <a:sym typeface="Calibri"/>
                        </a:rPr>
                        <a:t>uređenje</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izrada</a:t>
                      </a:r>
                      <a:r>
                        <a:rPr lang="en" sz="1000" u="none" strike="noStrike" cap="none" baseline="0">
                          <a:sym typeface="Calibri"/>
                        </a:rPr>
                        <a:t> </a:t>
                      </a:r>
                      <a:r>
                        <a:rPr lang="en" sz="1000" u="none" strike="noStrike" cap="none" baseline="0" err="1">
                          <a:sym typeface="Calibri"/>
                        </a:rPr>
                        <a:t>gotovih</a:t>
                      </a:r>
                      <a:r>
                        <a:rPr lang="en" sz="1000" u="none" strike="noStrike" cap="none" baseline="0">
                          <a:sym typeface="Calibri"/>
                        </a:rPr>
                        <a:t> </a:t>
                      </a:r>
                      <a:r>
                        <a:rPr lang="en" sz="1000" u="none" strike="noStrike" cap="none" baseline="0" err="1">
                          <a:sym typeface="Calibri"/>
                        </a:rPr>
                        <a:t>materijala</a:t>
                      </a:r>
                      <a:r>
                        <a:rPr lang="en" sz="1000" u="none" strike="noStrike" cap="none" baseline="0">
                          <a:sym typeface="Calibri"/>
                        </a:rPr>
                        <a:t> za </a:t>
                      </a:r>
                      <a:r>
                        <a:rPr lang="en" sz="1000" u="none" strike="noStrike" cap="none" baseline="0" err="1">
                          <a:sym typeface="Calibri"/>
                        </a:rPr>
                        <a:t>prodajne</a:t>
                      </a:r>
                      <a:r>
                        <a:rPr lang="en" sz="1000" u="none" strike="noStrike" cap="none" baseline="0">
                          <a:sym typeface="Calibri"/>
                        </a:rPr>
                        <a:t> </a:t>
                      </a:r>
                      <a:r>
                        <a:rPr lang="en" sz="1000" u="none" strike="noStrike" cap="none" baseline="0" err="1">
                          <a:sym typeface="Calibri"/>
                        </a:rPr>
                        <a:t>sajmove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izložbe</a:t>
                      </a:r>
                      <a:r>
                        <a:rPr lang="en" sz="1000" u="none" strike="noStrike" cap="none" baseline="0"/>
                        <a:t> (</a:t>
                      </a:r>
                      <a:r>
                        <a:rPr lang="en" sz="1000" u="none" strike="noStrike" cap="none" baseline="0" err="1"/>
                        <a:t>ukoliko</a:t>
                      </a:r>
                      <a:r>
                        <a:rPr lang="en" sz="1000" u="none" strike="noStrike" cap="none" baseline="0"/>
                        <a:t> </a:t>
                      </a:r>
                      <a:r>
                        <a:rPr lang="en" sz="1000" u="none" strike="noStrike" cap="none" baseline="0" err="1"/>
                        <a:t>ih</a:t>
                      </a:r>
                      <a:r>
                        <a:rPr lang="en" sz="1000" u="none" strike="noStrike" cap="none" baseline="0"/>
                        <a:t> </a:t>
                      </a:r>
                      <a:r>
                        <a:rPr lang="en" sz="1000" u="none" strike="noStrike" cap="none" baseline="0" err="1"/>
                        <a:t>bude</a:t>
                      </a:r>
                      <a:r>
                        <a:rPr lang="en" sz="1000" u="none" strike="noStrike" cap="none" baseline="0"/>
                        <a:t>).</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1"/>
                  </a:ext>
                </a:extLst>
              </a:tr>
              <a:tr h="461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smtClean="0"/>
                        <a:t>An</a:t>
                      </a:r>
                      <a:r>
                        <a:rPr lang="hr-HR" sz="1000" u="none" strike="noStrike" cap="none" baseline="0" dirty="0" smtClean="0"/>
                        <a:t>ja </a:t>
                      </a:r>
                      <a:r>
                        <a:rPr lang="hr-HR" sz="1000" u="none" strike="noStrike" cap="none" baseline="0" dirty="0" err="1" smtClean="0"/>
                        <a:t>Slivar</a:t>
                      </a:r>
                      <a:endParaRPr lang="en" sz="1000" u="none" strike="noStrike" cap="none" baseline="0" dirty="0">
                        <a:sym typeface="Calibri"/>
                      </a:endParaRPr>
                    </a:p>
                  </a:txBody>
                  <a:tcPr marL="91425" marR="91425" marT="32850" marB="32850"/>
                </a:tc>
                <a:extLst>
                  <a:ext uri="{0D108BD9-81ED-4DB2-BD59-A6C34878D82A}">
                    <a16:rowId xmlns:a16="http://schemas.microsoft.com/office/drawing/2014/main" xmlns="" val="10002"/>
                  </a:ext>
                </a:extLst>
              </a:tr>
              <a:tr h="4623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hr-HR" sz="1000" u="none" strike="noStrike" cap="none" baseline="0" dirty="0" smtClean="0"/>
                        <a:t>Rad u školi, o</a:t>
                      </a:r>
                      <a:r>
                        <a:rPr lang="en" sz="1000" u="none" strike="noStrike" cap="none" baseline="0" dirty="0" smtClean="0"/>
                        <a:t>nline </a:t>
                      </a:r>
                      <a:r>
                        <a:rPr lang="en" sz="1000" u="none" strike="noStrike" cap="none" baseline="0" dirty="0"/>
                        <a:t>nastava i praktični rad od </a:t>
                      </a:r>
                      <a:r>
                        <a:rPr lang="en" sz="1000" u="none" strike="noStrike" cap="none" baseline="0" dirty="0" smtClean="0"/>
                        <a:t>kuće</a:t>
                      </a:r>
                      <a:r>
                        <a:rPr lang="hr-HR" sz="1000" u="none" strike="noStrike" cap="none" baseline="0" dirty="0" smtClean="0"/>
                        <a:t> po potrebi</a:t>
                      </a:r>
                      <a:r>
                        <a:rPr lang="en" sz="1000" u="none" strike="noStrike" cap="none" baseline="0" dirty="0" smtClean="0"/>
                        <a:t>.</a:t>
                      </a:r>
                      <a:endParaRPr lang="en" sz="1000" u="none" strike="noStrike" cap="none" baseline="0" dirty="0">
                        <a:sym typeface="Calibri"/>
                      </a:endParaRPr>
                    </a:p>
                  </a:txBody>
                  <a:tcPr marL="91425" marR="91425" marT="32850" marB="32850"/>
                </a:tc>
                <a:extLst>
                  <a:ext uri="{0D108BD9-81ED-4DB2-BD59-A6C34878D82A}">
                    <a16:rowId xmlns:a16="http://schemas.microsoft.com/office/drawing/2014/main" xmlns="" val="10003"/>
                  </a:ext>
                </a:extLst>
              </a:tr>
              <a:tr h="45994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2 sata </a:t>
                      </a:r>
                      <a:r>
                        <a:rPr lang="en" sz="1000" u="none" strike="noStrike" cap="none" baseline="0" dirty="0" smtClean="0">
                          <a:sym typeface="Calibri"/>
                        </a:rPr>
                        <a:t>tjedno</a:t>
                      </a:r>
                      <a:r>
                        <a:rPr lang="hr-HR" sz="1000" u="none" strike="noStrike" cap="none" baseline="0" dirty="0" smtClean="0">
                          <a:sym typeface="Calibri"/>
                        </a:rPr>
                        <a:t>, 70 sati godišnje</a:t>
                      </a:r>
                      <a:endParaRPr lang="en" sz="1000" u="none" strike="noStrike" cap="none" baseline="0" dirty="0">
                        <a:sym typeface="Calibri"/>
                      </a:endParaRPr>
                    </a:p>
                  </a:txBody>
                  <a:tcPr marL="91425" marR="91425" marT="32850" marB="32850"/>
                </a:tc>
                <a:extLst>
                  <a:ext uri="{0D108BD9-81ED-4DB2-BD59-A6C34878D82A}">
                    <a16:rowId xmlns:a16="http://schemas.microsoft.com/office/drawing/2014/main" xmlns="" val="10004"/>
                  </a:ext>
                </a:extLst>
              </a:tr>
              <a:tr h="461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Sredstva</a:t>
                      </a:r>
                      <a:r>
                        <a:rPr lang="en" sz="1000" u="none" strike="noStrike" cap="none" baseline="0">
                          <a:sym typeface="Calibri"/>
                        </a:rPr>
                        <a:t> </a:t>
                      </a:r>
                      <a:r>
                        <a:rPr lang="en" sz="1000" u="none" strike="noStrike" cap="none" baseline="0" err="1">
                          <a:sym typeface="Calibri"/>
                        </a:rPr>
                        <a:t>osigurava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5"/>
                  </a:ext>
                </a:extLst>
              </a:tr>
              <a:tr h="68451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Izložbe učeničkih radova u učionici,  u holu na školskim panoima, količina prodanih radova na sajmovima i izložbama</a:t>
                      </a:r>
                      <a:r>
                        <a:rPr lang="en" sz="1000" u="none" strike="noStrike" cap="none" baseline="0" dirty="0"/>
                        <a:t> </a:t>
                      </a:r>
                      <a:r>
                        <a:rPr lang="en" sz="1000" b="0" i="0" u="none" strike="noStrike" cap="none" baseline="0" noProof="0" dirty="0">
                          <a:latin typeface="Calibri"/>
                        </a:rPr>
                        <a:t>(ukoliko ih bude)</a:t>
                      </a:r>
                      <a:r>
                        <a:rPr lang="en" sz="1000" u="none" strike="noStrike" cap="none" baseline="0" dirty="0"/>
                        <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03485" y="90190"/>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Calibri (tijelo)"/>
              </a:rPr>
              <a:t>Likovna skupina</a:t>
            </a:r>
          </a:p>
        </p:txBody>
      </p:sp>
    </p:spTree>
    <p:extLst>
      <p:ext uri="{BB962C8B-B14F-4D97-AF65-F5344CB8AC3E}">
        <p14:creationId xmlns:p14="http://schemas.microsoft.com/office/powerpoint/2010/main" xmlns="" val="94378011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graphicFrame>
        <p:nvGraphicFramePr>
          <p:cNvPr id="434" name="Shape 434"/>
          <p:cNvGraphicFramePr/>
          <p:nvPr>
            <p:extLst>
              <p:ext uri="{D42A27DB-BD31-4B8C-83A1-F6EECF244321}">
                <p14:modId xmlns:p14="http://schemas.microsoft.com/office/powerpoint/2010/main" xmlns="" val="1502274562"/>
              </p:ext>
            </p:extLst>
          </p:nvPr>
        </p:nvGraphicFramePr>
        <p:xfrm>
          <a:off x="986589" y="1059656"/>
          <a:ext cx="7617859" cy="3672334"/>
        </p:xfrm>
        <a:graphic>
          <a:graphicData uri="http://schemas.openxmlformats.org/drawingml/2006/table">
            <a:tbl>
              <a:tblPr>
                <a:tableStyleId>{0E3FDE45-AF77-4B5C-9715-49D594BDF05E}</a:tableStyleId>
              </a:tblPr>
              <a:tblGrid>
                <a:gridCol w="2381382">
                  <a:extLst>
                    <a:ext uri="{9D8B030D-6E8A-4147-A177-3AD203B41FA5}">
                      <a16:colId xmlns:a16="http://schemas.microsoft.com/office/drawing/2014/main" xmlns="" val="20000"/>
                    </a:ext>
                  </a:extLst>
                </a:gridCol>
                <a:gridCol w="5236477">
                  <a:extLst>
                    <a:ext uri="{9D8B030D-6E8A-4147-A177-3AD203B41FA5}">
                      <a16:colId xmlns:a16="http://schemas.microsoft.com/office/drawing/2014/main" xmlns="" val="20001"/>
                    </a:ext>
                  </a:extLst>
                </a:gridCol>
              </a:tblGrid>
              <a:tr h="68451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err="1"/>
                        <a:t>Učenik</a:t>
                      </a:r>
                      <a:r>
                        <a:rPr lang="en" sz="1000" u="none" strike="noStrike" cap="none" baseline="0" noProof="0"/>
                        <a:t> </a:t>
                      </a:r>
                      <a:r>
                        <a:rPr lang="en" sz="1000" u="none" strike="noStrike" cap="none" baseline="0" noProof="0" err="1"/>
                        <a:t>će</a:t>
                      </a:r>
                      <a:r>
                        <a:rPr lang="en" sz="1000" u="none" strike="noStrike" cap="none" baseline="0" noProof="0"/>
                        <a:t>:</a:t>
                      </a:r>
                      <a:endParaRPr lang="en-US"/>
                    </a:p>
                    <a:p>
                      <a:pPr lvl="0" algn="l">
                        <a:spcBef>
                          <a:spcPts val="0"/>
                        </a:spcBef>
                        <a:spcAft>
                          <a:spcPts val="0"/>
                        </a:spcAft>
                        <a:buNone/>
                      </a:pPr>
                      <a:r>
                        <a:rPr lang="en" sz="1000" u="none" strike="noStrike" cap="none" baseline="0" noProof="0"/>
                        <a:t>- </a:t>
                      </a:r>
                      <a:r>
                        <a:rPr lang="en" sz="1000" u="none" strike="noStrike" cap="none" baseline="0" noProof="0" err="1"/>
                        <a:t>usvojiti</a:t>
                      </a:r>
                      <a:r>
                        <a:rPr lang="en" sz="1000" u="none" strike="noStrike" cap="none" baseline="0" noProof="0">
                          <a:sym typeface="Calibri"/>
                        </a:rPr>
                        <a:t> </a:t>
                      </a:r>
                      <a:r>
                        <a:rPr lang="en" sz="1000" u="none" strike="noStrike" cap="none" baseline="0" noProof="0" err="1">
                          <a:sym typeface="Calibri"/>
                        </a:rPr>
                        <a:t>osnovna</a:t>
                      </a:r>
                      <a:r>
                        <a:rPr lang="en" sz="1000" u="none" strike="noStrike" cap="none" baseline="0" noProof="0">
                          <a:sym typeface="Calibri"/>
                        </a:rPr>
                        <a:t> </a:t>
                      </a:r>
                      <a:r>
                        <a:rPr lang="en" sz="1000" u="none" strike="noStrike" cap="none" baseline="0" noProof="0" err="1">
                          <a:sym typeface="Calibri"/>
                        </a:rPr>
                        <a:t>znanja</a:t>
                      </a:r>
                      <a:r>
                        <a:rPr lang="en" sz="1000" u="none" strike="noStrike" cap="none" baseline="0" noProof="0">
                          <a:sym typeface="Calibri"/>
                        </a:rPr>
                        <a:t> o </a:t>
                      </a:r>
                      <a:r>
                        <a:rPr lang="en" sz="1000" u="none" strike="noStrike" cap="none" baseline="0" noProof="0" err="1">
                          <a:sym typeface="Calibri"/>
                        </a:rPr>
                        <a:t>prometnim</a:t>
                      </a:r>
                      <a:r>
                        <a:rPr lang="en" sz="1000" u="none" strike="noStrike" cap="none" baseline="0" noProof="0">
                          <a:sym typeface="Calibri"/>
                        </a:rPr>
                        <a:t> </a:t>
                      </a:r>
                      <a:r>
                        <a:rPr lang="en" sz="1000" u="none" strike="noStrike" cap="none" baseline="0" noProof="0" err="1">
                          <a:sym typeface="Calibri"/>
                        </a:rPr>
                        <a:t>propisima</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kulturi</a:t>
                      </a:r>
                      <a:r>
                        <a:rPr lang="en" sz="1000" u="none" strike="noStrike" cap="none" baseline="0" noProof="0">
                          <a:sym typeface="Calibri"/>
                        </a:rPr>
                        <a:t> </a:t>
                      </a:r>
                      <a:r>
                        <a:rPr lang="en" sz="1000" u="none" strike="noStrike" cap="none" baseline="0" noProof="0" err="1">
                          <a:sym typeface="Calibri"/>
                        </a:rPr>
                        <a:t>ponašanja</a:t>
                      </a:r>
                      <a:r>
                        <a:rPr lang="en" sz="1000" u="none" strike="noStrike" cap="none" baseline="0" noProof="0">
                          <a:sym typeface="Calibri"/>
                        </a:rPr>
                        <a:t> u </a:t>
                      </a:r>
                      <a:r>
                        <a:rPr lang="en" sz="1000" u="none" strike="noStrike" cap="none" baseline="0" noProof="0" err="1">
                          <a:sym typeface="Calibri"/>
                        </a:rPr>
                        <a:t>prometu</a:t>
                      </a:r>
                      <a:r>
                        <a:rPr lang="en" sz="1000" u="none" strike="noStrike" cap="none" baseline="0" noProof="0">
                          <a:sym typeface="Calibri"/>
                        </a:rPr>
                        <a:t>,</a:t>
                      </a:r>
                      <a:endParaRPr lang="en-US"/>
                    </a:p>
                    <a:p>
                      <a:pPr lvl="0" algn="l">
                        <a:spcBef>
                          <a:spcPts val="0"/>
                        </a:spcBef>
                        <a:spcAft>
                          <a:spcPts val="0"/>
                        </a:spcAft>
                        <a:buNone/>
                      </a:pPr>
                      <a:r>
                        <a:rPr lang="en" sz="1000" u="none" strike="noStrike" cap="none" baseline="0" noProof="0"/>
                        <a:t>- </a:t>
                      </a:r>
                      <a:r>
                        <a:rPr lang="en" sz="1000" u="none" strike="noStrike" cap="none" baseline="0" noProof="0" err="1"/>
                        <a:t>steći</a:t>
                      </a:r>
                      <a:r>
                        <a:rPr lang="en" sz="1000" u="none" strike="noStrike" cap="none" baseline="0" noProof="0">
                          <a:sym typeface="Calibri"/>
                        </a:rPr>
                        <a:t> </a:t>
                      </a:r>
                      <a:r>
                        <a:rPr lang="en" sz="1000" u="none" strike="noStrike" cap="none" baseline="0" noProof="0" err="1">
                          <a:sym typeface="Calibri"/>
                        </a:rPr>
                        <a:t>praktične</a:t>
                      </a:r>
                      <a:r>
                        <a:rPr lang="en" sz="1000" u="none" strike="noStrike" cap="none" baseline="0" noProof="0">
                          <a:sym typeface="Calibri"/>
                        </a:rPr>
                        <a:t> </a:t>
                      </a:r>
                      <a:r>
                        <a:rPr lang="en" sz="1000" u="none" strike="noStrike" cap="none" baseline="0" noProof="0" err="1">
                          <a:sym typeface="Calibri"/>
                        </a:rPr>
                        <a:t>vještine</a:t>
                      </a:r>
                      <a:r>
                        <a:rPr lang="en" sz="1000" u="none" strike="noStrike" cap="none" baseline="0" noProof="0">
                          <a:sym typeface="Calibri"/>
                        </a:rPr>
                        <a:t> </a:t>
                      </a:r>
                      <a:r>
                        <a:rPr lang="en" sz="1000" u="none" strike="noStrike" cap="none" baseline="0" noProof="0" err="1">
                          <a:sym typeface="Calibri"/>
                        </a:rPr>
                        <a:t>vožnje</a:t>
                      </a:r>
                      <a:r>
                        <a:rPr lang="en" sz="1000" u="none" strike="noStrike" cap="none" baseline="0" noProof="0">
                          <a:sym typeface="Calibri"/>
                        </a:rPr>
                        <a:t> </a:t>
                      </a:r>
                      <a:r>
                        <a:rPr lang="en" sz="1000" u="none" strike="noStrike" cap="none" baseline="0" noProof="0" err="1">
                          <a:sym typeface="Calibri"/>
                        </a:rPr>
                        <a:t>bicikla</a:t>
                      </a:r>
                      <a:r>
                        <a:rPr lang="en" sz="1000" u="none" strike="noStrike" cap="none" baseline="0" noProof="0">
                          <a:sym typeface="Calibri"/>
                        </a:rPr>
                        <a:t> u </a:t>
                      </a:r>
                      <a:r>
                        <a:rPr lang="en" sz="1000" u="none" strike="noStrike" cap="none" baseline="0" noProof="0" err="1">
                          <a:sym typeface="Calibri"/>
                        </a:rPr>
                        <a:t>simuliranim</a:t>
                      </a:r>
                      <a:r>
                        <a:rPr lang="en" sz="1000" u="none" strike="noStrike" cap="none" baseline="0" noProof="0">
                          <a:sym typeface="Calibri"/>
                        </a:rPr>
                        <a:t> </a:t>
                      </a:r>
                      <a:r>
                        <a:rPr lang="en" sz="1000" u="none" strike="noStrike" cap="none" baseline="0" noProof="0" err="1">
                          <a:sym typeface="Calibri"/>
                        </a:rPr>
                        <a:t>prometnim</a:t>
                      </a:r>
                      <a:r>
                        <a:rPr lang="en" sz="1000" u="none" strike="noStrike" cap="none" baseline="0" noProof="0">
                          <a:sym typeface="Calibri"/>
                        </a:rPr>
                        <a:t> </a:t>
                      </a:r>
                      <a:r>
                        <a:rPr lang="en" sz="1000" u="none" strike="noStrike" cap="none" baseline="0" noProof="0" err="1">
                          <a:sym typeface="Calibri"/>
                        </a:rPr>
                        <a:t>situacijama</a:t>
                      </a:r>
                      <a:r>
                        <a:rPr lang="en" sz="1000" u="none" strike="noStrike" cap="none" baseline="0" noProof="0"/>
                        <a:t> </a:t>
                      </a:r>
                      <a:endParaRPr lang="en" sz="1000" u="none" strike="noStrike" cap="none" baseline="0" noProof="0">
                        <a:sym typeface="Calibri"/>
                      </a:endParaRPr>
                    </a:p>
                  </a:txBody>
                  <a:tcPr marL="91425" marR="91425" marT="32850" marB="32850"/>
                </a:tc>
                <a:extLst>
                  <a:ext uri="{0D108BD9-81ED-4DB2-BD59-A6C34878D82A}">
                    <a16:rowId xmlns:a16="http://schemas.microsoft.com/office/drawing/2014/main" xmlns="" val="10000"/>
                  </a:ext>
                </a:extLst>
              </a:tr>
              <a:tr h="4587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err="1">
                          <a:sym typeface="Calibri"/>
                        </a:rPr>
                        <a:t>Pripremiti</a:t>
                      </a:r>
                      <a:r>
                        <a:rPr lang="en" sz="1000" u="none" strike="noStrike" cap="none" baseline="0" noProof="0">
                          <a:sym typeface="Calibri"/>
                        </a:rPr>
                        <a:t> </a:t>
                      </a:r>
                      <a:r>
                        <a:rPr lang="en" sz="1000" u="none" strike="noStrike" cap="none" baseline="0" noProof="0" err="1">
                          <a:sym typeface="Calibri"/>
                        </a:rPr>
                        <a:t>učenike</a:t>
                      </a:r>
                      <a:r>
                        <a:rPr lang="en" sz="1000" u="none" strike="noStrike" cap="none" baseline="0" noProof="0">
                          <a:sym typeface="Calibri"/>
                        </a:rPr>
                        <a:t> za </a:t>
                      </a:r>
                      <a:r>
                        <a:rPr lang="en" sz="1000" u="none" strike="noStrike" cap="none" baseline="0" noProof="0" err="1">
                          <a:sym typeface="Calibri"/>
                        </a:rPr>
                        <a:t>natjecanje</a:t>
                      </a:r>
                      <a:r>
                        <a:rPr lang="en" sz="1000" u="none" strike="noStrike" cap="none" baseline="0" noProof="0">
                          <a:sym typeface="Calibri"/>
                        </a:rPr>
                        <a:t> </a:t>
                      </a:r>
                      <a:r>
                        <a:rPr lang="en" sz="1000" u="none" strike="noStrike" cap="none" baseline="0" noProof="0" err="1">
                          <a:sym typeface="Calibri"/>
                        </a:rPr>
                        <a:t>iz</a:t>
                      </a:r>
                      <a:r>
                        <a:rPr lang="en" sz="1000" u="none" strike="noStrike" cap="none" baseline="0" noProof="0">
                          <a:sym typeface="Calibri"/>
                        </a:rPr>
                        <a:t> </a:t>
                      </a:r>
                      <a:r>
                        <a:rPr lang="en" sz="1000" u="none" strike="noStrike" cap="none" baseline="0" noProof="0" err="1">
                          <a:sym typeface="Calibri"/>
                        </a:rPr>
                        <a:t>prometne</a:t>
                      </a:r>
                      <a:r>
                        <a:rPr lang="en" sz="1000" u="none" strike="noStrike" cap="none" baseline="0" noProof="0">
                          <a:sym typeface="Calibri"/>
                        </a:rPr>
                        <a:t> </a:t>
                      </a:r>
                      <a:r>
                        <a:rPr lang="en" sz="1000" u="none" strike="noStrike" cap="none" baseline="0" noProof="0" err="1">
                          <a:sym typeface="Calibri"/>
                        </a:rPr>
                        <a:t>kulture</a:t>
                      </a:r>
                      <a:r>
                        <a:rPr lang="en" sz="1000" u="none" strike="noStrike" cap="none" baseline="0" noProof="0"/>
                        <a:t>, </a:t>
                      </a:r>
                      <a:r>
                        <a:rPr lang="en" sz="1000" u="none" strike="noStrike" cap="none" baseline="0" noProof="0" err="1">
                          <a:sym typeface="Calibri"/>
                        </a:rPr>
                        <a:t>te</a:t>
                      </a:r>
                      <a:r>
                        <a:rPr lang="en" sz="1000" u="none" strike="noStrike" cap="none" baseline="0" noProof="0">
                          <a:sym typeface="Calibri"/>
                        </a:rPr>
                        <a:t> </a:t>
                      </a:r>
                      <a:r>
                        <a:rPr lang="en" sz="1000" u="none" strike="noStrike" cap="none" baseline="0" noProof="0" err="1">
                          <a:sym typeface="Calibri"/>
                        </a:rPr>
                        <a:t>preventivno</a:t>
                      </a:r>
                      <a:r>
                        <a:rPr lang="en" sz="1000" u="none" strike="noStrike" cap="none" baseline="0" noProof="0">
                          <a:sym typeface="Calibri"/>
                        </a:rPr>
                        <a:t> </a:t>
                      </a:r>
                      <a:r>
                        <a:rPr lang="en" sz="1000" u="none" strike="noStrike" cap="none" baseline="0" noProof="0" err="1">
                          <a:sym typeface="Calibri"/>
                        </a:rPr>
                        <a:t>djelovati</a:t>
                      </a:r>
                      <a:r>
                        <a:rPr lang="en" sz="1000" u="none" strike="noStrike" cap="none" baseline="0" noProof="0">
                          <a:sym typeface="Calibri"/>
                        </a:rPr>
                        <a:t> </a:t>
                      </a:r>
                      <a:r>
                        <a:rPr lang="en" sz="1000" u="none" strike="noStrike" cap="none" baseline="0" noProof="0" err="1">
                          <a:sym typeface="Calibri"/>
                        </a:rPr>
                        <a:t>kako</a:t>
                      </a:r>
                      <a:r>
                        <a:rPr lang="en" sz="1000" u="none" strike="noStrike" cap="none" baseline="0" noProof="0">
                          <a:sym typeface="Calibri"/>
                        </a:rPr>
                        <a:t> bi se </a:t>
                      </a:r>
                      <a:r>
                        <a:rPr lang="en" sz="1000" u="none" strike="noStrike" cap="none" baseline="0" noProof="0" err="1">
                          <a:sym typeface="Calibri"/>
                        </a:rPr>
                        <a:t>smanjio</a:t>
                      </a:r>
                      <a:r>
                        <a:rPr lang="en" sz="1000" u="none" strike="noStrike" cap="none" baseline="0" noProof="0">
                          <a:sym typeface="Calibri"/>
                        </a:rPr>
                        <a:t> </a:t>
                      </a:r>
                      <a:r>
                        <a:rPr lang="en" sz="1000" u="none" strike="noStrike" cap="none" baseline="0" noProof="0" err="1">
                          <a:sym typeface="Calibri"/>
                        </a:rPr>
                        <a:t>broj</a:t>
                      </a:r>
                      <a:r>
                        <a:rPr lang="en" sz="1000" u="none" strike="noStrike" cap="none" baseline="0" noProof="0">
                          <a:sym typeface="Calibri"/>
                        </a:rPr>
                        <a:t> </a:t>
                      </a:r>
                      <a:r>
                        <a:rPr lang="en" sz="1000" u="none" strike="noStrike" cap="none" baseline="0" noProof="0" err="1">
                          <a:sym typeface="Calibri"/>
                        </a:rPr>
                        <a:t>nesreća</a:t>
                      </a:r>
                      <a:r>
                        <a:rPr lang="en" sz="1000" u="none" strike="noStrike" cap="none" baseline="0" noProof="0">
                          <a:sym typeface="Calibri"/>
                        </a:rPr>
                        <a:t> u </a:t>
                      </a:r>
                      <a:r>
                        <a:rPr lang="en" sz="1000" u="none" strike="noStrike" cap="none" baseline="0" noProof="0" err="1">
                          <a:sym typeface="Calibri"/>
                        </a:rPr>
                        <a:t>kojima</a:t>
                      </a:r>
                      <a:r>
                        <a:rPr lang="en" sz="1000" u="none" strike="noStrike" cap="none" baseline="0" noProof="0">
                          <a:sym typeface="Calibri"/>
                        </a:rPr>
                        <a:t> </a:t>
                      </a:r>
                      <a:r>
                        <a:rPr lang="en" sz="1000" u="none" strike="noStrike" cap="none" baseline="0" noProof="0" err="1">
                          <a:sym typeface="Calibri"/>
                        </a:rPr>
                        <a:t>stradavaju</a:t>
                      </a:r>
                      <a:r>
                        <a:rPr lang="en" sz="1000" u="none" strike="noStrike" cap="none" baseline="0" noProof="0">
                          <a:sym typeface="Calibri"/>
                        </a:rPr>
                        <a:t> </a:t>
                      </a:r>
                      <a:r>
                        <a:rPr lang="en" sz="1000" u="none" strike="noStrike" cap="none" baseline="0" noProof="0" err="1">
                          <a:sym typeface="Calibri"/>
                        </a:rPr>
                        <a:t>djeca</a:t>
                      </a:r>
                      <a:r>
                        <a:rPr lang="en" sz="1000" u="none" strike="noStrike" cap="none" baseline="0" noProof="0">
                          <a:sym typeface="Calibri"/>
                        </a:rPr>
                        <a:t>, </a:t>
                      </a:r>
                      <a:r>
                        <a:rPr lang="en" sz="1000" u="none" strike="noStrike" cap="none" baseline="0" noProof="0" err="1">
                          <a:sym typeface="Calibri"/>
                        </a:rPr>
                        <a:t>tj</a:t>
                      </a:r>
                      <a:r>
                        <a:rPr lang="en" sz="1000" u="none" strike="noStrike" cap="none" baseline="0" noProof="0">
                          <a:sym typeface="Calibri"/>
                        </a:rPr>
                        <a:t>. </a:t>
                      </a:r>
                      <a:r>
                        <a:rPr lang="en" sz="1000" u="none" strike="noStrike" cap="none" baseline="0" noProof="0" err="1">
                          <a:sym typeface="Calibri"/>
                        </a:rPr>
                        <a:t>naši</a:t>
                      </a:r>
                      <a:r>
                        <a:rPr lang="en" sz="1000" u="none" strike="noStrike" cap="none" baseline="0" noProof="0">
                          <a:sym typeface="Calibri"/>
                        </a:rPr>
                        <a:t> </a:t>
                      </a:r>
                      <a:r>
                        <a:rPr lang="en" sz="1000" u="none" strike="noStrike" cap="none" baseline="0" noProof="0" err="1">
                          <a:sym typeface="Calibri"/>
                        </a:rPr>
                        <a:t>učenici</a:t>
                      </a:r>
                      <a:r>
                        <a:rPr lang="en" sz="1000" u="none" strike="noStrike" cap="none" baseline="0" noProof="0">
                          <a:sym typeface="Calibri"/>
                        </a:rPr>
                        <a:t>.</a:t>
                      </a:r>
                      <a:endParaRPr lang="en-US">
                        <a:sym typeface="Calibri"/>
                      </a:endParaRPr>
                    </a:p>
                  </a:txBody>
                  <a:tcPr marL="91425" marR="91425" marT="32850" marB="32850"/>
                </a:tc>
                <a:extLst>
                  <a:ext uri="{0D108BD9-81ED-4DB2-BD59-A6C34878D82A}">
                    <a16:rowId xmlns:a16="http://schemas.microsoft.com/office/drawing/2014/main" xmlns="" val="10001"/>
                  </a:ext>
                </a:extLst>
              </a:tr>
              <a:tr h="461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err="1">
                          <a:sym typeface="Calibri"/>
                        </a:rPr>
                        <a:t>Učitelj</a:t>
                      </a:r>
                      <a:r>
                        <a:rPr lang="en" sz="1000" u="none" strike="noStrike" cap="none" baseline="0" noProof="0">
                          <a:sym typeface="Calibri"/>
                        </a:rPr>
                        <a:t> </a:t>
                      </a:r>
                      <a:r>
                        <a:rPr lang="en" sz="1000" u="none" strike="noStrike" cap="none" baseline="0" noProof="0" err="1">
                          <a:sym typeface="Calibri"/>
                        </a:rPr>
                        <a:t>tehničke</a:t>
                      </a:r>
                      <a:r>
                        <a:rPr lang="en" sz="1000" u="none" strike="noStrike" cap="none" baseline="0" noProof="0">
                          <a:sym typeface="Calibri"/>
                        </a:rPr>
                        <a:t> </a:t>
                      </a:r>
                      <a:r>
                        <a:rPr lang="en" sz="1000" u="none" strike="noStrike" cap="none" baseline="0" noProof="0" err="1">
                          <a:sym typeface="Calibri"/>
                        </a:rPr>
                        <a:t>kulture</a:t>
                      </a:r>
                      <a:endParaRPr lang="en-US" err="1">
                        <a:sym typeface="Calibri"/>
                      </a:endParaRPr>
                    </a:p>
                  </a:txBody>
                  <a:tcPr marL="91425" marR="91425" marT="32850" marB="32850"/>
                </a:tc>
                <a:extLst>
                  <a:ext uri="{0D108BD9-81ED-4DB2-BD59-A6C34878D82A}">
                    <a16:rowId xmlns:a16="http://schemas.microsoft.com/office/drawing/2014/main" xmlns="" val="10002"/>
                  </a:ext>
                </a:extLst>
              </a:tr>
              <a:tr h="4623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lnSpc>
                          <a:spcPct val="100000"/>
                        </a:lnSpc>
                        <a:spcBef>
                          <a:spcPts val="0"/>
                        </a:spcBef>
                        <a:spcAft>
                          <a:spcPts val="0"/>
                        </a:spcAft>
                        <a:buNone/>
                      </a:pPr>
                      <a:r>
                        <a:rPr lang="en" sz="1000" b="0" i="0" u="none" strike="noStrike" cap="none" baseline="0" noProof="0">
                          <a:latin typeface="Calibri"/>
                        </a:rPr>
                        <a:t>Online </a:t>
                      </a:r>
                      <a:r>
                        <a:rPr lang="en" sz="1000" b="0" i="0" u="none" strike="noStrike" cap="none" baseline="0" noProof="0" err="1">
                          <a:latin typeface="Calibri"/>
                        </a:rPr>
                        <a:t>nastava</a:t>
                      </a:r>
                      <a:r>
                        <a:rPr lang="en" sz="1000" b="0" i="0" u="none" strike="noStrike" cap="none" baseline="0" noProof="0">
                          <a:latin typeface="Calibri"/>
                        </a:rPr>
                        <a:t> </a:t>
                      </a:r>
                      <a:r>
                        <a:rPr lang="en" sz="1000" b="0" i="0" u="none" strike="noStrike" cap="none" baseline="0" noProof="0" err="1">
                          <a:latin typeface="Calibri"/>
                        </a:rPr>
                        <a:t>i</a:t>
                      </a:r>
                      <a:r>
                        <a:rPr lang="en" sz="1000" b="0" i="0" u="none" strike="noStrike" cap="none" baseline="0" noProof="0">
                          <a:latin typeface="Calibri"/>
                        </a:rPr>
                        <a:t> </a:t>
                      </a:r>
                      <a:r>
                        <a:rPr lang="en" sz="1000" b="0" i="0" u="none" strike="noStrike" cap="none" baseline="0" noProof="0" err="1">
                          <a:latin typeface="Calibri"/>
                        </a:rPr>
                        <a:t>komunikacija</a:t>
                      </a:r>
                      <a:r>
                        <a:rPr lang="en" sz="1000" b="0" i="0" u="none" strike="noStrike" cap="none" baseline="0" noProof="0">
                          <a:latin typeface="Calibri"/>
                        </a:rPr>
                        <a:t> s </a:t>
                      </a:r>
                      <a:r>
                        <a:rPr lang="en" sz="1000" b="0" i="0" u="none" strike="noStrike" cap="none" baseline="0" noProof="0" err="1">
                          <a:latin typeface="Calibri"/>
                        </a:rPr>
                        <a:t>učenicima</a:t>
                      </a:r>
                      <a:r>
                        <a:rPr lang="en" sz="1000" b="0" i="0" u="none" strike="noStrike" cap="none" baseline="0" noProof="0">
                          <a:latin typeface="Calibri"/>
                          <a:sym typeface="Calibri"/>
                        </a:rPr>
                        <a:t>,</a:t>
                      </a:r>
                      <a:r>
                        <a:rPr lang="en" sz="1000" b="0" i="0" u="none" strike="noStrike" cap="none" baseline="0" noProof="0">
                          <a:latin typeface="Calibri"/>
                        </a:rPr>
                        <a:t> </a:t>
                      </a:r>
                      <a:r>
                        <a:rPr lang="en" sz="1000" b="0" i="0" u="none" strike="noStrike" cap="none" baseline="0" noProof="0" err="1">
                          <a:latin typeface="Calibri"/>
                          <a:sym typeface="Calibri"/>
                        </a:rPr>
                        <a:t>individualni</a:t>
                      </a:r>
                      <a:r>
                        <a:rPr lang="en" sz="1000" b="0" i="0" u="none" strike="noStrike" cap="none" baseline="0" noProof="0">
                          <a:latin typeface="Calibri"/>
                        </a:rPr>
                        <a:t> </a:t>
                      </a:r>
                      <a:r>
                        <a:rPr lang="en" sz="1000" b="0" i="0" u="none" strike="noStrike" cap="none" baseline="0" noProof="0">
                          <a:latin typeface="Calibri"/>
                          <a:sym typeface="Calibri"/>
                        </a:rPr>
                        <a:t>rad</a:t>
                      </a:r>
                      <a:r>
                        <a:rPr lang="en" sz="1000" b="0" i="0" u="none" strike="noStrike" cap="none" baseline="0" noProof="0">
                          <a:latin typeface="Calibri"/>
                        </a:rPr>
                        <a:t>.</a:t>
                      </a:r>
                      <a:endParaRPr lang="en" sz="1000" b="0" i="0" u="none" strike="noStrike" cap="none" baseline="0" noProof="0"/>
                    </a:p>
                    <a:p>
                      <a:pPr lvl="0" algn="l">
                        <a:spcBef>
                          <a:spcPts val="0"/>
                        </a:spcBef>
                        <a:spcAft>
                          <a:spcPts val="0"/>
                        </a:spcAft>
                        <a:buNone/>
                      </a:pPr>
                      <a:endParaRPr lang="en" sz="1000" u="none" strike="noStrike" cap="none" baseline="0" noProof="0">
                        <a:sym typeface="Calibri"/>
                      </a:endParaRPr>
                    </a:p>
                  </a:txBody>
                  <a:tcPr marL="91425" marR="91425" marT="32850" marB="32850"/>
                </a:tc>
                <a:extLst>
                  <a:ext uri="{0D108BD9-81ED-4DB2-BD59-A6C34878D82A}">
                    <a16:rowId xmlns:a16="http://schemas.microsoft.com/office/drawing/2014/main" xmlns="" val="10003"/>
                  </a:ext>
                </a:extLst>
              </a:tr>
              <a:tr h="45994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p>
                  </a:txBody>
                  <a:tcPr marL="91425" marR="91425" marT="32850" marB="32850"/>
                </a:tc>
                <a:extLst>
                  <a:ext uri="{0D108BD9-81ED-4DB2-BD59-A6C34878D82A}">
                    <a16:rowId xmlns:a16="http://schemas.microsoft.com/office/drawing/2014/main" xmlns="" val="10004"/>
                  </a:ext>
                </a:extLst>
              </a:tr>
              <a:tr h="461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Bicikl</a:t>
                      </a:r>
                    </a:p>
                  </a:txBody>
                  <a:tcPr marL="91425" marR="91425" marT="32850" marB="32850"/>
                </a:tc>
                <a:extLst>
                  <a:ext uri="{0D108BD9-81ED-4DB2-BD59-A6C34878D82A}">
                    <a16:rowId xmlns:a16="http://schemas.microsoft.com/office/drawing/2014/main" xmlns="" val="10005"/>
                  </a:ext>
                </a:extLst>
              </a:tr>
              <a:tr h="68451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a:sym typeface="Calibri"/>
                        </a:rPr>
                        <a:t>Poznavanje prometnih i sigurnosnih propisa, te spretnost i vještine koje su učenici savladali u vožnji biciklom u simuliranim situacijama kao i u vožnji na prometnom poligonu.</a:t>
                      </a:r>
                      <a:endParaRPr lang="en-US">
                        <a:sym typeface="Calibri"/>
                      </a:endParaRPr>
                    </a:p>
                  </a:txBody>
                  <a:tcPr marL="91425" marR="91425" marT="32850" marB="328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86588" y="130373"/>
            <a:ext cx="761786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Prometna skupina</a:t>
            </a:r>
          </a:p>
        </p:txBody>
      </p:sp>
      <p:pic>
        <p:nvPicPr>
          <p:cNvPr id="3" name="Picture 3"/>
          <p:cNvPicPr>
            <a:picLocks noChangeAspect="1"/>
          </p:cNvPicPr>
          <p:nvPr/>
        </p:nvPicPr>
        <p:blipFill>
          <a:blip r:embed="rId3"/>
          <a:stretch>
            <a:fillRect/>
          </a:stretch>
        </p:blipFill>
        <p:spPr>
          <a:xfrm>
            <a:off x="7642952" y="234757"/>
            <a:ext cx="733971" cy="785405"/>
          </a:xfrm>
          <a:prstGeom prst="rect">
            <a:avLst/>
          </a:prstGeom>
        </p:spPr>
      </p:pic>
    </p:spTree>
    <p:extLst>
      <p:ext uri="{BB962C8B-B14F-4D97-AF65-F5344CB8AC3E}">
        <p14:creationId xmlns:p14="http://schemas.microsoft.com/office/powerpoint/2010/main" xmlns="" val="3783851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39"/>
        <p:cNvGrpSpPr/>
        <p:nvPr/>
      </p:nvGrpSpPr>
      <p:grpSpPr>
        <a:xfrm>
          <a:off x="0" y="0"/>
          <a:ext cx="0" cy="0"/>
          <a:chOff x="0" y="0"/>
          <a:chExt cx="0" cy="0"/>
        </a:xfrm>
      </p:grpSpPr>
      <p:pic>
        <p:nvPicPr>
          <p:cNvPr id="440" name="Shape 440"/>
          <p:cNvPicPr preferRelativeResize="0"/>
          <p:nvPr/>
        </p:nvPicPr>
        <p:blipFill rotWithShape="1">
          <a:blip r:embed="rId3">
            <a:alphaModFix/>
          </a:blip>
          <a:srcRect/>
          <a:stretch/>
        </p:blipFill>
        <p:spPr>
          <a:xfrm>
            <a:off x="7350368" y="135410"/>
            <a:ext cx="874809" cy="691112"/>
          </a:xfrm>
          <a:prstGeom prst="rect">
            <a:avLst/>
          </a:prstGeom>
          <a:noFill/>
          <a:ln>
            <a:noFill/>
          </a:ln>
        </p:spPr>
      </p:pic>
      <p:graphicFrame>
        <p:nvGraphicFramePr>
          <p:cNvPr id="442" name="Shape 442"/>
          <p:cNvGraphicFramePr/>
          <p:nvPr>
            <p:extLst>
              <p:ext uri="{D42A27DB-BD31-4B8C-83A1-F6EECF244321}">
                <p14:modId xmlns:p14="http://schemas.microsoft.com/office/powerpoint/2010/main" xmlns="" val="3762774509"/>
              </p:ext>
            </p:extLst>
          </p:nvPr>
        </p:nvGraphicFramePr>
        <p:xfrm>
          <a:off x="1006207" y="1023949"/>
          <a:ext cx="7561602" cy="3984141"/>
        </p:xfrm>
        <a:graphic>
          <a:graphicData uri="http://schemas.openxmlformats.org/drawingml/2006/table">
            <a:tbl>
              <a:tblPr>
                <a:tableStyleId>{0E3FDE45-AF77-4B5C-9715-49D594BDF05E}</a:tableStyleId>
              </a:tblPr>
              <a:tblGrid>
                <a:gridCol w="2335219">
                  <a:extLst>
                    <a:ext uri="{9D8B030D-6E8A-4147-A177-3AD203B41FA5}">
                      <a16:colId xmlns:a16="http://schemas.microsoft.com/office/drawing/2014/main" xmlns="" val="20000"/>
                    </a:ext>
                  </a:extLst>
                </a:gridCol>
                <a:gridCol w="5226383">
                  <a:extLst>
                    <a:ext uri="{9D8B030D-6E8A-4147-A177-3AD203B41FA5}">
                      <a16:colId xmlns:a16="http://schemas.microsoft.com/office/drawing/2014/main" xmlns="" val="20001"/>
                    </a:ext>
                  </a:extLst>
                </a:gridCol>
              </a:tblGrid>
              <a:tr h="409037">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usvajati</a:t>
                      </a:r>
                      <a:r>
                        <a:rPr lang="en" sz="1000" u="none" strike="noStrike" cap="none" baseline="0">
                          <a:sym typeface="Calibri"/>
                        </a:rPr>
                        <a:t> </a:t>
                      </a:r>
                      <a:r>
                        <a:rPr lang="en" sz="1000" u="none" strike="noStrike" cap="none" baseline="0"/>
                        <a:t>dobre</a:t>
                      </a:r>
                      <a:r>
                        <a:rPr lang="en" sz="1000" u="none" strike="noStrike" cap="none" baseline="0">
                          <a:sym typeface="Calibri"/>
                        </a:rPr>
                        <a:t> </a:t>
                      </a:r>
                      <a:r>
                        <a:rPr lang="en" sz="1000" u="none" strike="noStrike" cap="none" baseline="0"/>
                        <a:t>kućne</a:t>
                      </a:r>
                      <a:r>
                        <a:rPr lang="en" sz="1000" u="none" strike="noStrike" cap="none" baseline="0">
                          <a:sym typeface="Calibri"/>
                        </a:rPr>
                        <a:t> </a:t>
                      </a:r>
                      <a:r>
                        <a:rPr lang="en" sz="1000" u="none" strike="noStrike" cap="none" baseline="0"/>
                        <a:t>navike</a:t>
                      </a:r>
                      <a:r>
                        <a:rPr lang="en" sz="1000" u="none" strike="noStrike" cap="none" baseline="0">
                          <a:sym typeface="Calibri"/>
                        </a:rPr>
                        <a:t>, </a:t>
                      </a:r>
                      <a:r>
                        <a:rPr lang="en" sz="1000" u="none" strike="noStrike" cap="none" baseline="0"/>
                        <a:t>razvijati</a:t>
                      </a:r>
                      <a:r>
                        <a:rPr lang="en" sz="1000" u="none" strike="noStrike" cap="none" baseline="0">
                          <a:sym typeface="Calibri"/>
                        </a:rPr>
                        <a:t> </a:t>
                      </a:r>
                      <a:r>
                        <a:rPr lang="en" sz="1000" u="none" strike="noStrike" cap="none" baseline="0"/>
                        <a:t>praktične</a:t>
                      </a:r>
                      <a:r>
                        <a:rPr lang="en" sz="1000" u="none" strike="noStrike" cap="none" baseline="0">
                          <a:sym typeface="Calibri"/>
                        </a:rPr>
                        <a:t> </a:t>
                      </a:r>
                      <a:r>
                        <a:rPr lang="en" sz="1000" u="none" strike="noStrike" cap="none" baseline="0"/>
                        <a:t>vještine</a:t>
                      </a:r>
                      <a:r>
                        <a:rPr lang="en" sz="1000" u="none" strike="noStrike" cap="none" baseline="0">
                          <a:sym typeface="Calibri"/>
                        </a:rPr>
                        <a:t>,</a:t>
                      </a:r>
                      <a:r>
                        <a:rPr lang="en" sz="1000" u="none" strike="noStrike" cap="none" baseline="0"/>
                        <a:t> poticat će suradničku online  komunikaciju</a:t>
                      </a:r>
                      <a:r>
                        <a:rPr lang="en" sz="1000" u="none" strike="noStrike" cap="none" baseline="0">
                          <a:sym typeface="Calibri"/>
                        </a:rPr>
                        <a:t>,</a:t>
                      </a:r>
                      <a:r>
                        <a:rPr lang="en" sz="1000">
                          <a:sym typeface="Calibri"/>
                        </a:rPr>
                        <a:t> </a:t>
                      </a:r>
                      <a:r>
                        <a:rPr lang="en" sz="1000" u="none" strike="noStrike" cap="none" baseline="0"/>
                        <a:t>usmjeravati će se </a:t>
                      </a:r>
                      <a:r>
                        <a:rPr lang="en" sz="1000" u="none" strike="noStrike" cap="none" baseline="0">
                          <a:sym typeface="Calibri"/>
                        </a:rPr>
                        <a:t>prema revnosti u vođenju domaćinstva</a:t>
                      </a:r>
                      <a:r>
                        <a:rPr lang="en" sz="1000">
                          <a:sym typeface="Calibri"/>
                        </a:rPr>
                        <a:t>, </a:t>
                      </a:r>
                      <a:r>
                        <a:rPr lang="en" sz="1000"/>
                        <a:t>samostalno će izvoditi razne aktivnosti i razvijati</a:t>
                      </a:r>
                      <a:r>
                        <a:rPr lang="en" sz="1000">
                          <a:sym typeface="Calibri"/>
                        </a:rPr>
                        <a:t> </a:t>
                      </a:r>
                      <a:r>
                        <a:rPr lang="en" sz="1000"/>
                        <a:t>poduzetničke ideje i duh</a:t>
                      </a:r>
                      <a:r>
                        <a:rPr lang="en" sz="1000">
                          <a:sym typeface="Calibri"/>
                        </a:rPr>
                        <a:t>.</a:t>
                      </a:r>
                      <a:endParaRPr lang="en" sz="1000">
                        <a:latin typeface="Calibri"/>
                        <a:ea typeface="Calibri"/>
                        <a:cs typeface="Calibri"/>
                        <a:sym typeface="Calibri"/>
                      </a:endParaRPr>
                    </a:p>
                  </a:txBody>
                  <a:tcPr marL="91450" marR="91450" marT="33025" marB="33025"/>
                </a:tc>
                <a:extLst>
                  <a:ext uri="{0D108BD9-81ED-4DB2-BD59-A6C34878D82A}">
                    <a16:rowId xmlns:a16="http://schemas.microsoft.com/office/drawing/2014/main" xmlns="" val="10000"/>
                  </a:ext>
                </a:extLst>
              </a:tr>
              <a:tr h="53927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Stjecanje</a:t>
                      </a:r>
                      <a:r>
                        <a:rPr lang="en" sz="1000" u="none" strike="noStrike" cap="none" baseline="0">
                          <a:sym typeface="Calibri"/>
                        </a:rPr>
                        <a:t> </a:t>
                      </a:r>
                      <a:r>
                        <a:rPr lang="en" sz="1000" u="none" strike="noStrike" cap="none" baseline="0" err="1">
                          <a:sym typeface="Calibri"/>
                        </a:rPr>
                        <a:t>novih</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a:t>
                      </a:r>
                      <a:r>
                        <a:rPr lang="en" sz="1000" u="none" strike="noStrike" cap="none" baseline="0"/>
                        <a:t> </a:t>
                      </a:r>
                      <a:r>
                        <a:rPr lang="en" sz="1000" u="none" strike="noStrike" cap="none" baseline="0" err="1"/>
                        <a:t>obzirno</a:t>
                      </a:r>
                      <a:r>
                        <a:rPr lang="en" sz="1000" u="none" strike="noStrike" cap="none" baseline="0"/>
                        <a:t> </a:t>
                      </a:r>
                      <a:r>
                        <a:rPr lang="en" sz="1000" u="none" strike="noStrike" cap="none" baseline="0" err="1"/>
                        <a:t>sudjelovanje</a:t>
                      </a:r>
                      <a:r>
                        <a:rPr lang="en" sz="1000" u="none" strike="noStrike" cap="none" baseline="0"/>
                        <a:t> u </a:t>
                      </a:r>
                      <a:r>
                        <a:rPr lang="en" sz="1000" u="none" strike="noStrike" cap="none" baseline="0" err="1"/>
                        <a:t>školskim</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obiteljskim</a:t>
                      </a:r>
                      <a:r>
                        <a:rPr lang="en" sz="1000" u="none" strike="noStrike" cap="none" baseline="0"/>
                        <a:t> </a:t>
                      </a:r>
                      <a:r>
                        <a:rPr lang="en" sz="1000" u="none" strike="noStrike" cap="none" baseline="0" err="1"/>
                        <a:t>obvezama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extLst>
                  <a:ext uri="{0D108BD9-81ED-4DB2-BD59-A6C34878D82A}">
                    <a16:rowId xmlns:a16="http://schemas.microsoft.com/office/drawing/2014/main" xmlns="" val="10001"/>
                  </a:ext>
                </a:extLst>
              </a:tr>
              <a:tr h="4285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Vjeroučiteljica</a:t>
                      </a:r>
                      <a:r>
                        <a:rPr lang="hr-HR" sz="1000" u="none" strike="noStrike" cap="none" baseline="0">
                          <a:sym typeface="Calibri"/>
                        </a:rPr>
                        <a:t> Neda </a:t>
                      </a:r>
                      <a:r>
                        <a:rPr lang="hr-HR" sz="1000" u="none" strike="noStrike" cap="none" baseline="0" err="1">
                          <a:sym typeface="Calibri"/>
                        </a:rPr>
                        <a:t>Mujić</a:t>
                      </a:r>
                      <a:endParaRPr lang="en" sz="1000" u="none" strike="noStrike" cap="none" baseline="0" err="1">
                        <a:sym typeface="Calibri"/>
                      </a:endParaRPr>
                    </a:p>
                  </a:txBody>
                  <a:tcPr marL="91450" marR="91450" marT="33025" marB="33025"/>
                </a:tc>
                <a:extLst>
                  <a:ext uri="{0D108BD9-81ED-4DB2-BD59-A6C34878D82A}">
                    <a16:rowId xmlns:a16="http://schemas.microsoft.com/office/drawing/2014/main" xmlns="" val="10002"/>
                  </a:ext>
                </a:extLst>
              </a:tr>
              <a:tr h="5709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en" sz="1000" u="none" strike="noStrike" cap="none" baseline="0"/>
                        <a:t>Online </a:t>
                      </a:r>
                      <a:r>
                        <a:rPr lang="en" sz="1000" u="none" strike="noStrike" cap="none" baseline="0" err="1"/>
                        <a:t>nastava</a:t>
                      </a:r>
                      <a:r>
                        <a:rPr lang="en" sz="1000" u="none" strike="noStrike" cap="none" baseline="0"/>
                        <a:t>, </a:t>
                      </a:r>
                      <a:r>
                        <a:rPr lang="en" sz="1000" u="none" strike="noStrike" cap="none" baseline="0" err="1"/>
                        <a:t>praktični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samostalan</a:t>
                      </a:r>
                      <a:r>
                        <a:rPr lang="en" sz="1000" u="none" strike="noStrike" cap="none" baseline="0"/>
                        <a:t> rad od </a:t>
                      </a:r>
                      <a:r>
                        <a:rPr lang="en" sz="1000" u="none" strike="noStrike" cap="none" baseline="0" err="1"/>
                        <a:t>kuće</a:t>
                      </a:r>
                      <a:r>
                        <a:rPr lang="en" sz="1000" u="none" strike="noStrike" cap="none" baseline="0"/>
                        <a:t>.</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25" marB="33025"/>
                </a:tc>
                <a:extLst>
                  <a:ext uri="{0D108BD9-81ED-4DB2-BD59-A6C34878D82A}">
                    <a16:rowId xmlns:a16="http://schemas.microsoft.com/office/drawing/2014/main" xmlns="" val="10003"/>
                  </a:ext>
                </a:extLst>
              </a:tr>
              <a:tr h="4285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Dva</a:t>
                      </a:r>
                      <a:r>
                        <a:rPr lang="en" sz="1000" u="none" strike="noStrike" cap="none" baseline="0">
                          <a:sym typeface="Calibri"/>
                        </a:rPr>
                        <a:t> </a:t>
                      </a:r>
                      <a:r>
                        <a:rPr lang="en" sz="1000" u="none" strike="noStrike" cap="none" baseline="0" err="1">
                          <a:sym typeface="Calibri"/>
                        </a:rPr>
                        <a:t>sata</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nastavne</a:t>
                      </a:r>
                      <a:r>
                        <a:rPr lang="en" sz="1000" u="none" strike="noStrike" cap="none" baseline="0">
                          <a:sym typeface="Calibri"/>
                        </a:rPr>
                        <a:t> </a:t>
                      </a:r>
                      <a:r>
                        <a:rPr lang="en" sz="1000" u="none" strike="noStrike" cap="none" baseline="0" err="1">
                          <a:sym typeface="Calibri"/>
                        </a:rPr>
                        <a:t>godine</a:t>
                      </a:r>
                    </a:p>
                  </a:txBody>
                  <a:tcPr marL="91450" marR="91450" marT="33025" marB="33025"/>
                </a:tc>
                <a:extLst>
                  <a:ext uri="{0D108BD9-81ED-4DB2-BD59-A6C34878D82A}">
                    <a16:rowId xmlns:a16="http://schemas.microsoft.com/office/drawing/2014/main" xmlns="" val="10004"/>
                  </a:ext>
                </a:extLst>
              </a:tr>
              <a:tr h="5709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Sredstva</a:t>
                      </a:r>
                      <a:r>
                        <a:rPr lang="en" sz="1000" u="none" strike="noStrike" cap="none" baseline="0">
                          <a:sym typeface="Calibri"/>
                        </a:rPr>
                        <a:t> za rad</a:t>
                      </a:r>
                      <a:r>
                        <a:rPr lang="en" sz="1000" u="none" strike="noStrike" cap="none" baseline="0"/>
                        <a:t>  </a:t>
                      </a:r>
                      <a:r>
                        <a:rPr lang="en" sz="1000" u="none" strike="noStrike" cap="none" baseline="0" err="1"/>
                        <a:t>omogućuju</a:t>
                      </a:r>
                      <a:r>
                        <a:rPr lang="en" sz="1000" u="none" strike="noStrike" cap="none" baseline="0"/>
                        <a:t> </a:t>
                      </a:r>
                      <a:r>
                        <a:rPr lang="en" sz="1000" u="none" strike="noStrike" cap="none" baseline="0" err="1"/>
                        <a:t>roditelji</a:t>
                      </a:r>
                      <a:r>
                        <a:rPr lang="en" sz="1000" u="none" strike="noStrike" cap="none" baseline="0"/>
                        <a:t>.</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25" marB="33025"/>
                </a:tc>
                <a:extLst>
                  <a:ext uri="{0D108BD9-81ED-4DB2-BD59-A6C34878D82A}">
                    <a16:rowId xmlns:a16="http://schemas.microsoft.com/office/drawing/2014/main" xmlns="" val="10005"/>
                  </a:ext>
                </a:extLst>
              </a:tr>
              <a:tr h="92274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vrednovanja i korištenja rezultata vrednovanja:</a:t>
                      </a:r>
                      <a:endParaRPr lang="en" sz="1000" b="0" i="0" u="none" strike="noStrike" cap="none" baseline="0">
                        <a:solidFill>
                          <a:srgbClr val="000000"/>
                        </a:solidFill>
                        <a:latin typeface="Calibri"/>
                        <a:ea typeface="Calibri"/>
                        <a:cs typeface="Calibri"/>
                        <a:sym typeface="Calibri"/>
                      </a:endParaRPr>
                    </a:p>
                  </a:txBody>
                  <a:tcPr marL="91450" marR="91450" marT="33025" marB="33025">
                    <a:lnB w="12700" cap="flat" cmpd="sng" algn="ctr">
                      <a:solidFill>
                        <a:schemeClr val="accent2">
                          <a:lumMod val="75000"/>
                        </a:scheme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Priznanje unutar</a:t>
                      </a:r>
                      <a:r>
                        <a:rPr lang="en" sz="1000" u="none" strike="noStrike" cap="none" baseline="0"/>
                        <a:t> škole i vlastite obitelji , učitelja i </a:t>
                      </a:r>
                      <a:r>
                        <a:rPr lang="en" sz="1000" u="none" strike="noStrike" cap="none" baseline="0">
                          <a:sym typeface="Calibri"/>
                        </a:rPr>
                        <a:t>učenika, usvojeno da </a:t>
                      </a:r>
                      <a:r>
                        <a:rPr lang="en" sz="1000" u="none" strike="noStrike" cap="none" baseline="0"/>
                        <a:t>postane praktično.</a:t>
                      </a:r>
                      <a:endParaRPr lang="en" sz="1000" u="none" strike="noStrike" cap="none" baseline="0">
                        <a:sym typeface="Calibri"/>
                      </a:endParaRPr>
                    </a:p>
                  </a:txBody>
                  <a:tcPr marL="91450" marR="91450" marT="33025" marB="33025">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18823" y="276774"/>
            <a:ext cx="7561602"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Domaćinstvo</a:t>
            </a:r>
          </a:p>
        </p:txBody>
      </p:sp>
    </p:spTree>
    <p:extLst>
      <p:ext uri="{BB962C8B-B14F-4D97-AF65-F5344CB8AC3E}">
        <p14:creationId xmlns:p14="http://schemas.microsoft.com/office/powerpoint/2010/main" xmlns="" val="127834681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8463" y="157649"/>
            <a:ext cx="8229600" cy="857250"/>
          </a:xfrm>
          <a:noFill/>
        </p:spPr>
        <p:txBody>
          <a:bodyPr>
            <a:normAutofit/>
            <a:scene3d>
              <a:camera prst="orthographicFront"/>
              <a:lightRig rig="threePt" dir="t"/>
            </a:scene3d>
            <a:sp3d extrusionH="57150">
              <a:bevelT w="38100" h="38100"/>
            </a:sp3d>
          </a:bodyPr>
          <a:lstStyle/>
          <a:p>
            <a:r>
              <a:rPr lang="en-US" err="1">
                <a:effectLst>
                  <a:outerShdw blurRad="38100" dist="38100" dir="2700000" algn="tl">
                    <a:srgbClr val="000000">
                      <a:alpha val="43137"/>
                    </a:srgbClr>
                  </a:outerShdw>
                </a:effectLst>
                <a:latin typeface="+mn-lt"/>
              </a:rPr>
              <a:t>Kreativna</a:t>
            </a:r>
            <a:r>
              <a:rPr lang="en-US">
                <a:effectLst>
                  <a:outerShdw blurRad="38100" dist="38100" dir="2700000" algn="tl">
                    <a:srgbClr val="000000">
                      <a:alpha val="43137"/>
                    </a:srgbClr>
                  </a:outerShdw>
                </a:effectLst>
                <a:latin typeface="+mn-lt"/>
              </a:rPr>
              <a:t> </a:t>
            </a:r>
            <a:r>
              <a:rPr lang="en-US" err="1">
                <a:effectLst>
                  <a:outerShdw blurRad="38100" dist="38100" dir="2700000" algn="tl">
                    <a:srgbClr val="000000">
                      <a:alpha val="43137"/>
                    </a:srgbClr>
                  </a:outerShdw>
                </a:effectLst>
                <a:latin typeface="+mn-lt"/>
              </a:rPr>
              <a:t>skupina</a:t>
            </a:r>
            <a:endParaRPr lang="en-US">
              <a:effectLst>
                <a:outerShdw blurRad="38100" dist="38100" dir="2700000" algn="tl">
                  <a:srgbClr val="000000">
                    <a:alpha val="43137"/>
                  </a:srgbClr>
                </a:outerShdw>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1391483887"/>
              </p:ext>
            </p:extLst>
          </p:nvPr>
        </p:nvGraphicFramePr>
        <p:xfrm>
          <a:off x="938463" y="888579"/>
          <a:ext cx="7997451" cy="4232244"/>
        </p:xfrm>
        <a:graphic>
          <a:graphicData uri="http://schemas.openxmlformats.org/drawingml/2006/table">
            <a:tbl>
              <a:tblPr firstRow="1" bandRow="1">
                <a:tableStyleId>{2D5ABB26-0587-4C30-8999-92F81FD0307C}</a:tableStyleId>
              </a:tblPr>
              <a:tblGrid>
                <a:gridCol w="2431297">
                  <a:extLst>
                    <a:ext uri="{9D8B030D-6E8A-4147-A177-3AD203B41FA5}">
                      <a16:colId xmlns:a16="http://schemas.microsoft.com/office/drawing/2014/main" xmlns="" val="3018485353"/>
                    </a:ext>
                  </a:extLst>
                </a:gridCol>
                <a:gridCol w="5566154">
                  <a:extLst>
                    <a:ext uri="{9D8B030D-6E8A-4147-A177-3AD203B41FA5}">
                      <a16:colId xmlns:a16="http://schemas.microsoft.com/office/drawing/2014/main" xmlns="" val="1636652726"/>
                    </a:ext>
                  </a:extLst>
                </a:gridCol>
              </a:tblGrid>
              <a:tr h="539267">
                <a:tc>
                  <a:txBody>
                    <a:bodyPr/>
                    <a:lstStyle/>
                    <a:p>
                      <a:pPr rtl="0" fontAlgn="base"/>
                      <a:r>
                        <a:rPr lang="en-US" sz="1000" err="1">
                          <a:effectLst/>
                        </a:rPr>
                        <a:t>Ishodi</a:t>
                      </a:r>
                      <a:r>
                        <a:rPr lang="en-US" sz="1000">
                          <a:effectLst/>
                        </a:rPr>
                        <a:t>:</a:t>
                      </a:r>
                    </a:p>
                    <a:p>
                      <a:pPr lvl="0" fontAlgn="base">
                        <a:buNone/>
                      </a:pPr>
                      <a:endParaRPr lang="en-US" sz="1000">
                        <a:effectLst/>
                      </a:endParaRPr>
                    </a:p>
                    <a:p>
                      <a:pPr lvl="0" fontAlgn="base">
                        <a:buNone/>
                      </a:pPr>
                      <a:endParaRPr lang="en-US" sz="1000">
                        <a:effectLst/>
                      </a:endParaRPr>
                    </a:p>
                    <a:p>
                      <a:pPr lvl="0" fontAlgn="base">
                        <a:buNone/>
                      </a:pPr>
                      <a:endParaRPr lang="en-US" sz="1000">
                        <a:effectLst/>
                      </a:endParaRPr>
                    </a:p>
                    <a:p>
                      <a:pPr lvl="0">
                        <a:buNone/>
                      </a:pPr>
                      <a:endParaRPr lang="en-US" sz="1000">
                        <a:effectLst/>
                      </a:endParaRPr>
                    </a:p>
                    <a:p>
                      <a:pPr lvl="0">
                        <a:buNone/>
                      </a:pPr>
                      <a:endParaRPr lang="en-US" sz="1000">
                        <a:effectLst/>
                      </a:endParaRPr>
                    </a:p>
                    <a:p>
                      <a:pPr lvl="0" fontAlgn="base">
                        <a:buNone/>
                      </a:pPr>
                      <a:r>
                        <a:rPr lang="en-US" sz="1000" err="1">
                          <a:effectLst/>
                        </a:rPr>
                        <a:t>Namjena</a:t>
                      </a:r>
                      <a:r>
                        <a:rPr lang="en-US" sz="1000">
                          <a:effectLst/>
                        </a:rPr>
                        <a:t>:​</a:t>
                      </a:r>
                      <a:endParaRPr sz="1000">
                        <a:effectLst/>
                      </a:endParaRPr>
                    </a:p>
                  </a:txBody>
                  <a:tcPr>
                    <a:lnT w="12700" cap="flat" cmpd="sng" algn="ctr">
                      <a:solidFill>
                        <a:schemeClr val="accent2">
                          <a:lumMod val="60000"/>
                          <a:lumOff val="40000"/>
                        </a:schemeClr>
                      </a:solidFill>
                      <a:prstDash val="solid"/>
                      <a:round/>
                      <a:headEnd type="none" w="med" len="med"/>
                      <a:tailEnd type="none" w="med" len="med"/>
                    </a:lnT>
                  </a:tcPr>
                </a:tc>
                <a:tc>
                  <a:txBody>
                    <a:bodyPr/>
                    <a:lstStyle/>
                    <a:p>
                      <a:pPr rtl="0" fontAlgn="base"/>
                      <a:r>
                        <a:rPr lang="en-US" sz="1000" err="1">
                          <a:effectLst/>
                        </a:rPr>
                        <a:t>Učenici</a:t>
                      </a:r>
                      <a:r>
                        <a:rPr lang="en-US" sz="1000">
                          <a:effectLst/>
                        </a:rPr>
                        <a:t> </a:t>
                      </a:r>
                      <a:r>
                        <a:rPr lang="en-US" sz="1000" err="1">
                          <a:effectLst/>
                        </a:rPr>
                        <a:t>će</a:t>
                      </a:r>
                      <a:r>
                        <a:rPr lang="en-US" sz="1000">
                          <a:effectLst/>
                        </a:rPr>
                        <a:t> </a:t>
                      </a:r>
                      <a:r>
                        <a:rPr lang="en-US" sz="1000" err="1">
                          <a:effectLst/>
                        </a:rPr>
                        <a:t>razvijati</a:t>
                      </a:r>
                      <a:r>
                        <a:rPr lang="en-US" sz="1000">
                          <a:effectLst/>
                        </a:rPr>
                        <a:t>  </a:t>
                      </a:r>
                      <a:r>
                        <a:rPr lang="en-US" sz="1000" err="1">
                          <a:effectLst/>
                        </a:rPr>
                        <a:t>interes</a:t>
                      </a:r>
                      <a:r>
                        <a:rPr lang="en-US" sz="1000">
                          <a:effectLst/>
                        </a:rPr>
                        <a:t> za </a:t>
                      </a:r>
                      <a:r>
                        <a:rPr lang="en-US" sz="1000" err="1">
                          <a:effectLst/>
                        </a:rPr>
                        <a:t>kreativno</a:t>
                      </a:r>
                      <a:r>
                        <a:rPr lang="en-US" sz="1000">
                          <a:effectLst/>
                        </a:rPr>
                        <a:t> </a:t>
                      </a:r>
                      <a:r>
                        <a:rPr lang="en-US" sz="1000" err="1">
                          <a:effectLst/>
                        </a:rPr>
                        <a:t>stvaralaštvo</a:t>
                      </a:r>
                      <a:r>
                        <a:rPr lang="en-US" sz="1000">
                          <a:effectLst/>
                        </a:rPr>
                        <a:t> u online </a:t>
                      </a:r>
                      <a:r>
                        <a:rPr lang="en-US" sz="1000" err="1">
                          <a:effectLst/>
                        </a:rPr>
                        <a:t>nastavi</a:t>
                      </a:r>
                      <a:r>
                        <a:rPr lang="en-US" sz="1000">
                          <a:effectLst/>
                        </a:rPr>
                        <a:t>,</a:t>
                      </a:r>
                      <a:endParaRPr lang="en-US"/>
                    </a:p>
                    <a:p>
                      <a:pPr lvl="0">
                        <a:buNone/>
                      </a:pPr>
                      <a:r>
                        <a:rPr lang="en-US" sz="1000">
                          <a:effectLst/>
                        </a:rPr>
                        <a:t> </a:t>
                      </a:r>
                      <a:r>
                        <a:rPr lang="en-US" sz="1000" err="1">
                          <a:effectLst/>
                        </a:rPr>
                        <a:t>estetske</a:t>
                      </a:r>
                      <a:r>
                        <a:rPr lang="en-US" sz="1000">
                          <a:effectLst/>
                        </a:rPr>
                        <a:t> </a:t>
                      </a:r>
                      <a:r>
                        <a:rPr lang="en-US" sz="1000" err="1">
                          <a:effectLst/>
                        </a:rPr>
                        <a:t>i</a:t>
                      </a:r>
                      <a:r>
                        <a:rPr lang="en-US" sz="1000">
                          <a:effectLst/>
                        </a:rPr>
                        <a:t> </a:t>
                      </a:r>
                      <a:r>
                        <a:rPr lang="en-US" sz="1000" err="1">
                          <a:effectLst/>
                        </a:rPr>
                        <a:t>radne</a:t>
                      </a:r>
                      <a:r>
                        <a:rPr lang="en-US" sz="1000">
                          <a:effectLst/>
                        </a:rPr>
                        <a:t> </a:t>
                      </a:r>
                      <a:r>
                        <a:rPr lang="en-US" sz="1000" err="1">
                          <a:effectLst/>
                        </a:rPr>
                        <a:t>sposobnosti</a:t>
                      </a:r>
                      <a:r>
                        <a:rPr lang="en-US" sz="1000">
                          <a:effectLst/>
                        </a:rPr>
                        <a:t>, </a:t>
                      </a:r>
                      <a:r>
                        <a:rPr lang="en-US" sz="1000" err="1">
                          <a:effectLst/>
                        </a:rPr>
                        <a:t>poticati</a:t>
                      </a:r>
                      <a:r>
                        <a:rPr lang="en-US" sz="1000">
                          <a:effectLst/>
                        </a:rPr>
                        <a:t> </a:t>
                      </a:r>
                      <a:r>
                        <a:rPr lang="en-US" sz="1000" err="1">
                          <a:effectLst/>
                        </a:rPr>
                        <a:t>i</a:t>
                      </a:r>
                      <a:r>
                        <a:rPr lang="en-US" sz="1000">
                          <a:effectLst/>
                        </a:rPr>
                        <a:t> </a:t>
                      </a:r>
                      <a:r>
                        <a:rPr lang="en-US" sz="1000" err="1">
                          <a:effectLst/>
                        </a:rPr>
                        <a:t>razvijati</a:t>
                      </a:r>
                      <a:r>
                        <a:rPr lang="en-US" sz="1000">
                          <a:effectLst/>
                        </a:rPr>
                        <a:t> online  </a:t>
                      </a:r>
                      <a:r>
                        <a:rPr lang="en-US" sz="1000" err="1">
                          <a:effectLst/>
                        </a:rPr>
                        <a:t>zajedništvo</a:t>
                      </a:r>
                      <a:r>
                        <a:rPr lang="en-US" sz="1000">
                          <a:effectLst/>
                        </a:rPr>
                        <a:t>, </a:t>
                      </a:r>
                      <a:r>
                        <a:rPr lang="en-US" sz="1000" err="1">
                          <a:effectLst/>
                        </a:rPr>
                        <a:t>kreativnost</a:t>
                      </a:r>
                      <a:r>
                        <a:rPr lang="en-US" sz="1000">
                          <a:effectLst/>
                        </a:rPr>
                        <a:t> I </a:t>
                      </a:r>
                      <a:r>
                        <a:rPr lang="en-US" sz="1000" err="1">
                          <a:effectLst/>
                        </a:rPr>
                        <a:t>likovnu</a:t>
                      </a:r>
                      <a:r>
                        <a:rPr lang="en-US" sz="1000">
                          <a:effectLst/>
                        </a:rPr>
                        <a:t> </a:t>
                      </a:r>
                      <a:r>
                        <a:rPr lang="en-US" sz="1000" err="1">
                          <a:effectLst/>
                        </a:rPr>
                        <a:t>nadarenost</a:t>
                      </a:r>
                      <a:r>
                        <a:rPr lang="en-US" sz="1000">
                          <a:effectLst/>
                        </a:rPr>
                        <a:t>.</a:t>
                      </a:r>
                      <a:endParaRPr lang="en-US"/>
                    </a:p>
                    <a:p>
                      <a:pPr lvl="0">
                        <a:buNone/>
                      </a:pPr>
                      <a:r>
                        <a:rPr lang="en-US" sz="1000" err="1">
                          <a:effectLst/>
                        </a:rPr>
                        <a:t>Različitim</a:t>
                      </a:r>
                      <a:r>
                        <a:rPr lang="en-US" sz="1000">
                          <a:effectLst/>
                        </a:rPr>
                        <a:t> </a:t>
                      </a:r>
                      <a:r>
                        <a:rPr lang="en-US" sz="1000" err="1">
                          <a:effectLst/>
                        </a:rPr>
                        <a:t>tehnikama</a:t>
                      </a:r>
                      <a:r>
                        <a:rPr lang="en-US" sz="1000">
                          <a:effectLst/>
                        </a:rPr>
                        <a:t> </a:t>
                      </a:r>
                      <a:r>
                        <a:rPr lang="en-US" sz="1000" err="1">
                          <a:effectLst/>
                        </a:rPr>
                        <a:t>i</a:t>
                      </a:r>
                      <a:r>
                        <a:rPr lang="en-US" sz="1000">
                          <a:effectLst/>
                        </a:rPr>
                        <a:t> </a:t>
                      </a:r>
                      <a:r>
                        <a:rPr lang="en-US" sz="1000" err="1">
                          <a:effectLst/>
                        </a:rPr>
                        <a:t>idejama</a:t>
                      </a:r>
                      <a:r>
                        <a:rPr lang="en-US" sz="1000">
                          <a:effectLst/>
                        </a:rPr>
                        <a:t>, </a:t>
                      </a:r>
                      <a:r>
                        <a:rPr lang="en-US" sz="1000" err="1">
                          <a:effectLst/>
                        </a:rPr>
                        <a:t>materijalima</a:t>
                      </a:r>
                      <a:r>
                        <a:rPr lang="en-US" sz="1000">
                          <a:effectLst/>
                        </a:rPr>
                        <a:t> </a:t>
                      </a:r>
                      <a:r>
                        <a:rPr lang="en-US" sz="1000" err="1">
                          <a:effectLst/>
                        </a:rPr>
                        <a:t>i</a:t>
                      </a:r>
                      <a:r>
                        <a:rPr lang="en-US" sz="1000">
                          <a:effectLst/>
                        </a:rPr>
                        <a:t> </a:t>
                      </a:r>
                      <a:r>
                        <a:rPr lang="en-US" sz="1000" err="1">
                          <a:effectLst/>
                        </a:rPr>
                        <a:t>priborom</a:t>
                      </a:r>
                      <a:r>
                        <a:rPr lang="en-US" sz="1000">
                          <a:effectLst/>
                        </a:rPr>
                        <a:t> za </a:t>
                      </a:r>
                      <a:r>
                        <a:rPr lang="en-US" sz="1000" err="1">
                          <a:effectLst/>
                        </a:rPr>
                        <a:t>izradu</a:t>
                      </a:r>
                      <a:r>
                        <a:rPr lang="en-US" sz="1000">
                          <a:effectLst/>
                        </a:rPr>
                        <a:t> </a:t>
                      </a:r>
                      <a:r>
                        <a:rPr lang="en-US" sz="1000" err="1">
                          <a:effectLst/>
                        </a:rPr>
                        <a:t>ručnih</a:t>
                      </a:r>
                      <a:r>
                        <a:rPr lang="en-US" sz="1000">
                          <a:effectLst/>
                        </a:rPr>
                        <a:t> </a:t>
                      </a:r>
                      <a:r>
                        <a:rPr lang="en-US" sz="1000" err="1">
                          <a:effectLst/>
                        </a:rPr>
                        <a:t>radova</a:t>
                      </a:r>
                      <a:r>
                        <a:rPr lang="en-US" sz="1000">
                          <a:effectLst/>
                        </a:rPr>
                        <a:t> </a:t>
                      </a:r>
                      <a:r>
                        <a:rPr lang="en-US" sz="1000" err="1">
                          <a:effectLst/>
                        </a:rPr>
                        <a:t>namijenjenim</a:t>
                      </a:r>
                      <a:r>
                        <a:rPr lang="en-US" sz="1000">
                          <a:effectLst/>
                        </a:rPr>
                        <a:t> </a:t>
                      </a:r>
                      <a:r>
                        <a:rPr lang="en-US" sz="1000" err="1">
                          <a:effectLst/>
                        </a:rPr>
                        <a:t>učenicima</a:t>
                      </a:r>
                      <a:r>
                        <a:rPr lang="en-US" sz="1000">
                          <a:effectLst/>
                        </a:rPr>
                        <a:t> za </a:t>
                      </a:r>
                      <a:r>
                        <a:rPr lang="en-US" sz="1000" err="1">
                          <a:effectLst/>
                        </a:rPr>
                        <a:t>zabavu</a:t>
                      </a:r>
                      <a:r>
                        <a:rPr lang="en-US" sz="1000">
                          <a:effectLst/>
                        </a:rPr>
                        <a:t> </a:t>
                      </a:r>
                      <a:r>
                        <a:rPr lang="en-US" sz="1000" err="1">
                          <a:effectLst/>
                        </a:rPr>
                        <a:t>uz</a:t>
                      </a:r>
                      <a:r>
                        <a:rPr lang="en-US" sz="1000">
                          <a:effectLst/>
                        </a:rPr>
                        <a:t> </a:t>
                      </a:r>
                      <a:r>
                        <a:rPr lang="en-US" sz="1000" err="1">
                          <a:effectLst/>
                        </a:rPr>
                        <a:t>učenje</a:t>
                      </a:r>
                      <a:r>
                        <a:rPr lang="en-US" sz="1000">
                          <a:effectLst/>
                        </a:rPr>
                        <a:t> </a:t>
                      </a:r>
                      <a:r>
                        <a:rPr lang="en-US" sz="1000" err="1">
                          <a:effectLst/>
                        </a:rPr>
                        <a:t>učenici</a:t>
                      </a:r>
                      <a:r>
                        <a:rPr lang="en-US" sz="1000">
                          <a:effectLst/>
                        </a:rPr>
                        <a:t> </a:t>
                      </a:r>
                      <a:r>
                        <a:rPr lang="en-US" sz="1000" err="1">
                          <a:effectLst/>
                        </a:rPr>
                        <a:t>će</a:t>
                      </a:r>
                      <a:r>
                        <a:rPr lang="en-US" sz="1000">
                          <a:effectLst/>
                        </a:rPr>
                        <a:t> </a:t>
                      </a:r>
                      <a:r>
                        <a:rPr lang="en-US" sz="1000" err="1">
                          <a:effectLst/>
                        </a:rPr>
                        <a:t>razvijati</a:t>
                      </a:r>
                      <a:r>
                        <a:rPr lang="en-US" sz="1000">
                          <a:effectLst/>
                        </a:rPr>
                        <a:t> </a:t>
                      </a:r>
                      <a:r>
                        <a:rPr lang="en-US" sz="1000" err="1">
                          <a:effectLst/>
                        </a:rPr>
                        <a:t>osobne</a:t>
                      </a:r>
                      <a:r>
                        <a:rPr lang="en-US" sz="1000">
                          <a:effectLst/>
                        </a:rPr>
                        <a:t> </a:t>
                      </a:r>
                      <a:r>
                        <a:rPr lang="en-US" sz="1000" err="1">
                          <a:effectLst/>
                        </a:rPr>
                        <a:t>vještine</a:t>
                      </a:r>
                      <a:r>
                        <a:rPr lang="en-US" sz="1000">
                          <a:effectLst/>
                        </a:rPr>
                        <a:t>.</a:t>
                      </a:r>
                    </a:p>
                    <a:p>
                      <a:pPr lvl="0">
                        <a:buNone/>
                      </a:pPr>
                      <a:endParaRPr lang="en-US" sz="1000">
                        <a:effectLst/>
                      </a:endParaRPr>
                    </a:p>
                    <a:p>
                      <a:pPr lvl="0" fontAlgn="base">
                        <a:buNone/>
                      </a:pPr>
                      <a:endParaRPr lang="en-US" sz="1000">
                        <a:effectLst/>
                      </a:endParaRPr>
                    </a:p>
                    <a:p>
                      <a:pPr lvl="0" fontAlgn="base">
                        <a:buNone/>
                      </a:pPr>
                      <a:r>
                        <a:rPr lang="en-US" sz="1000">
                          <a:effectLst/>
                        </a:rPr>
                        <a:t>Online </a:t>
                      </a:r>
                      <a:r>
                        <a:rPr lang="en-US" sz="1000" err="1">
                          <a:effectLst/>
                        </a:rPr>
                        <a:t>okupiti</a:t>
                      </a:r>
                      <a:r>
                        <a:rPr lang="en-US" sz="1000">
                          <a:effectLst/>
                        </a:rPr>
                        <a:t> </a:t>
                      </a:r>
                      <a:r>
                        <a:rPr lang="en-US" sz="1000" err="1">
                          <a:effectLst/>
                        </a:rPr>
                        <a:t>učenike</a:t>
                      </a:r>
                      <a:r>
                        <a:rPr lang="en-US" sz="1000">
                          <a:effectLst/>
                        </a:rPr>
                        <a:t> koji </a:t>
                      </a:r>
                      <a:r>
                        <a:rPr lang="en-US" sz="1000" err="1">
                          <a:effectLst/>
                        </a:rPr>
                        <a:t>pokazuju</a:t>
                      </a:r>
                      <a:r>
                        <a:rPr lang="en-US" sz="1000">
                          <a:effectLst/>
                        </a:rPr>
                        <a:t> </a:t>
                      </a:r>
                      <a:r>
                        <a:rPr lang="en-US" sz="1000" err="1">
                          <a:effectLst/>
                        </a:rPr>
                        <a:t>interes</a:t>
                      </a:r>
                      <a:r>
                        <a:rPr lang="en-US" sz="1000">
                          <a:effectLst/>
                        </a:rPr>
                        <a:t> za </a:t>
                      </a:r>
                      <a:r>
                        <a:rPr lang="en-US" sz="1000" err="1">
                          <a:effectLst/>
                        </a:rPr>
                        <a:t>likovni</a:t>
                      </a:r>
                      <a:r>
                        <a:rPr lang="en-US" sz="1000">
                          <a:effectLst/>
                        </a:rPr>
                        <a:t> </a:t>
                      </a:r>
                      <a:r>
                        <a:rPr lang="en-US" sz="1000" err="1">
                          <a:effectLst/>
                        </a:rPr>
                        <a:t>izraz</a:t>
                      </a:r>
                      <a:r>
                        <a:rPr lang="en-US" sz="1000">
                          <a:effectLst/>
                        </a:rPr>
                        <a:t>, </a:t>
                      </a:r>
                      <a:r>
                        <a:rPr lang="en-US" sz="1000" err="1">
                          <a:effectLst/>
                        </a:rPr>
                        <a:t>poticanje</a:t>
                      </a:r>
                      <a:r>
                        <a:rPr lang="en-US" sz="1000">
                          <a:effectLst/>
                        </a:rPr>
                        <a:t> </a:t>
                      </a:r>
                      <a:r>
                        <a:rPr lang="en-US" sz="1000" err="1">
                          <a:effectLst/>
                        </a:rPr>
                        <a:t>i</a:t>
                      </a:r>
                      <a:r>
                        <a:rPr lang="en-US" sz="1000">
                          <a:effectLst/>
                        </a:rPr>
                        <a:t> </a:t>
                      </a:r>
                      <a:r>
                        <a:rPr lang="en-US" sz="1000" err="1">
                          <a:effectLst/>
                        </a:rPr>
                        <a:t>razvijanje</a:t>
                      </a:r>
                      <a:r>
                        <a:rPr lang="en-US" sz="1000">
                          <a:effectLst/>
                        </a:rPr>
                        <a:t> </a:t>
                      </a:r>
                      <a:r>
                        <a:rPr lang="en-US" sz="1000" err="1">
                          <a:effectLst/>
                        </a:rPr>
                        <a:t>mašte</a:t>
                      </a:r>
                      <a:r>
                        <a:rPr lang="en-US" sz="1000">
                          <a:effectLst/>
                        </a:rPr>
                        <a:t>, </a:t>
                      </a:r>
                      <a:r>
                        <a:rPr lang="en-US" sz="1000" err="1">
                          <a:effectLst/>
                        </a:rPr>
                        <a:t>igre</a:t>
                      </a:r>
                      <a:r>
                        <a:rPr lang="en-US" sz="1000">
                          <a:effectLst/>
                        </a:rPr>
                        <a:t> </a:t>
                      </a:r>
                      <a:r>
                        <a:rPr lang="en-US" sz="1000" err="1">
                          <a:effectLst/>
                        </a:rPr>
                        <a:t>i</a:t>
                      </a:r>
                      <a:r>
                        <a:rPr lang="en-US" sz="1000">
                          <a:effectLst/>
                        </a:rPr>
                        <a:t> </a:t>
                      </a:r>
                      <a:r>
                        <a:rPr lang="en-US" sz="1000" err="1">
                          <a:effectLst/>
                        </a:rPr>
                        <a:t>kreativnosti</a:t>
                      </a:r>
                      <a:r>
                        <a:rPr lang="en-US" sz="1000">
                          <a:effectLst/>
                        </a:rPr>
                        <a:t>.</a:t>
                      </a:r>
                    </a:p>
                  </a:txBody>
                  <a:tcPr>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xmlns="" val="1042961034"/>
                  </a:ext>
                </a:extLst>
              </a:tr>
              <a:tr h="428511">
                <a:tc>
                  <a:txBody>
                    <a:bodyPr/>
                    <a:lstStyle/>
                    <a:p>
                      <a:pPr rtl="0" fontAlgn="base"/>
                      <a:r>
                        <a:rPr lang="en-US" sz="1000" err="1">
                          <a:effectLst/>
                        </a:rPr>
                        <a:t>Nositelj</a:t>
                      </a:r>
                      <a:r>
                        <a:rPr lang="en-US" sz="1000">
                          <a:effectLst/>
                        </a:rPr>
                        <a:t> </a:t>
                      </a:r>
                      <a:r>
                        <a:rPr lang="en-US" sz="1000" err="1">
                          <a:effectLst/>
                        </a:rPr>
                        <a:t>aktivnosti</a:t>
                      </a:r>
                      <a:r>
                        <a:rPr lang="en-US" sz="1000">
                          <a:effectLst/>
                        </a:rPr>
                        <a:t>:​</a:t>
                      </a:r>
                    </a:p>
                  </a:txBody>
                  <a:tcPr/>
                </a:tc>
                <a:tc>
                  <a:txBody>
                    <a:bodyPr/>
                    <a:lstStyle/>
                    <a:p>
                      <a:pPr rtl="0" fontAlgn="base"/>
                      <a:r>
                        <a:rPr lang="en-US" sz="1000" err="1">
                          <a:effectLst/>
                        </a:rPr>
                        <a:t>Vjeroučiteljica</a:t>
                      </a:r>
                      <a:r>
                        <a:rPr lang="hr-HR" sz="1000">
                          <a:effectLst/>
                        </a:rPr>
                        <a:t> Neda </a:t>
                      </a:r>
                      <a:r>
                        <a:rPr lang="hr-HR" sz="1000" err="1">
                          <a:effectLst/>
                        </a:rPr>
                        <a:t>Mujić</a:t>
                      </a:r>
                      <a:endParaRPr lang="en-US" sz="1000" err="1">
                        <a:effectLst/>
                      </a:endParaRPr>
                    </a:p>
                  </a:txBody>
                  <a:tcPr/>
                </a:tc>
                <a:extLst>
                  <a:ext uri="{0D108BD9-81ED-4DB2-BD59-A6C34878D82A}">
                    <a16:rowId xmlns:a16="http://schemas.microsoft.com/office/drawing/2014/main" xmlns="" val="290148932"/>
                  </a:ext>
                </a:extLst>
              </a:tr>
              <a:tr h="570919">
                <a:tc>
                  <a:txBody>
                    <a:bodyPr/>
                    <a:lstStyle/>
                    <a:p>
                      <a:pPr rtl="0" fontAlgn="base"/>
                      <a:r>
                        <a:rPr lang="en-US" sz="1000" err="1">
                          <a:effectLst/>
                        </a:rPr>
                        <a:t>Način</a:t>
                      </a:r>
                      <a:r>
                        <a:rPr lang="en-US" sz="1000">
                          <a:effectLst/>
                        </a:rPr>
                        <a:t> </a:t>
                      </a:r>
                      <a:r>
                        <a:rPr lang="en-US" sz="1000" err="1">
                          <a:effectLst/>
                        </a:rPr>
                        <a:t>realizacije</a:t>
                      </a:r>
                      <a:r>
                        <a:rPr lang="en-US" sz="1000">
                          <a:effectLst/>
                        </a:rPr>
                        <a:t>:​</a:t>
                      </a:r>
                    </a:p>
                  </a:txBody>
                  <a:tcPr/>
                </a:tc>
                <a:tc>
                  <a:txBody>
                    <a:bodyPr/>
                    <a:lstStyle/>
                    <a:p>
                      <a:pPr rtl="0" fontAlgn="base"/>
                      <a:r>
                        <a:rPr lang="en-US" sz="1000">
                          <a:effectLst/>
                        </a:rPr>
                        <a:t>Online </a:t>
                      </a:r>
                      <a:r>
                        <a:rPr lang="en-US" sz="1000" err="1">
                          <a:effectLst/>
                        </a:rPr>
                        <a:t>nastava</a:t>
                      </a:r>
                      <a:r>
                        <a:rPr lang="en-US" sz="1000">
                          <a:effectLst/>
                        </a:rPr>
                        <a:t>, </a:t>
                      </a:r>
                      <a:r>
                        <a:rPr lang="en-US" sz="1000" err="1">
                          <a:effectLst/>
                        </a:rPr>
                        <a:t>izrada</a:t>
                      </a:r>
                      <a:r>
                        <a:rPr lang="en-US" sz="1000">
                          <a:effectLst/>
                        </a:rPr>
                        <a:t> </a:t>
                      </a:r>
                      <a:r>
                        <a:rPr lang="en-US" sz="1000" err="1">
                          <a:effectLst/>
                        </a:rPr>
                        <a:t>različitih</a:t>
                      </a:r>
                      <a:r>
                        <a:rPr lang="en-US" sz="1000">
                          <a:effectLst/>
                        </a:rPr>
                        <a:t> </a:t>
                      </a:r>
                      <a:r>
                        <a:rPr lang="en-US" sz="1000" err="1">
                          <a:effectLst/>
                        </a:rPr>
                        <a:t>ukrasa</a:t>
                      </a:r>
                      <a:r>
                        <a:rPr lang="en-US" sz="1000">
                          <a:effectLst/>
                        </a:rPr>
                        <a:t> za </a:t>
                      </a:r>
                      <a:r>
                        <a:rPr lang="en-US" sz="1000" err="1">
                          <a:effectLst/>
                        </a:rPr>
                        <a:t>dekoraciju</a:t>
                      </a:r>
                      <a:r>
                        <a:rPr lang="en-US" sz="1000">
                          <a:effectLst/>
                        </a:rPr>
                        <a:t>, </a:t>
                      </a:r>
                      <a:r>
                        <a:rPr lang="en-US" sz="1000" err="1">
                          <a:effectLst/>
                        </a:rPr>
                        <a:t>korisnih</a:t>
                      </a:r>
                      <a:r>
                        <a:rPr lang="en-US" sz="1000">
                          <a:effectLst/>
                        </a:rPr>
                        <a:t> </a:t>
                      </a:r>
                      <a:r>
                        <a:rPr lang="en-US" sz="1000" err="1">
                          <a:effectLst/>
                        </a:rPr>
                        <a:t>predmeta</a:t>
                      </a:r>
                      <a:r>
                        <a:rPr lang="en-US" sz="1000">
                          <a:effectLst/>
                        </a:rPr>
                        <a:t> u </a:t>
                      </a:r>
                      <a:r>
                        <a:rPr lang="en-US" sz="1000" err="1">
                          <a:effectLst/>
                        </a:rPr>
                        <a:t>kućanstvu</a:t>
                      </a:r>
                      <a:r>
                        <a:rPr lang="en-US" sz="1000">
                          <a:effectLst/>
                        </a:rPr>
                        <a:t> , poticaj na recikliranje.</a:t>
                      </a:r>
                    </a:p>
                    <a:p>
                      <a:pPr rtl="0" fontAlgn="base"/>
                      <a:r>
                        <a:rPr lang="en-US" sz="1000">
                          <a:effectLst/>
                        </a:rPr>
                        <a:t>​</a:t>
                      </a:r>
                    </a:p>
                  </a:txBody>
                  <a:tcPr/>
                </a:tc>
                <a:extLst>
                  <a:ext uri="{0D108BD9-81ED-4DB2-BD59-A6C34878D82A}">
                    <a16:rowId xmlns:a16="http://schemas.microsoft.com/office/drawing/2014/main" xmlns="" val="3931393319"/>
                  </a:ext>
                </a:extLst>
              </a:tr>
              <a:tr h="428511">
                <a:tc>
                  <a:txBody>
                    <a:bodyPr/>
                    <a:lstStyle/>
                    <a:p>
                      <a:pPr rtl="0" fontAlgn="base"/>
                      <a:r>
                        <a:rPr lang="en-US" sz="1000" err="1">
                          <a:effectLst/>
                        </a:rPr>
                        <a:t>Vremenik</a:t>
                      </a:r>
                      <a:r>
                        <a:rPr lang="en-US" sz="1000">
                          <a:effectLst/>
                        </a:rPr>
                        <a:t>:​</a:t>
                      </a:r>
                    </a:p>
                  </a:txBody>
                  <a:tcPr/>
                </a:tc>
                <a:tc>
                  <a:txBody>
                    <a:bodyPr/>
                    <a:lstStyle/>
                    <a:p>
                      <a:pPr rtl="0" fontAlgn="base"/>
                      <a:r>
                        <a:rPr lang="en-US" sz="1000" err="1">
                          <a:effectLst/>
                        </a:rPr>
                        <a:t>Tijekom</a:t>
                      </a:r>
                      <a:r>
                        <a:rPr lang="en-US" sz="1000">
                          <a:effectLst/>
                        </a:rPr>
                        <a:t> </a:t>
                      </a:r>
                      <a:r>
                        <a:rPr lang="en-US" sz="1000" err="1">
                          <a:effectLst/>
                        </a:rPr>
                        <a:t>nastavne</a:t>
                      </a:r>
                      <a:r>
                        <a:rPr lang="en-US" sz="1000">
                          <a:effectLst/>
                        </a:rPr>
                        <a:t> </a:t>
                      </a:r>
                      <a:r>
                        <a:rPr lang="en-US" sz="1000" err="1">
                          <a:effectLst/>
                        </a:rPr>
                        <a:t>godine</a:t>
                      </a:r>
                      <a:r>
                        <a:rPr lang="en-US" sz="1000">
                          <a:effectLst/>
                        </a:rPr>
                        <a:t>, </a:t>
                      </a:r>
                      <a:r>
                        <a:rPr lang="en-US" sz="1000" err="1">
                          <a:effectLst/>
                        </a:rPr>
                        <a:t>dva</a:t>
                      </a:r>
                      <a:r>
                        <a:rPr lang="en-US" sz="1000">
                          <a:effectLst/>
                        </a:rPr>
                        <a:t> </a:t>
                      </a:r>
                      <a:r>
                        <a:rPr lang="en-US" sz="1000" err="1">
                          <a:effectLst/>
                        </a:rPr>
                        <a:t>sata</a:t>
                      </a:r>
                      <a:r>
                        <a:rPr lang="en-US" sz="1000">
                          <a:effectLst/>
                        </a:rPr>
                        <a:t> </a:t>
                      </a:r>
                      <a:r>
                        <a:rPr lang="en-US" sz="1000" err="1">
                          <a:effectLst/>
                        </a:rPr>
                        <a:t>tjedno</a:t>
                      </a:r>
                      <a:r>
                        <a:rPr lang="en-US" sz="1000">
                          <a:effectLst/>
                        </a:rPr>
                        <a:t>.</a:t>
                      </a:r>
                      <a:endParaRPr lang="en-US" sz="1000" err="1">
                        <a:effectLst/>
                      </a:endParaRPr>
                    </a:p>
                  </a:txBody>
                  <a:tcPr/>
                </a:tc>
                <a:extLst>
                  <a:ext uri="{0D108BD9-81ED-4DB2-BD59-A6C34878D82A}">
                    <a16:rowId xmlns:a16="http://schemas.microsoft.com/office/drawing/2014/main" xmlns="" val="1388968068"/>
                  </a:ext>
                </a:extLst>
              </a:tr>
              <a:tr h="570919">
                <a:tc>
                  <a:txBody>
                    <a:bodyPr/>
                    <a:lstStyle/>
                    <a:p>
                      <a:pPr rtl="0" fontAlgn="base"/>
                      <a:r>
                        <a:rPr lang="en-US" sz="1000" err="1">
                          <a:effectLst/>
                        </a:rPr>
                        <a:t>Troškovnik</a:t>
                      </a:r>
                      <a:r>
                        <a:rPr lang="en-US" sz="1000">
                          <a:effectLst/>
                        </a:rPr>
                        <a:t>:​</a:t>
                      </a:r>
                    </a:p>
                  </a:txBody>
                  <a:tcPr/>
                </a:tc>
                <a:tc>
                  <a:txBody>
                    <a:bodyPr/>
                    <a:lstStyle/>
                    <a:p>
                      <a:pPr rtl="0" fontAlgn="base"/>
                      <a:r>
                        <a:rPr lang="en-US" sz="1000" err="1">
                          <a:effectLst/>
                        </a:rPr>
                        <a:t>Potrošni</a:t>
                      </a:r>
                      <a:r>
                        <a:rPr lang="en-US" sz="1000">
                          <a:effectLst/>
                        </a:rPr>
                        <a:t> </a:t>
                      </a:r>
                      <a:r>
                        <a:rPr lang="en-US" sz="1000" err="1">
                          <a:effectLst/>
                        </a:rPr>
                        <a:t>materijal</a:t>
                      </a:r>
                      <a:r>
                        <a:rPr lang="en-US" sz="1000">
                          <a:effectLst/>
                        </a:rPr>
                        <a:t> </a:t>
                      </a:r>
                      <a:r>
                        <a:rPr lang="en-US" sz="1000" err="1">
                          <a:effectLst/>
                        </a:rPr>
                        <a:t>osiguravaju</a:t>
                      </a:r>
                      <a:r>
                        <a:rPr lang="en-US" sz="1000">
                          <a:effectLst/>
                        </a:rPr>
                        <a:t> </a:t>
                      </a:r>
                      <a:r>
                        <a:rPr lang="en-US" sz="1000" err="1">
                          <a:effectLst/>
                        </a:rPr>
                        <a:t>roditelji</a:t>
                      </a:r>
                      <a:r>
                        <a:rPr lang="en-US" sz="1000">
                          <a:effectLst/>
                        </a:rPr>
                        <a:t>.</a:t>
                      </a:r>
                    </a:p>
                  </a:txBody>
                  <a:tcPr/>
                </a:tc>
                <a:extLst>
                  <a:ext uri="{0D108BD9-81ED-4DB2-BD59-A6C34878D82A}">
                    <a16:rowId xmlns:a16="http://schemas.microsoft.com/office/drawing/2014/main" xmlns="" val="445875919"/>
                  </a:ext>
                </a:extLst>
              </a:tr>
              <a:tr h="922744">
                <a:tc>
                  <a:txBody>
                    <a:bodyPr/>
                    <a:lstStyle/>
                    <a:p>
                      <a:pPr rtl="0" fontAlgn="base"/>
                      <a:r>
                        <a:rPr lang="en-US" sz="1000" err="1">
                          <a:effectLst/>
                        </a:rPr>
                        <a:t>Način</a:t>
                      </a:r>
                      <a:r>
                        <a:rPr lang="en-US" sz="1000">
                          <a:effectLst/>
                        </a:rPr>
                        <a:t> </a:t>
                      </a:r>
                      <a:r>
                        <a:rPr lang="en-US" sz="1000" err="1">
                          <a:effectLst/>
                        </a:rPr>
                        <a:t>vrednovanja</a:t>
                      </a:r>
                      <a:r>
                        <a:rPr lang="en-US" sz="1000">
                          <a:effectLst/>
                        </a:rPr>
                        <a:t> </a:t>
                      </a:r>
                      <a:r>
                        <a:rPr lang="en-US" sz="1000" err="1">
                          <a:effectLst/>
                        </a:rPr>
                        <a:t>i</a:t>
                      </a:r>
                      <a:r>
                        <a:rPr lang="en-US" sz="1000">
                          <a:effectLst/>
                        </a:rPr>
                        <a:t> </a:t>
                      </a:r>
                      <a:r>
                        <a:rPr lang="en-US" sz="1000" err="1">
                          <a:effectLst/>
                        </a:rPr>
                        <a:t>korištenja</a:t>
                      </a:r>
                      <a:r>
                        <a:rPr lang="en-US" sz="1000">
                          <a:effectLst/>
                        </a:rPr>
                        <a:t> </a:t>
                      </a:r>
                      <a:r>
                        <a:rPr lang="en-US" sz="1000" err="1">
                          <a:effectLst/>
                        </a:rPr>
                        <a:t>rezultata</a:t>
                      </a:r>
                      <a:r>
                        <a:rPr lang="en-US" sz="1000">
                          <a:effectLst/>
                        </a:rPr>
                        <a:t> </a:t>
                      </a:r>
                      <a:r>
                        <a:rPr lang="en-US" sz="1000" err="1">
                          <a:effectLst/>
                        </a:rPr>
                        <a:t>vrednovanja</a:t>
                      </a:r>
                      <a:r>
                        <a:rPr lang="en-US" sz="1000">
                          <a:effectLst/>
                        </a:rPr>
                        <a:t>:​</a:t>
                      </a:r>
                    </a:p>
                  </a:txBody>
                  <a:tcPr>
                    <a:lnB w="12700" cap="flat" cmpd="sng" algn="ctr">
                      <a:solidFill>
                        <a:schemeClr val="accent2">
                          <a:lumMod val="60000"/>
                          <a:lumOff val="40000"/>
                        </a:schemeClr>
                      </a:solidFill>
                      <a:prstDash val="solid"/>
                      <a:round/>
                      <a:headEnd type="none" w="med" len="med"/>
                      <a:tailEnd type="none" w="med" len="med"/>
                    </a:lnB>
                  </a:tcPr>
                </a:tc>
                <a:tc>
                  <a:txBody>
                    <a:bodyPr/>
                    <a:lstStyle/>
                    <a:p>
                      <a:pPr rtl="0" fontAlgn="base"/>
                      <a:r>
                        <a:rPr lang="en-US" sz="1000" err="1">
                          <a:effectLst/>
                        </a:rPr>
                        <a:t>Zadovoljstvo</a:t>
                      </a:r>
                      <a:r>
                        <a:rPr lang="en-US" sz="1000">
                          <a:effectLst/>
                        </a:rPr>
                        <a:t> </a:t>
                      </a:r>
                      <a:r>
                        <a:rPr lang="en-US" sz="1000" err="1">
                          <a:effectLst/>
                        </a:rPr>
                        <a:t>prvenstveno</a:t>
                      </a:r>
                      <a:r>
                        <a:rPr lang="en-US" sz="1000">
                          <a:effectLst/>
                        </a:rPr>
                        <a:t> </a:t>
                      </a:r>
                      <a:r>
                        <a:rPr lang="en-US" sz="1000" err="1">
                          <a:effectLst/>
                        </a:rPr>
                        <a:t>učenika</a:t>
                      </a:r>
                      <a:r>
                        <a:rPr lang="en-US" sz="1000">
                          <a:effectLst/>
                        </a:rPr>
                        <a:t>, a </a:t>
                      </a:r>
                      <a:r>
                        <a:rPr lang="en-US" sz="1000" err="1">
                          <a:effectLst/>
                        </a:rPr>
                        <a:t>zatim</a:t>
                      </a:r>
                      <a:r>
                        <a:rPr lang="en-US" sz="1000">
                          <a:effectLst/>
                        </a:rPr>
                        <a:t> </a:t>
                      </a:r>
                      <a:r>
                        <a:rPr lang="en-US" sz="1000" err="1">
                          <a:effectLst/>
                        </a:rPr>
                        <a:t>učitelja</a:t>
                      </a:r>
                      <a:r>
                        <a:rPr lang="en-US" sz="1000">
                          <a:effectLst/>
                        </a:rPr>
                        <a:t> I </a:t>
                      </a:r>
                      <a:r>
                        <a:rPr lang="en-US" sz="1000" err="1">
                          <a:effectLst/>
                        </a:rPr>
                        <a:t>roditelja</a:t>
                      </a:r>
                      <a:r>
                        <a:rPr lang="en-US" sz="1000">
                          <a:effectLst/>
                        </a:rPr>
                        <a:t>, </a:t>
                      </a:r>
                      <a:r>
                        <a:rPr lang="en-US" sz="1000" err="1">
                          <a:effectLst/>
                        </a:rPr>
                        <a:t>primjena</a:t>
                      </a:r>
                      <a:r>
                        <a:rPr lang="en-US" sz="1000">
                          <a:effectLst/>
                        </a:rPr>
                        <a:t> </a:t>
                      </a:r>
                      <a:r>
                        <a:rPr lang="en-US" sz="1000" err="1">
                          <a:effectLst/>
                        </a:rPr>
                        <a:t>stečenog</a:t>
                      </a:r>
                      <a:r>
                        <a:rPr lang="en-US" sz="1000">
                          <a:effectLst/>
                        </a:rPr>
                        <a:t> </a:t>
                      </a:r>
                      <a:r>
                        <a:rPr lang="en-US" sz="1000" err="1">
                          <a:effectLst/>
                        </a:rPr>
                        <a:t>znanja</a:t>
                      </a:r>
                      <a:r>
                        <a:rPr lang="en-US" sz="1000">
                          <a:effectLst/>
                        </a:rPr>
                        <a:t> u </a:t>
                      </a:r>
                      <a:r>
                        <a:rPr lang="en-US" sz="1000" err="1">
                          <a:effectLst/>
                        </a:rPr>
                        <a:t>svakodnevnom</a:t>
                      </a:r>
                      <a:r>
                        <a:rPr lang="en-US" sz="1000">
                          <a:effectLst/>
                        </a:rPr>
                        <a:t> </a:t>
                      </a:r>
                      <a:r>
                        <a:rPr lang="en-US" sz="1000" err="1">
                          <a:effectLst/>
                        </a:rPr>
                        <a:t>životu</a:t>
                      </a:r>
                      <a:r>
                        <a:rPr lang="en-US" sz="1000">
                          <a:effectLst/>
                        </a:rPr>
                        <a:t>, . </a:t>
                      </a:r>
                      <a:r>
                        <a:rPr lang="en-US" sz="1000" err="1">
                          <a:effectLst/>
                        </a:rPr>
                        <a:t>Vrednuje</a:t>
                      </a:r>
                      <a:r>
                        <a:rPr lang="en-US" sz="1000">
                          <a:effectLst/>
                        </a:rPr>
                        <a:t> se </a:t>
                      </a:r>
                      <a:r>
                        <a:rPr lang="en-US" sz="1000" err="1">
                          <a:effectLst/>
                        </a:rPr>
                        <a:t>motiviranost</a:t>
                      </a:r>
                      <a:r>
                        <a:rPr lang="en-US" sz="1000">
                          <a:effectLst/>
                        </a:rPr>
                        <a:t>, </a:t>
                      </a:r>
                      <a:r>
                        <a:rPr lang="en-US" sz="1000" err="1">
                          <a:effectLst/>
                        </a:rPr>
                        <a:t>samostalnost</a:t>
                      </a:r>
                      <a:r>
                        <a:rPr lang="en-US" sz="1000">
                          <a:effectLst/>
                        </a:rPr>
                        <a:t> I </a:t>
                      </a:r>
                      <a:r>
                        <a:rPr lang="en-US" sz="1000" err="1">
                          <a:effectLst/>
                        </a:rPr>
                        <a:t>zalaganje</a:t>
                      </a:r>
                      <a:r>
                        <a:rPr lang="en-US" sz="1000">
                          <a:effectLst/>
                        </a:rPr>
                        <a:t> </a:t>
                      </a:r>
                      <a:r>
                        <a:rPr lang="en-US" sz="1000" err="1">
                          <a:effectLst/>
                        </a:rPr>
                        <a:t>učenika</a:t>
                      </a:r>
                      <a:r>
                        <a:rPr lang="en-US" sz="1000">
                          <a:effectLst/>
                        </a:rPr>
                        <a:t>.</a:t>
                      </a:r>
                    </a:p>
                  </a:txBody>
                  <a:tcPr>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xmlns="" val="3137766929"/>
                  </a:ext>
                </a:extLst>
              </a:tr>
            </a:tbl>
          </a:graphicData>
        </a:graphic>
      </p:graphicFrame>
      <p:pic>
        <p:nvPicPr>
          <p:cNvPr id="3" name="Slika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07348" y="306551"/>
            <a:ext cx="298047" cy="582028"/>
          </a:xfrm>
          <a:prstGeom prst="rect">
            <a:avLst/>
          </a:prstGeom>
        </p:spPr>
      </p:pic>
    </p:spTree>
    <p:extLst>
      <p:ext uri="{BB962C8B-B14F-4D97-AF65-F5344CB8AC3E}">
        <p14:creationId xmlns:p14="http://schemas.microsoft.com/office/powerpoint/2010/main" xmlns="" val="318941360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61"/>
        <p:cNvGrpSpPr/>
        <p:nvPr/>
      </p:nvGrpSpPr>
      <p:grpSpPr>
        <a:xfrm>
          <a:off x="0" y="0"/>
          <a:ext cx="0" cy="0"/>
          <a:chOff x="0" y="0"/>
          <a:chExt cx="0" cy="0"/>
        </a:xfrm>
      </p:grpSpPr>
      <p:graphicFrame>
        <p:nvGraphicFramePr>
          <p:cNvPr id="463" name="Shape 463"/>
          <p:cNvGraphicFramePr/>
          <p:nvPr>
            <p:extLst>
              <p:ext uri="{D42A27DB-BD31-4B8C-83A1-F6EECF244321}">
                <p14:modId xmlns:p14="http://schemas.microsoft.com/office/powerpoint/2010/main" xmlns="" val="3949802201"/>
              </p:ext>
            </p:extLst>
          </p:nvPr>
        </p:nvGraphicFramePr>
        <p:xfrm>
          <a:off x="902368" y="1006078"/>
          <a:ext cx="8134128" cy="3920786"/>
        </p:xfrm>
        <a:graphic>
          <a:graphicData uri="http://schemas.openxmlformats.org/drawingml/2006/table">
            <a:tbl>
              <a:tblPr>
                <a:tableStyleId>{0E3FDE45-AF77-4B5C-9715-49D594BDF05E}</a:tableStyleId>
              </a:tblPr>
              <a:tblGrid>
                <a:gridCol w="2531756">
                  <a:extLst>
                    <a:ext uri="{9D8B030D-6E8A-4147-A177-3AD203B41FA5}">
                      <a16:colId xmlns:a16="http://schemas.microsoft.com/office/drawing/2014/main" xmlns="" val="20000"/>
                    </a:ext>
                  </a:extLst>
                </a:gridCol>
                <a:gridCol w="5602372">
                  <a:extLst>
                    <a:ext uri="{9D8B030D-6E8A-4147-A177-3AD203B41FA5}">
                      <a16:colId xmlns:a16="http://schemas.microsoft.com/office/drawing/2014/main" xmlns="" val="20001"/>
                    </a:ext>
                  </a:extLst>
                </a:gridCol>
              </a:tblGrid>
              <a:tr h="73752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650" marB="31650"/>
                </a:tc>
                <a:tc>
                  <a:txBody>
                    <a:bodyPr/>
                    <a:lstStyle/>
                    <a:p>
                      <a:pPr marL="0" marR="0" lvl="0" indent="0" algn="l" rtl="0" eaLnBrk="1" fontAlgn="auto" latinLnBrk="0" hangingPunct="1">
                        <a:lnSpc>
                          <a:spcPct val="100000"/>
                        </a:lnSpc>
                        <a:spcBef>
                          <a:spcPts val="0"/>
                        </a:spcBef>
                        <a:spcAft>
                          <a:spcPts val="0"/>
                        </a:spcAft>
                        <a:buFont typeface="Calibri"/>
                        <a:buNone/>
                      </a:pPr>
                      <a:r>
                        <a:rPr lang="hr-HR" sz="1000" u="none" strike="noStrike" cap="none" baseline="0"/>
                        <a:t>Učenici će: </a:t>
                      </a:r>
                      <a:endParaRPr lang="en" sz="1000" u="none" strike="noStrike" cap="none" baseline="0"/>
                    </a:p>
                    <a:p>
                      <a:pPr marL="0" marR="0" lvl="0" indent="0" algn="l">
                        <a:lnSpc>
                          <a:spcPct val="100000"/>
                        </a:lnSpc>
                        <a:spcBef>
                          <a:spcPts val="0"/>
                        </a:spcBef>
                        <a:spcAft>
                          <a:spcPts val="0"/>
                        </a:spcAft>
                        <a:buFont typeface="Calibri"/>
                        <a:buNone/>
                      </a:pPr>
                      <a:r>
                        <a:rPr lang="hr-HR" sz="1000" u="none" strike="noStrike" cap="none" baseline="0"/>
                        <a:t>- razvijati interes</a:t>
                      </a:r>
                      <a:r>
                        <a:rPr lang="hr-HR" sz="1000" u="none" strike="noStrike" cap="none" baseline="0">
                          <a:sym typeface="Calibri"/>
                        </a:rPr>
                        <a:t> za jezične posebnosti zavičajnoga govora</a:t>
                      </a:r>
                      <a:endParaRPr lang="en" sz="1000" u="none" strike="noStrike" cap="none" baseline="0"/>
                    </a:p>
                    <a:p>
                      <a:pPr marL="0" marR="0" lvl="0" indent="0" algn="l">
                        <a:lnSpc>
                          <a:spcPct val="100000"/>
                        </a:lnSpc>
                        <a:spcBef>
                          <a:spcPts val="0"/>
                        </a:spcBef>
                        <a:spcAft>
                          <a:spcPts val="0"/>
                        </a:spcAft>
                        <a:buFont typeface="Calibri"/>
                        <a:buNone/>
                      </a:pPr>
                      <a:r>
                        <a:rPr lang="hr-HR" sz="1000" u="none" strike="noStrike" cap="none" baseline="0"/>
                        <a:t> -</a:t>
                      </a:r>
                      <a:r>
                        <a:rPr lang="hr-HR" sz="1000" u="none" strike="noStrike" cap="none" baseline="0">
                          <a:sym typeface="Calibri"/>
                        </a:rPr>
                        <a:t> </a:t>
                      </a:r>
                      <a:r>
                        <a:rPr lang="hr-HR" sz="1000" u="none" strike="noStrike" cap="none" baseline="0"/>
                        <a:t>prikupljati</a:t>
                      </a:r>
                      <a:r>
                        <a:rPr lang="hr-HR" sz="1000" u="none" strike="noStrike" cap="none" baseline="0">
                          <a:sym typeface="Calibri"/>
                        </a:rPr>
                        <a:t>, </a:t>
                      </a:r>
                      <a:r>
                        <a:rPr lang="hr-HR" sz="1000" u="none" strike="noStrike" cap="none" baseline="0"/>
                        <a:t>zapisivati </a:t>
                      </a:r>
                      <a:r>
                        <a:rPr lang="hr-HR" sz="1000" u="none" strike="noStrike" cap="none" baseline="0">
                          <a:sym typeface="Calibri"/>
                        </a:rPr>
                        <a:t>i </a:t>
                      </a:r>
                      <a:r>
                        <a:rPr lang="hr-HR" sz="1000" u="none" strike="noStrike" cap="none" baseline="0"/>
                        <a:t>očuvati</a:t>
                      </a:r>
                      <a:r>
                        <a:rPr lang="hr-HR" sz="1000" u="none" strike="noStrike" cap="none" baseline="0">
                          <a:sym typeface="Calibri"/>
                        </a:rPr>
                        <a:t> </a:t>
                      </a:r>
                      <a:r>
                        <a:rPr lang="hr-HR" sz="1000" u="none" strike="noStrike" cap="none" baseline="0"/>
                        <a:t>narodne</a:t>
                      </a:r>
                      <a:r>
                        <a:rPr lang="hr-HR" sz="1000" u="none" strike="noStrike" cap="none" baseline="0">
                          <a:sym typeface="Calibri"/>
                        </a:rPr>
                        <a:t> </a:t>
                      </a:r>
                      <a:r>
                        <a:rPr lang="hr-HR" sz="1000" u="none" strike="noStrike" cap="none" baseline="0"/>
                        <a:t>pjesme</a:t>
                      </a:r>
                      <a:r>
                        <a:rPr lang="hr-HR" sz="1000" u="none" strike="noStrike" cap="none" baseline="0">
                          <a:sym typeface="Calibri"/>
                        </a:rPr>
                        <a:t>, </a:t>
                      </a:r>
                      <a:r>
                        <a:rPr lang="hr-HR" sz="1000" u="none" strike="noStrike" cap="none" baseline="0"/>
                        <a:t>poslovice</a:t>
                      </a:r>
                      <a:r>
                        <a:rPr lang="hr-HR" sz="1000" u="none" strike="noStrike" cap="none" baseline="0">
                          <a:sym typeface="Calibri"/>
                        </a:rPr>
                        <a:t>, </a:t>
                      </a:r>
                      <a:r>
                        <a:rPr lang="hr-HR" sz="1000" u="none" strike="noStrike" cap="none" baseline="0"/>
                        <a:t>zagonetke</a:t>
                      </a:r>
                      <a:r>
                        <a:rPr lang="hr-HR" sz="1000" u="none" strike="noStrike" cap="none" baseline="0">
                          <a:sym typeface="Calibri"/>
                        </a:rPr>
                        <a:t>, </a:t>
                      </a:r>
                      <a:r>
                        <a:rPr lang="hr-HR" sz="1000" u="none" strike="noStrike" cap="none" baseline="0"/>
                        <a:t>brojalice</a:t>
                      </a:r>
                      <a:r>
                        <a:rPr lang="hr-HR"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650" marB="31650"/>
                </a:tc>
                <a:extLst>
                  <a:ext uri="{0D108BD9-81ED-4DB2-BD59-A6C34878D82A}">
                    <a16:rowId xmlns:a16="http://schemas.microsoft.com/office/drawing/2014/main" xmlns="" val="10000"/>
                  </a:ext>
                </a:extLst>
              </a:tr>
              <a:tr h="47095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650" marB="31650"/>
                </a:tc>
                <a:tc>
                  <a:txBody>
                    <a:bodyPr/>
                    <a:lstStyle/>
                    <a:p>
                      <a:pPr marL="0" marR="0" lvl="0" indent="0" algn="l" rtl="0" eaLnBrk="1" fontAlgn="auto" latinLnBrk="0" hangingPunct="1">
                        <a:lnSpc>
                          <a:spcPct val="100000"/>
                        </a:lnSpc>
                        <a:spcBef>
                          <a:spcPts val="0"/>
                        </a:spcBef>
                        <a:spcAft>
                          <a:spcPts val="0"/>
                        </a:spcAft>
                        <a:buFontTx/>
                        <a:buNone/>
                      </a:pPr>
                      <a:r>
                        <a:rPr lang="hr-HR" sz="1000" u="none" strike="noStrike" cap="none" baseline="0">
                          <a:sym typeface="Calibri"/>
                        </a:rPr>
                        <a:t>Upoznavanje gramatičkih i leksičkih obilježja govora našega zavičaja.</a:t>
                      </a:r>
                      <a:r>
                        <a:rPr lang="hr-HR" sz="1000" u="none" strike="noStrike" cap="none" baseline="0"/>
                        <a:t> </a:t>
                      </a:r>
                      <a:endParaRPr lang="en" sz="1000" b="0" i="0" u="none" strike="noStrike" cap="none" baseline="0">
                        <a:solidFill>
                          <a:srgbClr val="000000"/>
                        </a:solidFill>
                        <a:latin typeface="Calibri"/>
                        <a:ea typeface="Calibri"/>
                        <a:cs typeface="Calibri"/>
                        <a:sym typeface="Calibri"/>
                      </a:endParaRPr>
                    </a:p>
                  </a:txBody>
                  <a:tcPr marL="91450" marR="91450" marT="31650" marB="31650"/>
                </a:tc>
                <a:extLst>
                  <a:ext uri="{0D108BD9-81ED-4DB2-BD59-A6C34878D82A}">
                    <a16:rowId xmlns:a16="http://schemas.microsoft.com/office/drawing/2014/main" xmlns="" val="10001"/>
                  </a:ext>
                </a:extLst>
              </a:tr>
              <a:tr h="4946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650" marB="31650"/>
                </a:tc>
                <a:tc>
                  <a:txBody>
                    <a:bodyPr/>
                    <a:lstStyle/>
                    <a:p>
                      <a:pPr marL="0" marR="0" lvl="0" indent="0" algn="l" rtl="0">
                        <a:spcBef>
                          <a:spcPts val="0"/>
                        </a:spcBef>
                        <a:buNone/>
                      </a:pPr>
                      <a:r>
                        <a:rPr lang="hr-HR" sz="1000" u="none" strike="noStrike" cap="none" baseline="0"/>
                        <a:t>Individualni rad u virtualnoj učionici </a:t>
                      </a:r>
                      <a:endParaRPr lang="hr-HR" sz="1000" u="none" strike="noStrike" cap="none" baseline="0">
                        <a:sym typeface="Calibri"/>
                      </a:endParaRPr>
                    </a:p>
                  </a:txBody>
                  <a:tcPr marL="91450" marR="91450" marT="31650" marB="31650"/>
                </a:tc>
                <a:extLst>
                  <a:ext uri="{0D108BD9-81ED-4DB2-BD59-A6C34878D82A}">
                    <a16:rowId xmlns:a16="http://schemas.microsoft.com/office/drawing/2014/main" xmlns="" val="10002"/>
                  </a:ext>
                </a:extLst>
              </a:tr>
              <a:tr h="4946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1650" marB="316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Učiteljica</a:t>
                      </a:r>
                      <a:r>
                        <a:rPr lang="hr-HR" sz="1000" u="none" strike="noStrike" cap="none" baseline="0"/>
                        <a:t> Hrvatskog</a:t>
                      </a:r>
                      <a:r>
                        <a:rPr lang="hr-HR" sz="1000" u="none" strike="noStrike" cap="none" baseline="0">
                          <a:sym typeface="Calibri"/>
                        </a:rPr>
                        <a:t> jezika </a:t>
                      </a:r>
                      <a:r>
                        <a:rPr lang="hr-HR" sz="1000" u="none" strike="noStrike" cap="none" baseline="0"/>
                        <a:t>Nikolina </a:t>
                      </a:r>
                      <a:r>
                        <a:rPr lang="hr-HR" sz="1000" u="none" strike="noStrike" cap="none" baseline="0" err="1"/>
                        <a:t>Blažić</a:t>
                      </a:r>
                      <a:endParaRPr lang="hr-HR" sz="1000" u="none" strike="noStrike" cap="none" baseline="0" err="1">
                        <a:sym typeface="Calibri"/>
                      </a:endParaRPr>
                    </a:p>
                  </a:txBody>
                  <a:tcPr marL="91450" marR="91450" marT="31650" marB="31650"/>
                </a:tc>
                <a:extLst>
                  <a:ext uri="{0D108BD9-81ED-4DB2-BD59-A6C34878D82A}">
                    <a16:rowId xmlns:a16="http://schemas.microsoft.com/office/drawing/2014/main" xmlns="" val="10003"/>
                  </a:ext>
                </a:extLst>
              </a:tr>
              <a:tr h="4946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650" marB="31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Dva sata  tjedno tijekom školske godine.</a:t>
                      </a:r>
                      <a:endParaRPr lang="en" sz="1000" b="0" i="0" u="none" strike="noStrike" cap="none" baseline="0">
                        <a:solidFill>
                          <a:srgbClr val="000000"/>
                        </a:solidFill>
                        <a:latin typeface="+mn-lt"/>
                        <a:ea typeface="Calibri"/>
                        <a:cs typeface="Calibri"/>
                        <a:sym typeface="Calibri"/>
                      </a:endParaRPr>
                    </a:p>
                  </a:txBody>
                  <a:tcPr marL="91450" marR="91450" marT="31650" marB="31650"/>
                </a:tc>
                <a:extLst>
                  <a:ext uri="{0D108BD9-81ED-4DB2-BD59-A6C34878D82A}">
                    <a16:rowId xmlns:a16="http://schemas.microsoft.com/office/drawing/2014/main" xmlns="" val="10004"/>
                  </a:ext>
                </a:extLst>
              </a:tr>
              <a:tr h="4946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650" marB="31650"/>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Calibri"/>
                        <a:buNone/>
                        <a:tabLst/>
                        <a:defRPr/>
                      </a:pPr>
                      <a:r>
                        <a:rPr lang="hr-HR" sz="1000" u="none" strike="noStrike" cap="none" baseline="0">
                          <a:sym typeface="Calibri"/>
                        </a:rPr>
                        <a:t>0 kuna.</a:t>
                      </a:r>
                      <a:endParaRPr lang="en"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000" b="0" i="0" u="none" strike="noStrike" cap="none" baseline="0">
                        <a:solidFill>
                          <a:srgbClr val="000000"/>
                        </a:solidFill>
                        <a:latin typeface="Calibri"/>
                        <a:ea typeface="Calibri"/>
                        <a:cs typeface="Calibri"/>
                        <a:sym typeface="Calibri"/>
                      </a:endParaRPr>
                    </a:p>
                  </a:txBody>
                  <a:tcPr marL="91450" marR="91450" marT="31650" marB="31650"/>
                </a:tc>
                <a:extLst>
                  <a:ext uri="{0D108BD9-81ED-4DB2-BD59-A6C34878D82A}">
                    <a16:rowId xmlns:a16="http://schemas.microsoft.com/office/drawing/2014/main" xmlns="" val="10005"/>
                  </a:ext>
                </a:extLst>
              </a:tr>
              <a:tr h="73368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650" marB="31650"/>
                </a:tc>
                <a:tc>
                  <a:txBody>
                    <a:bodyPr/>
                    <a:lstStyle/>
                    <a:p>
                      <a:pPr marL="0" marR="0" lvl="0" indent="0" algn="l" rtl="0" eaLnBrk="1" fontAlgn="auto" latinLnBrk="0" hangingPunct="1">
                        <a:lnSpc>
                          <a:spcPct val="100000"/>
                        </a:lnSpc>
                        <a:spcBef>
                          <a:spcPts val="0"/>
                        </a:spcBef>
                        <a:spcAft>
                          <a:spcPts val="0"/>
                        </a:spcAft>
                        <a:buFontTx/>
                        <a:buNone/>
                      </a:pPr>
                      <a:r>
                        <a:rPr lang="hr-HR" sz="1000" u="none" strike="noStrike" cap="none" baseline="0">
                          <a:sym typeface="Calibri"/>
                        </a:rPr>
                        <a:t>Redovitim praćenjem rada; vrednuje se motiviranost, samostalnost i redovitost učenika.</a:t>
                      </a:r>
                      <a:r>
                        <a:rPr lang="hr-HR" sz="1000" u="none" strike="noStrike" cap="none" baseline="0"/>
                        <a:t> </a:t>
                      </a:r>
                      <a:endParaRPr lang="hr-HR" sz="1000" u="none" strike="noStrike" cap="none" baseline="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000" u="none" strike="noStrike" cap="none" baseline="0">
                          <a:sym typeface="Calibri"/>
                        </a:rPr>
                        <a:t>Sudjelovanje u projektima na razini škole te izrada panoa.</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650" marB="316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02368" y="103198"/>
            <a:ext cx="7684642" cy="994171"/>
          </a:xfrm>
        </p:spPr>
        <p:txBody>
          <a:bodyPr>
            <a:normAutofit/>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Istraživači jezika</a:t>
            </a:r>
          </a:p>
        </p:txBody>
      </p:sp>
      <p:pic>
        <p:nvPicPr>
          <p:cNvPr id="3" name="Picture 2" descr="File:Globe of language.png - Wikimedia Common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74728" y="148843"/>
            <a:ext cx="1571960" cy="828889"/>
          </a:xfrm>
          <a:prstGeom prst="rect">
            <a:avLst/>
          </a:prstGeom>
        </p:spPr>
      </p:pic>
    </p:spTree>
    <p:extLst>
      <p:ext uri="{BB962C8B-B14F-4D97-AF65-F5344CB8AC3E}">
        <p14:creationId xmlns:p14="http://schemas.microsoft.com/office/powerpoint/2010/main" xmlns="" val="35671737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pic>
        <p:nvPicPr>
          <p:cNvPr id="469" name="Shape 469"/>
          <p:cNvPicPr preferRelativeResize="0"/>
          <p:nvPr/>
        </p:nvPicPr>
        <p:blipFill rotWithShape="1">
          <a:blip r:embed="rId3">
            <a:alphaModFix/>
          </a:blip>
          <a:srcRect/>
          <a:stretch/>
        </p:blipFill>
        <p:spPr>
          <a:xfrm>
            <a:off x="7552024" y="200403"/>
            <a:ext cx="1033164" cy="711582"/>
          </a:xfrm>
          <a:prstGeom prst="rect">
            <a:avLst/>
          </a:prstGeom>
          <a:noFill/>
          <a:ln>
            <a:noFill/>
          </a:ln>
        </p:spPr>
      </p:pic>
      <p:graphicFrame>
        <p:nvGraphicFramePr>
          <p:cNvPr id="470" name="Shape 470"/>
          <p:cNvGraphicFramePr/>
          <p:nvPr>
            <p:extLst>
              <p:ext uri="{D42A27DB-BD31-4B8C-83A1-F6EECF244321}">
                <p14:modId xmlns:p14="http://schemas.microsoft.com/office/powerpoint/2010/main" xmlns="" val="2596502130"/>
              </p:ext>
            </p:extLst>
          </p:nvPr>
        </p:nvGraphicFramePr>
        <p:xfrm>
          <a:off x="950495" y="982896"/>
          <a:ext cx="8047430" cy="4109134"/>
        </p:xfrm>
        <a:graphic>
          <a:graphicData uri="http://schemas.openxmlformats.org/drawingml/2006/table">
            <a:tbl>
              <a:tblPr>
                <a:tableStyleId>{0E3FDE45-AF77-4B5C-9715-49D594BDF05E}</a:tableStyleId>
              </a:tblPr>
              <a:tblGrid>
                <a:gridCol w="1130562">
                  <a:extLst>
                    <a:ext uri="{9D8B030D-6E8A-4147-A177-3AD203B41FA5}">
                      <a16:colId xmlns:a16="http://schemas.microsoft.com/office/drawing/2014/main" xmlns="" val="20000"/>
                    </a:ext>
                  </a:extLst>
                </a:gridCol>
                <a:gridCol w="6916868">
                  <a:extLst>
                    <a:ext uri="{9D8B030D-6E8A-4147-A177-3AD203B41FA5}">
                      <a16:colId xmlns:a16="http://schemas.microsoft.com/office/drawing/2014/main" xmlns="" val="20001"/>
                    </a:ext>
                  </a:extLst>
                </a:gridCol>
              </a:tblGrid>
              <a:tr h="88515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stjecati</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vještina</a:t>
                      </a:r>
                      <a:r>
                        <a:rPr lang="en" sz="1000" u="none" strike="noStrike" cap="none" baseline="0">
                          <a:sym typeface="Calibri"/>
                        </a:rPr>
                        <a:t> </a:t>
                      </a:r>
                      <a:r>
                        <a:rPr lang="en" sz="1000" u="none" strike="noStrike" cap="none" baseline="0" err="1">
                          <a:sym typeface="Calibri"/>
                        </a:rPr>
                        <a:t>iz</a:t>
                      </a:r>
                      <a:r>
                        <a:rPr lang="en" sz="1000" u="none" strike="noStrike" cap="none" baseline="0">
                          <a:sym typeface="Calibri"/>
                        </a:rPr>
                        <a:t> </a:t>
                      </a:r>
                      <a:r>
                        <a:rPr lang="en" sz="1000" u="none" strike="noStrike" cap="none" baseline="0" err="1">
                          <a:sym typeface="Calibri"/>
                        </a:rPr>
                        <a:t>igre</a:t>
                      </a:r>
                      <a:r>
                        <a:rPr lang="en" sz="1000" u="none" strike="noStrike" cap="none" baseline="0">
                          <a:sym typeface="Calibri"/>
                        </a:rPr>
                        <a:t> </a:t>
                      </a:r>
                      <a:r>
                        <a:rPr lang="en" sz="1000" u="none" strike="noStrike" cap="none" baseline="0" err="1">
                          <a:sym typeface="Calibri"/>
                        </a:rPr>
                        <a:t>nogomet</a:t>
                      </a:r>
                      <a:r>
                        <a:rPr lang="en" sz="1000" u="none" strike="noStrike" cap="none" baseline="0">
                          <a:sym typeface="Calibri"/>
                        </a:rPr>
                        <a:t>. </a:t>
                      </a:r>
                      <a:r>
                        <a:rPr lang="en" sz="1000" u="none" strike="noStrike" cap="none" baseline="0" err="1"/>
                        <a:t>Naučit</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a:sym typeface="Calibri"/>
                        </a:rPr>
                        <a:t>o </a:t>
                      </a:r>
                      <a:r>
                        <a:rPr lang="en" sz="1000" u="none" strike="noStrike" cap="none" baseline="0" err="1">
                          <a:sym typeface="Calibri"/>
                        </a:rPr>
                        <a:t>kreativnoj</a:t>
                      </a:r>
                      <a:r>
                        <a:rPr lang="en" sz="1000" u="none" strike="noStrike" cap="none" baseline="0">
                          <a:sym typeface="Calibri"/>
                        </a:rPr>
                        <a:t> </a:t>
                      </a:r>
                      <a:r>
                        <a:rPr lang="en" sz="1000" u="none" strike="noStrike" cap="none" baseline="0" err="1">
                          <a:sym typeface="Calibri"/>
                        </a:rPr>
                        <a:t>snazi</a:t>
                      </a:r>
                      <a:r>
                        <a:rPr lang="en" sz="1000" u="none" strike="noStrike" cap="none" baseline="0">
                          <a:sym typeface="Calibri"/>
                        </a:rPr>
                        <a:t> </a:t>
                      </a:r>
                      <a:r>
                        <a:rPr lang="en" sz="1000" u="none" strike="noStrike" cap="none" baseline="0" err="1">
                          <a:sym typeface="Calibri"/>
                        </a:rPr>
                        <a:t>nogometa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stvaranje</a:t>
                      </a:r>
                      <a:r>
                        <a:rPr lang="en" sz="1000" u="none" strike="noStrike" cap="none" baseline="0">
                          <a:sym typeface="Calibri"/>
                        </a:rPr>
                        <a:t> </a:t>
                      </a:r>
                      <a:r>
                        <a:rPr lang="en" sz="1000" u="none" strike="noStrike" cap="none" baseline="0" err="1">
                          <a:sym typeface="Calibri"/>
                        </a:rPr>
                        <a:t>školskog</a:t>
                      </a:r>
                      <a:r>
                        <a:rPr lang="en" sz="1000" u="none" strike="noStrike" cap="none" baseline="0">
                          <a:sym typeface="Calibri"/>
                        </a:rPr>
                        <a:t> </a:t>
                      </a:r>
                      <a:r>
                        <a:rPr lang="en" sz="1000" u="none" strike="noStrike" cap="none" baseline="0" err="1">
                          <a:sym typeface="Calibri"/>
                        </a:rPr>
                        <a:t>imidža</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organizacija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priprema</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timski</a:t>
                      </a:r>
                      <a:r>
                        <a:rPr lang="en" sz="1000" u="none" strike="noStrike" cap="none" baseline="0">
                          <a:sym typeface="Calibri"/>
                        </a:rPr>
                        <a:t> rad, </a:t>
                      </a:r>
                      <a:r>
                        <a:rPr lang="en" sz="1000" u="none" strike="noStrike" cap="none" baseline="0" err="1">
                          <a:sym typeface="Calibri"/>
                        </a:rPr>
                        <a:t>pružanje</a:t>
                      </a:r>
                      <a:r>
                        <a:rPr lang="en" sz="1000" u="none" strike="noStrike" cap="none" baseline="0">
                          <a:sym typeface="Calibri"/>
                        </a:rPr>
                        <a:t> </a:t>
                      </a:r>
                      <a:r>
                        <a:rPr lang="en" sz="1000" u="none" strike="noStrike" cap="none" baseline="0" err="1">
                          <a:sym typeface="Calibri"/>
                        </a:rPr>
                        <a:t>podrške</a:t>
                      </a:r>
                      <a:r>
                        <a:rPr lang="en" sz="1000" u="none" strike="noStrike" cap="none" baseline="0">
                          <a:sym typeface="Calibri"/>
                        </a:rPr>
                        <a:t> u </a:t>
                      </a:r>
                      <a:r>
                        <a:rPr lang="en" sz="1000" u="none" strike="noStrike" cap="none" baseline="0" err="1">
                          <a:sym typeface="Calibri"/>
                        </a:rPr>
                        <a:t>grupnom</a:t>
                      </a:r>
                      <a:r>
                        <a:rPr lang="en" sz="1000" u="none" strike="noStrike" cap="none" baseline="0">
                          <a:sym typeface="Calibri"/>
                        </a:rPr>
                        <a:t> </a:t>
                      </a:r>
                      <a:r>
                        <a:rPr lang="en" sz="1000" u="none" strike="noStrike" cap="none" baseline="0" err="1">
                          <a:sym typeface="Calibri"/>
                        </a:rPr>
                        <a:t>radu</a:t>
                      </a:r>
                      <a:r>
                        <a:rPr lang="en" sz="1000" u="none" strike="noStrike" cap="none" baseline="0">
                          <a:sym typeface="Calibri"/>
                        </a:rPr>
                        <a:t>. </a:t>
                      </a:r>
                    </a:p>
                    <a:p>
                      <a:pPr marL="0" marR="0" lvl="0" indent="0" algn="l" rtl="0">
                        <a:lnSpc>
                          <a:spcPct val="100000"/>
                        </a:lnSpc>
                        <a:spcBef>
                          <a:spcPts val="0"/>
                        </a:spcBef>
                        <a:spcAft>
                          <a:spcPts val="0"/>
                        </a:spcAft>
                        <a:buFont typeface="Calibri"/>
                        <a:buNone/>
                      </a:pPr>
                      <a:r>
                        <a:rPr lang="en" sz="1000" u="none" strike="noStrike" cap="none" baseline="0" err="1"/>
                        <a:t>Također</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spoznati</a:t>
                      </a:r>
                      <a:r>
                        <a:rPr lang="en" sz="1000" u="none" strike="noStrike" cap="none" baseline="0"/>
                        <a:t> </a:t>
                      </a:r>
                      <a:r>
                        <a:rPr lang="en" sz="1000" u="none" strike="noStrike" cap="none" baseline="0" err="1"/>
                        <a:t>uočavati</a:t>
                      </a:r>
                      <a:r>
                        <a:rPr lang="en" sz="1000" u="none" strike="noStrike" cap="none" baseline="0">
                          <a:sym typeface="Calibri"/>
                        </a:rPr>
                        <a:t> </a:t>
                      </a:r>
                      <a:r>
                        <a:rPr lang="en" sz="1000" u="none" strike="noStrike" cap="none" baseline="0" err="1">
                          <a:sym typeface="Calibri"/>
                        </a:rPr>
                        <a:t>i</a:t>
                      </a:r>
                      <a:r>
                        <a:rPr lang="en" sz="1000" u="none" strike="noStrike" cap="none" baseline="0"/>
                        <a:t> </a:t>
                      </a:r>
                      <a:r>
                        <a:rPr lang="en" sz="1000" u="none" strike="noStrike" cap="none" baseline="0" err="1"/>
                        <a:t>rješavati</a:t>
                      </a:r>
                      <a:r>
                        <a:rPr lang="en" sz="1000" u="none" strike="noStrike" cap="none" baseline="0"/>
                        <a:t> </a:t>
                      </a:r>
                      <a:r>
                        <a:rPr lang="en" sz="1000" u="none" strike="noStrike" cap="none" baseline="0" err="1"/>
                        <a:t>probleme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zadatake</a:t>
                      </a:r>
                      <a:r>
                        <a:rPr lang="en" sz="1000" u="none" strike="noStrike" cap="none" baseline="0"/>
                        <a:t>. </a:t>
                      </a:r>
                      <a:r>
                        <a:rPr lang="en" sz="1000" u="none" strike="noStrike" cap="none" baseline="0" err="1"/>
                        <a:t>Samostalno</a:t>
                      </a:r>
                      <a:r>
                        <a:rPr lang="en" sz="1000" u="none" strike="noStrike" cap="none" baseline="0">
                          <a:sym typeface="Calibri"/>
                        </a:rPr>
                        <a:t> </a:t>
                      </a:r>
                      <a:r>
                        <a:rPr lang="en" sz="1000" u="none" strike="noStrike" cap="none" baseline="0" err="1">
                          <a:sym typeface="Calibri"/>
                        </a:rPr>
                        <a:t>ili</a:t>
                      </a:r>
                      <a:r>
                        <a:rPr lang="en" sz="1000" u="none" strike="noStrike" cap="none" baseline="0">
                          <a:sym typeface="Calibri"/>
                        </a:rPr>
                        <a:t> u </a:t>
                      </a:r>
                      <a:r>
                        <a:rPr lang="en" sz="1000" u="none" strike="noStrike" cap="none" baseline="0" err="1">
                          <a:sym typeface="Calibri"/>
                        </a:rPr>
                        <a:t>grupi</a:t>
                      </a:r>
                      <a:r>
                        <a:rPr lang="en" sz="1000" u="none" strike="noStrike" cap="none" baseline="0"/>
                        <a:t> </a:t>
                      </a:r>
                      <a:r>
                        <a:rPr lang="en" sz="1000" u="none" strike="noStrike" cap="none" baseline="0" err="1"/>
                        <a:t>moći</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samoprocjenjivati</a:t>
                      </a:r>
                      <a:r>
                        <a:rPr lang="en" sz="1000" u="none" strike="noStrike" cap="none" baseline="0"/>
                        <a:t> </a:t>
                      </a:r>
                      <a:r>
                        <a:rPr lang="en" sz="1000" u="none" strike="noStrike" cap="none" baseline="0" err="1"/>
                        <a:t>i</a:t>
                      </a:r>
                      <a:r>
                        <a:rPr lang="en" sz="1000" u="none" strike="noStrike" cap="none" baseline="0">
                          <a:sym typeface="Calibri"/>
                        </a:rPr>
                        <a:t> </a:t>
                      </a:r>
                      <a:r>
                        <a:rPr lang="en" sz="1000" u="none" strike="noStrike" cap="none" baseline="0" err="1"/>
                        <a:t>promovirati</a:t>
                      </a:r>
                      <a:r>
                        <a:rPr lang="en" sz="1000" u="none" strike="noStrike" cap="none" baseline="0">
                          <a:sym typeface="Calibri"/>
                        </a:rPr>
                        <a:t> </a:t>
                      </a:r>
                      <a:r>
                        <a:rPr lang="en" sz="1000" u="none" strike="noStrike" cap="none" baseline="0" err="1">
                          <a:sym typeface="Calibri"/>
                        </a:rPr>
                        <a:t>intelektualni</a:t>
                      </a:r>
                      <a:r>
                        <a:rPr lang="en" sz="1000" u="none" strike="noStrike" cap="none" baseline="0">
                          <a:sym typeface="Calibri"/>
                        </a:rPr>
                        <a:t>, </a:t>
                      </a:r>
                      <a:r>
                        <a:rPr lang="en" sz="1000" u="none" strike="noStrike" cap="none" baseline="0" err="1">
                          <a:sym typeface="Calibri"/>
                        </a:rPr>
                        <a:t>osobni</a:t>
                      </a:r>
                      <a:r>
                        <a:rPr lang="en" sz="1000" u="none" strike="noStrike" cap="none" baseline="0">
                          <a:sym typeface="Calibri"/>
                        </a:rPr>
                        <a:t>, </a:t>
                      </a:r>
                      <a:r>
                        <a:rPr lang="en" sz="1000" u="none" strike="noStrike" cap="none" baseline="0" err="1">
                          <a:sym typeface="Calibri"/>
                        </a:rPr>
                        <a:t>društveni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fizički</a:t>
                      </a:r>
                      <a:r>
                        <a:rPr lang="en" sz="1000" u="none" strike="noStrike" cap="none" baseline="0">
                          <a:sym typeface="Calibri"/>
                        </a:rPr>
                        <a:t> </a:t>
                      </a:r>
                      <a:r>
                        <a:rPr lang="en" sz="1000" u="none" strike="noStrike" cap="none" baseline="0" err="1">
                          <a:sym typeface="Calibri"/>
                        </a:rPr>
                        <a:t>razvoj</a:t>
                      </a:r>
                      <a:r>
                        <a:rPr lang="en" sz="1000" u="none" strike="noStrike" cap="none" baseline="0">
                          <a:sym typeface="Calibri"/>
                        </a:rPr>
                        <a:t> .</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29950" marB="29950"/>
                </a:tc>
                <a:extLst>
                  <a:ext uri="{0D108BD9-81ED-4DB2-BD59-A6C34878D82A}">
                    <a16:rowId xmlns:a16="http://schemas.microsoft.com/office/drawing/2014/main" xmlns="" val="10000"/>
                  </a:ext>
                </a:extLst>
              </a:tr>
              <a:tr h="4652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Aktivnost</a:t>
                      </a:r>
                      <a:r>
                        <a:rPr lang="en" sz="1000" u="none" strike="noStrike" cap="none" baseline="0">
                          <a:sym typeface="Calibri"/>
                        </a:rPr>
                        <a:t> je </a:t>
                      </a:r>
                      <a:r>
                        <a:rPr lang="en" sz="1000" u="none" strike="noStrike" cap="none" baseline="0" err="1">
                          <a:sym typeface="Calibri"/>
                        </a:rPr>
                        <a:t>namijenjena</a:t>
                      </a:r>
                      <a:r>
                        <a:rPr lang="en" sz="1000" u="none" strike="noStrike" cap="none" baseline="0">
                          <a:sym typeface="Calibri"/>
                        </a:rPr>
                        <a:t> </a:t>
                      </a:r>
                      <a:r>
                        <a:rPr lang="en" sz="1000" u="none" strike="noStrike" cap="none" baseline="0" err="1">
                          <a:sym typeface="Calibri"/>
                        </a:rPr>
                        <a:t>svim</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5. do 8. </a:t>
                      </a:r>
                      <a:r>
                        <a:rPr lang="en" sz="1000" u="none" strike="noStrike" cap="none" baseline="0" err="1">
                          <a:sym typeface="Calibri"/>
                        </a:rPr>
                        <a:t>razreda</a:t>
                      </a:r>
                      <a:r>
                        <a:rPr lang="en" sz="1000" u="none" strike="noStrike" cap="none" baseline="0">
                          <a:sym typeface="Calibri"/>
                        </a:rPr>
                        <a:t> koji bi </a:t>
                      </a:r>
                      <a:r>
                        <a:rPr lang="en" sz="1000" u="none" strike="noStrike" cap="none" baseline="0" err="1">
                          <a:sym typeface="Calibri"/>
                        </a:rPr>
                        <a:t>trebali</a:t>
                      </a:r>
                      <a:r>
                        <a:rPr lang="en" sz="1000" u="none" strike="noStrike" cap="none" baseline="0">
                          <a:sym typeface="Calibri"/>
                        </a:rPr>
                        <a:t> u </a:t>
                      </a:r>
                      <a:r>
                        <a:rPr lang="en" sz="1000" u="none" strike="noStrike" cap="none" baseline="0" err="1">
                          <a:sym typeface="Calibri"/>
                        </a:rPr>
                        <a:t>tekućoj</a:t>
                      </a:r>
                      <a:r>
                        <a:rPr lang="en" sz="1000" u="none" strike="noStrike" cap="none" baseline="0">
                          <a:sym typeface="Calibri"/>
                        </a:rPr>
                        <a:t> </a:t>
                      </a:r>
                      <a:r>
                        <a:rPr lang="en" sz="1000" u="none" strike="noStrike" cap="none" baseline="0" err="1">
                          <a:sym typeface="Calibri"/>
                        </a:rPr>
                        <a:t>školskoj</a:t>
                      </a:r>
                      <a:r>
                        <a:rPr lang="en" sz="1000" u="none" strike="noStrike" cap="none" baseline="0">
                          <a:sym typeface="Calibri"/>
                        </a:rPr>
                        <a:t> </a:t>
                      </a:r>
                      <a:r>
                        <a:rPr lang="en" sz="1000" u="none" strike="noStrike" cap="none" baseline="0" err="1">
                          <a:sym typeface="Calibri"/>
                        </a:rPr>
                        <a:t>godini</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postojeće</a:t>
                      </a:r>
                      <a:r>
                        <a:rPr lang="en" sz="1000" u="none" strike="noStrike" cap="none" baseline="0">
                          <a:sym typeface="Calibri"/>
                        </a:rPr>
                        <a:t> </a:t>
                      </a:r>
                      <a:r>
                        <a:rPr lang="en" sz="1000" u="none" strike="noStrike" cap="none" baseline="0" err="1">
                          <a:sym typeface="Calibri"/>
                        </a:rPr>
                        <a:t>uvjete</a:t>
                      </a:r>
                      <a:r>
                        <a:rPr lang="en" sz="1000" u="none" strike="noStrike" cap="none" baseline="0">
                          <a:sym typeface="Calibri"/>
                        </a:rPr>
                        <a:t> u </a:t>
                      </a:r>
                      <a:r>
                        <a:rPr lang="en" sz="1000" u="none" strike="noStrike" cap="none" baseline="0" err="1">
                          <a:sym typeface="Calibri"/>
                        </a:rPr>
                        <a:t>kojima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a:t>
                      </a:r>
                      <a:r>
                        <a:rPr lang="en" sz="1000" u="none" strike="noStrike" cap="none" baseline="0" err="1">
                          <a:sym typeface="Calibri"/>
                        </a:rPr>
                        <a:t>radi</a:t>
                      </a:r>
                      <a:r>
                        <a:rPr lang="en" sz="1000" u="none" strike="noStrike" cap="none" baseline="0">
                          <a:sym typeface="Calibri"/>
                        </a:rPr>
                        <a:t>, </a:t>
                      </a:r>
                      <a:r>
                        <a:rPr lang="en" sz="1000" u="none" strike="noStrike" cap="none" baseline="0" err="1">
                          <a:sym typeface="Calibri"/>
                        </a:rPr>
                        <a:t>realizirati</a:t>
                      </a:r>
                      <a:r>
                        <a:rPr lang="en" sz="1000" u="none" strike="noStrike" cap="none" baseline="0">
                          <a:sym typeface="Calibri"/>
                        </a:rPr>
                        <a:t> </a:t>
                      </a:r>
                      <a:r>
                        <a:rPr lang="en" sz="1000" u="none" strike="noStrike" cap="none" baseline="0" err="1">
                          <a:sym typeface="Calibri"/>
                        </a:rPr>
                        <a:t>propisani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1"/>
                  </a:ext>
                </a:extLst>
              </a:tr>
              <a:tr h="47081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Snimit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slika</a:t>
                      </a:r>
                      <a:r>
                        <a:rPr lang="en" sz="1000" u="none" strike="noStrike" cap="none" baseline="0">
                          <a:sym typeface="Calibri"/>
                        </a:rPr>
                        <a:t> </a:t>
                      </a:r>
                      <a:r>
                        <a:rPr lang="en" sz="1000" u="none" strike="noStrike" cap="none" baseline="0" err="1">
                          <a:sym typeface="Calibri"/>
                        </a:rPr>
                        <a:t>postojećeg</a:t>
                      </a:r>
                      <a:r>
                        <a:rPr lang="en" sz="1000" u="none" strike="noStrike" cap="none" baseline="0">
                          <a:sym typeface="Calibri"/>
                        </a:rPr>
                        <a:t> </a:t>
                      </a:r>
                      <a:r>
                        <a:rPr lang="en" sz="1000" u="none" strike="noStrike" cap="none" baseline="0" err="1">
                          <a:sym typeface="Calibri"/>
                        </a:rPr>
                        <a:t>stanja</a:t>
                      </a:r>
                      <a:r>
                        <a:rPr lang="en" sz="1000" u="none" strike="noStrike" cap="none" baseline="0">
                          <a:sym typeface="Calibri"/>
                        </a:rPr>
                        <a:t>, </a:t>
                      </a:r>
                      <a:r>
                        <a:rPr lang="en" sz="1000" u="none" strike="noStrike" cap="none" baseline="0" err="1">
                          <a:sym typeface="Calibri"/>
                        </a:rPr>
                        <a:t>materijalno-tehnički</a:t>
                      </a:r>
                      <a:r>
                        <a:rPr lang="en" sz="1000" u="none" strike="noStrike" cap="none" baseline="0">
                          <a:sym typeface="Calibri"/>
                        </a:rPr>
                        <a:t> </a:t>
                      </a:r>
                      <a:r>
                        <a:rPr lang="en" sz="1000" u="none" strike="noStrike" cap="none" baseline="0" err="1">
                          <a:sym typeface="Calibri"/>
                        </a:rPr>
                        <a:t>uvjeti</a:t>
                      </a:r>
                      <a:r>
                        <a:rPr lang="en" sz="1000" u="none" strike="noStrike" cap="none" baseline="0">
                          <a:sym typeface="Calibri"/>
                        </a:rPr>
                        <a:t> u </a:t>
                      </a:r>
                      <a:r>
                        <a:rPr lang="en" sz="1000" u="none" strike="noStrike" cap="none" baseline="0" err="1">
                          <a:sym typeface="Calibri"/>
                        </a:rPr>
                        <a:t>kojima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a:t>
                      </a:r>
                      <a:r>
                        <a:rPr lang="en" sz="1000" u="none" strike="noStrike" cap="none" baseline="0" err="1">
                          <a:sym typeface="Calibri"/>
                        </a:rPr>
                        <a:t>radi</a:t>
                      </a:r>
                      <a:r>
                        <a:rPr lang="en" sz="1000" u="none" strike="noStrike" cap="none" baseline="0">
                          <a:sym typeface="Calibri"/>
                        </a:rPr>
                        <a:t>, </a:t>
                      </a:r>
                      <a:r>
                        <a:rPr lang="en" sz="1000" u="none" strike="noStrike" cap="none" baseline="0" err="1">
                          <a:sym typeface="Calibri"/>
                        </a:rPr>
                        <a:t>oprema</a:t>
                      </a:r>
                      <a:r>
                        <a:rPr lang="en" sz="1000" u="none" strike="noStrike" cap="none" baseline="0">
                          <a:sym typeface="Calibri"/>
                        </a:rPr>
                        <a:t>, </a:t>
                      </a:r>
                      <a:r>
                        <a:rPr lang="en" sz="1000" u="none" strike="noStrike" cap="none" baseline="0" err="1">
                          <a:sym typeface="Calibri"/>
                        </a:rPr>
                        <a:t>kadrovski</a:t>
                      </a:r>
                      <a:r>
                        <a:rPr lang="en" sz="1000" u="none" strike="noStrike" cap="none" baseline="0">
                          <a:sym typeface="Calibri"/>
                        </a:rPr>
                        <a:t> </a:t>
                      </a:r>
                      <a:r>
                        <a:rPr lang="en" sz="1000" u="none" strike="noStrike" cap="none" baseline="0" err="1">
                          <a:sym typeface="Calibri"/>
                        </a:rPr>
                        <a:t>uvjeti</a:t>
                      </a:r>
                      <a:r>
                        <a:rPr lang="en" sz="1000" u="none" strike="noStrike" cap="none" baseline="0">
                          <a:sym typeface="Calibri"/>
                        </a:rPr>
                        <a:t>. </a:t>
                      </a:r>
                      <a:r>
                        <a:rPr lang="en" sz="1000" u="none" strike="noStrike" cap="none" baseline="0" err="1">
                          <a:sym typeface="Calibri"/>
                        </a:rPr>
                        <a:t>Utvrdit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potrebe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mogućnostima</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realizirati</a:t>
                      </a:r>
                      <a:r>
                        <a:rPr lang="en" sz="1000" u="none" strike="noStrike" cap="none" baseline="0">
                          <a:sym typeface="Calibri"/>
                        </a:rPr>
                        <a:t> </a:t>
                      </a:r>
                      <a:r>
                        <a:rPr lang="en" sz="1000" u="none" strike="noStrike" cap="none" baseline="0" err="1">
                          <a:sym typeface="Calibri"/>
                        </a:rPr>
                        <a:t>propisani</a:t>
                      </a:r>
                      <a:r>
                        <a:rPr lang="en" sz="1000" u="none" strike="noStrike" cap="none" baseline="0">
                          <a:sym typeface="Calibri"/>
                        </a:rPr>
                        <a:t> plan </a:t>
                      </a:r>
                      <a:r>
                        <a:rPr lang="en" sz="1000" u="none" strike="noStrike" cap="none" baseline="0" err="1">
                          <a:sym typeface="Calibri"/>
                        </a:rPr>
                        <a:t>rada</a:t>
                      </a:r>
                      <a:r>
                        <a:rPr lang="en" sz="1000" u="none" strike="noStrike" cap="none" baseline="0">
                          <a:sym typeface="Calibri"/>
                        </a:rPr>
                        <a:t> sa </a:t>
                      </a:r>
                      <a:r>
                        <a:rPr lang="en" sz="1000" u="none" strike="noStrike" cap="none" baseline="0" err="1">
                          <a:sym typeface="Calibri"/>
                        </a:rPr>
                        <a:t>učenicima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2"/>
                  </a:ext>
                </a:extLst>
              </a:tr>
              <a:tr h="41875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Nositelji</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su</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polaznici</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učitelj</a:t>
                      </a:r>
                      <a:r>
                        <a:rPr lang="en" sz="1000" u="none" strike="noStrike" cap="none" baseline="0">
                          <a:sym typeface="Calibri"/>
                        </a:rPr>
                        <a:t> TZK D</a:t>
                      </a:r>
                      <a:r>
                        <a:rPr lang="hr-HR" sz="1000" u="none" strike="noStrike" cap="none" baseline="0" err="1"/>
                        <a:t>avid</a:t>
                      </a:r>
                      <a:r>
                        <a:rPr lang="hr-HR" sz="1000" u="none" strike="noStrike" cap="none" baseline="0"/>
                        <a:t> Grgić</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3"/>
                  </a:ext>
                </a:extLst>
              </a:tr>
              <a:tr h="60154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dva</a:t>
                      </a:r>
                      <a:r>
                        <a:rPr lang="en" sz="1000" u="none" strike="noStrike" cap="none" baseline="0">
                          <a:sym typeface="Calibri"/>
                        </a:rPr>
                        <a:t> </a:t>
                      </a:r>
                      <a:r>
                        <a:rPr lang="en" sz="1000" u="none" strike="noStrike" cap="none" baseline="0"/>
                        <a:t>školski</a:t>
                      </a:r>
                      <a:r>
                        <a:rPr lang="en" sz="1000" u="none" strike="noStrike" cap="none" baseline="0">
                          <a:sym typeface="Calibri"/>
                        </a:rPr>
                        <a:t> </a:t>
                      </a:r>
                      <a:r>
                        <a:rPr lang="en" sz="1000" u="none" strike="noStrike" cap="none" baseline="0"/>
                        <a:t>sat</a:t>
                      </a:r>
                      <a:r>
                        <a:rPr lang="hr-HR" sz="1000" u="none" strike="noStrike" cap="none" baseline="0"/>
                        <a:t>a</a:t>
                      </a:r>
                      <a:r>
                        <a:rPr lang="en" sz="1000" u="none" strike="noStrike" cap="none" baseline="0">
                          <a:sym typeface="Calibri"/>
                        </a:rPr>
                        <a:t> tijekom godine</a:t>
                      </a:r>
                      <a:r>
                        <a:rPr lang="en" sz="1000" u="none" strike="noStrike" cap="none" baseline="0"/>
                        <a:t>,</a:t>
                      </a:r>
                      <a:r>
                        <a:rPr lang="en" sz="1000" b="0" i="0" u="none" strike="noStrike" cap="none" baseline="0" noProof="0"/>
                        <a:t> a odredeni fond sati će se provoditi online zbog pandemije Covid 19.</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Program će se provoditi tijekom tekuće školske godine, odnosno prema predviđenom kalendaru natjecanja iz nogometa, kojeg propisuje SAVEZ ŠKOLSKIH SPORTSKIH KLUBOVA  BRODSKO POSAVSKE ŽUPANIJE.</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4"/>
                  </a:ext>
                </a:extLst>
              </a:tr>
              <a:tr h="3600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Sredstva</a:t>
                      </a:r>
                      <a:r>
                        <a:rPr lang="en" sz="1000" u="none" strike="noStrike" cap="none" baseline="0">
                          <a:sym typeface="Calibri"/>
                        </a:rPr>
                        <a:t> </a:t>
                      </a:r>
                      <a:r>
                        <a:rPr lang="en" sz="1000" u="none" strike="noStrike" cap="none" baseline="0" err="1">
                          <a:sym typeface="Calibri"/>
                        </a:rPr>
                        <a:t>potrebna</a:t>
                      </a:r>
                      <a:r>
                        <a:rPr lang="en" sz="1000" u="none" strike="noStrike" cap="none" baseline="0">
                          <a:sym typeface="Calibri"/>
                        </a:rPr>
                        <a:t> za </a:t>
                      </a:r>
                      <a:r>
                        <a:rPr lang="en" sz="1000" u="none" strike="noStrike" cap="none" baseline="0" err="1">
                          <a:sym typeface="Calibri"/>
                        </a:rPr>
                        <a:t>nabavku</a:t>
                      </a:r>
                      <a:r>
                        <a:rPr lang="en" sz="1000" u="none" strike="noStrike" cap="none" baseline="0">
                          <a:sym typeface="Calibri"/>
                        </a:rPr>
                        <a:t> </a:t>
                      </a:r>
                      <a:r>
                        <a:rPr lang="en" sz="1000" u="none" strike="noStrike" cap="none" baseline="0" err="1">
                          <a:sym typeface="Calibri"/>
                        </a:rPr>
                        <a:t>nog</a:t>
                      </a:r>
                      <a:r>
                        <a:rPr lang="en" sz="1000" u="none" strike="noStrike" cap="none" baseline="0">
                          <a:sym typeface="Calibri"/>
                        </a:rPr>
                        <a:t>. </a:t>
                      </a:r>
                      <a:r>
                        <a:rPr lang="en" sz="1000" u="none" strike="noStrike" cap="none" baseline="0" err="1">
                          <a:sym typeface="Calibri"/>
                        </a:rPr>
                        <a:t>lopti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sportske</a:t>
                      </a:r>
                      <a:r>
                        <a:rPr lang="en" sz="1000" u="none" strike="noStrike" cap="none" baseline="0">
                          <a:sym typeface="Calibri"/>
                        </a:rPr>
                        <a:t> </a:t>
                      </a:r>
                      <a:r>
                        <a:rPr lang="en" sz="1000" u="none" strike="noStrike" cap="none" baseline="0" err="1">
                          <a:sym typeface="Calibri"/>
                        </a:rPr>
                        <a:t>opreme</a:t>
                      </a:r>
                      <a:r>
                        <a:rPr lang="en" sz="1000" u="none" strike="noStrike" cap="none" baseline="0">
                          <a:sym typeface="Calibri"/>
                        </a:rPr>
                        <a:t> – </a:t>
                      </a:r>
                      <a:r>
                        <a:rPr lang="en" sz="1000" u="none" strike="noStrike" cap="none" baseline="0" err="1">
                          <a:sym typeface="Calibri"/>
                        </a:rPr>
                        <a:t>okvirno</a:t>
                      </a:r>
                      <a:r>
                        <a:rPr lang="en" sz="1000" u="none" strike="noStrike" cap="none" baseline="0">
                          <a:sym typeface="Calibri"/>
                        </a:rPr>
                        <a:t> 1000,00kn</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5"/>
                  </a:ext>
                </a:extLst>
              </a:tr>
              <a:tr h="90287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Vrednovanje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za </a:t>
                      </a:r>
                      <a:r>
                        <a:rPr lang="en" sz="1000" u="none" strike="noStrike" cap="none" baseline="0" err="1">
                          <a:sym typeface="Calibri"/>
                        </a:rPr>
                        <a:t>vrijeme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započinje</a:t>
                      </a:r>
                      <a:r>
                        <a:rPr lang="en" sz="1000" u="none" strike="noStrike" cap="none" baseline="0">
                          <a:sym typeface="Calibri"/>
                        </a:rPr>
                        <a:t> </a:t>
                      </a:r>
                      <a:r>
                        <a:rPr lang="en" sz="1000" u="none" strike="noStrike" cap="none" baseline="0" err="1">
                          <a:sym typeface="Calibri"/>
                        </a:rPr>
                        <a:t>evidencijom</a:t>
                      </a:r>
                      <a:r>
                        <a:rPr lang="en" sz="1000" u="none" strike="noStrike" cap="none" baseline="0">
                          <a:sym typeface="Calibri"/>
                        </a:rPr>
                        <a:t> </a:t>
                      </a:r>
                      <a:r>
                        <a:rPr lang="en" sz="1000" u="none" strike="noStrike" cap="none" baseline="0" err="1">
                          <a:sym typeface="Calibri"/>
                        </a:rPr>
                        <a:t>dolaska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sat, </a:t>
                      </a:r>
                      <a:r>
                        <a:rPr lang="en" sz="1000" u="none" strike="noStrike" cap="none" baseline="0" err="1">
                          <a:sym typeface="Calibri"/>
                        </a:rPr>
                        <a:t>oprema</a:t>
                      </a:r>
                      <a:r>
                        <a:rPr lang="en" sz="1000" u="none" strike="noStrike" cap="none" baseline="0">
                          <a:sym typeface="Calibri"/>
                        </a:rPr>
                        <a:t>, </a:t>
                      </a:r>
                      <a:r>
                        <a:rPr lang="en" sz="1000" u="none" strike="noStrike" cap="none" baseline="0" err="1">
                          <a:sym typeface="Calibri"/>
                        </a:rPr>
                        <a:t>uključivanje</a:t>
                      </a:r>
                      <a:r>
                        <a:rPr lang="en" sz="1000" u="none" strike="noStrike" cap="none" baseline="0">
                          <a:sym typeface="Calibri"/>
                        </a:rPr>
                        <a:t> u rad, </a:t>
                      </a:r>
                      <a:r>
                        <a:rPr lang="en" sz="1000" u="none" strike="noStrike" cap="none" baseline="0" err="1">
                          <a:sym typeface="Calibri"/>
                        </a:rPr>
                        <a:t>interes</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satu</a:t>
                      </a:r>
                      <a:r>
                        <a:rPr lang="en" sz="1000" u="none" strike="noStrike" cap="none" baseline="0">
                          <a:sym typeface="Calibri"/>
                        </a:rPr>
                        <a:t>, </a:t>
                      </a:r>
                      <a:r>
                        <a:rPr lang="en" sz="1000" u="none" strike="noStrike" cap="none" baseline="0" err="1">
                          <a:sym typeface="Calibri"/>
                        </a:rPr>
                        <a:t>kvaliteta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Postignuti</a:t>
                      </a:r>
                      <a:r>
                        <a:rPr lang="en" sz="1000" u="none" strike="noStrike" cap="none" baseline="0">
                          <a:sym typeface="Calibri"/>
                        </a:rPr>
                        <a:t> </a:t>
                      </a:r>
                      <a:r>
                        <a:rPr lang="en" sz="1000" u="none" strike="noStrike" cap="none" baseline="0" err="1">
                          <a:sym typeface="Calibri"/>
                        </a:rPr>
                        <a:t>rezultati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biti</a:t>
                      </a:r>
                      <a:r>
                        <a:rPr lang="en" sz="1000" u="none" strike="noStrike" cap="none" baseline="0">
                          <a:sym typeface="Calibri"/>
                        </a:rPr>
                        <a:t> </a:t>
                      </a:r>
                      <a:r>
                        <a:rPr lang="en" sz="1000" u="none" strike="noStrike" cap="none" baseline="0" err="1">
                          <a:sym typeface="Calibri"/>
                        </a:rPr>
                        <a:t>adekvatno</a:t>
                      </a:r>
                      <a:r>
                        <a:rPr lang="en" sz="1000" u="none" strike="noStrike" cap="none" baseline="0">
                          <a:sym typeface="Calibri"/>
                        </a:rPr>
                        <a:t> </a:t>
                      </a:r>
                      <a:r>
                        <a:rPr lang="en" sz="1000" u="none" strike="noStrike" cap="none" baseline="0" err="1">
                          <a:sym typeface="Calibri"/>
                        </a:rPr>
                        <a:t>nagrađivani</a:t>
                      </a:r>
                      <a:r>
                        <a:rPr lang="en" sz="1000" u="none" strike="noStrike" cap="none" baseline="0">
                          <a:sym typeface="Calibri"/>
                        </a:rPr>
                        <a:t>, </a:t>
                      </a:r>
                      <a:r>
                        <a:rPr lang="en" sz="1000" u="none" strike="noStrike" cap="none" baseline="0" err="1">
                          <a:sym typeface="Calibri"/>
                        </a:rPr>
                        <a:t>odnosno</a:t>
                      </a:r>
                      <a:r>
                        <a:rPr lang="en" sz="1000" u="none" strike="noStrike" cap="none" baseline="0">
                          <a:sym typeface="Calibri"/>
                        </a:rPr>
                        <a:t> </a:t>
                      </a:r>
                      <a:r>
                        <a:rPr lang="en" sz="1000" u="none" strike="noStrike" cap="none" baseline="0" err="1">
                          <a:sym typeface="Calibri"/>
                        </a:rPr>
                        <a:t>odlikovani</a:t>
                      </a:r>
                      <a:r>
                        <a:rPr lang="en" sz="1000" u="none" strike="noStrike" cap="none" baseline="0">
                          <a:sym typeface="Calibri"/>
                        </a:rPr>
                        <a:t>  </a:t>
                      </a:r>
                      <a:r>
                        <a:rPr lang="en" sz="1000" u="none" strike="noStrike" cap="none" baseline="0" err="1">
                          <a:sym typeface="Calibri"/>
                        </a:rPr>
                        <a:t>priznanjima</a:t>
                      </a:r>
                      <a:r>
                        <a:rPr lang="en" sz="1000" u="none" strike="noStrike" cap="none" baseline="0">
                          <a:sym typeface="Calibri"/>
                        </a:rPr>
                        <a:t>. </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Postignute</a:t>
                      </a:r>
                      <a:r>
                        <a:rPr lang="en" sz="1000" u="none" strike="noStrike" cap="none" baseline="0">
                          <a:sym typeface="Calibri"/>
                        </a:rPr>
                        <a:t> </a:t>
                      </a:r>
                      <a:r>
                        <a:rPr lang="en" sz="1000" u="none" strike="noStrike" cap="none" baseline="0" err="1">
                          <a:sym typeface="Calibri"/>
                        </a:rPr>
                        <a:t>rezultate</a:t>
                      </a:r>
                      <a:r>
                        <a:rPr lang="en" sz="1000" u="none" strike="noStrike" cap="none" baseline="0">
                          <a:sym typeface="Calibri"/>
                        </a:rPr>
                        <a:t> </a:t>
                      </a:r>
                      <a:r>
                        <a:rPr lang="en" sz="1000" u="none" strike="noStrike" cap="none" baseline="0" err="1">
                          <a:sym typeface="Calibri"/>
                        </a:rPr>
                        <a:t>ćemo</a:t>
                      </a:r>
                      <a:r>
                        <a:rPr lang="en" sz="1000" u="none" strike="noStrike" cap="none" baseline="0">
                          <a:sym typeface="Calibri"/>
                        </a:rPr>
                        <a:t> </a:t>
                      </a:r>
                      <a:r>
                        <a:rPr lang="en" sz="1000" u="none" strike="noStrike" cap="none" baseline="0" err="1">
                          <a:sym typeface="Calibri"/>
                        </a:rPr>
                        <a:t>koristiti</a:t>
                      </a:r>
                      <a:r>
                        <a:rPr lang="en" sz="1000" u="none" strike="noStrike" cap="none" baseline="0">
                          <a:sym typeface="Calibri"/>
                        </a:rPr>
                        <a:t> za </a:t>
                      </a:r>
                      <a:r>
                        <a:rPr lang="en" sz="1000" u="none" strike="noStrike" cap="none" baseline="0" err="1">
                          <a:sym typeface="Calibri"/>
                        </a:rPr>
                        <a:t>kvalitetni</a:t>
                      </a:r>
                      <a:r>
                        <a:rPr lang="en" sz="1000" u="none" strike="noStrike" cap="none" baseline="0">
                          <a:sym typeface="Calibri"/>
                        </a:rPr>
                        <a:t> </a:t>
                      </a:r>
                      <a:r>
                        <a:rPr lang="en" sz="1000" u="none" strike="noStrike" cap="none" baseline="0" err="1">
                          <a:sym typeface="Calibri"/>
                        </a:rPr>
                        <a:t>odnos</a:t>
                      </a:r>
                      <a:r>
                        <a:rPr lang="en" sz="1000" u="none" strike="noStrike" cap="none" baseline="0">
                          <a:sym typeface="Calibri"/>
                        </a:rPr>
                        <a:t> </a:t>
                      </a:r>
                      <a:r>
                        <a:rPr lang="en" sz="1000" u="none" strike="noStrike" cap="none" baseline="0" err="1">
                          <a:sym typeface="Calibri"/>
                        </a:rPr>
                        <a:t>unutar</a:t>
                      </a:r>
                      <a:r>
                        <a:rPr lang="en" sz="1000" u="none" strike="noStrike" cap="none" baseline="0">
                          <a:sym typeface="Calibri"/>
                        </a:rPr>
                        <a:t> </a:t>
                      </a:r>
                      <a:r>
                        <a:rPr lang="en" sz="1000" u="none" strike="noStrike" cap="none" baseline="0" err="1">
                          <a:sym typeface="Calibri"/>
                        </a:rPr>
                        <a:t>grupe</a:t>
                      </a:r>
                      <a:r>
                        <a:rPr lang="en" sz="1000" u="none" strike="noStrike" cap="none" baseline="0">
                          <a:sym typeface="Calibri"/>
                        </a:rPr>
                        <a:t>, </a:t>
                      </a:r>
                      <a:r>
                        <a:rPr lang="en" sz="1000" u="none" strike="noStrike" cap="none" baseline="0" err="1">
                          <a:sym typeface="Calibri"/>
                        </a:rPr>
                        <a:t>stvaranje</a:t>
                      </a:r>
                      <a:r>
                        <a:rPr lang="en" sz="1000" u="none" strike="noStrike" cap="none" baseline="0">
                          <a:sym typeface="Calibri"/>
                        </a:rPr>
                        <a:t> </a:t>
                      </a:r>
                      <a:r>
                        <a:rPr lang="en" sz="1000" u="none" strike="noStrike" cap="none" baseline="0" err="1">
                          <a:sym typeface="Calibri"/>
                        </a:rPr>
                        <a:t>školskog</a:t>
                      </a:r>
                      <a:r>
                        <a:rPr lang="en" sz="1000" u="none" strike="noStrike" cap="none" baseline="0">
                          <a:sym typeface="Calibri"/>
                        </a:rPr>
                        <a:t> </a:t>
                      </a:r>
                      <a:r>
                        <a:rPr lang="en" sz="1000" u="none" strike="noStrike" cap="none" baseline="0" err="1">
                          <a:sym typeface="Calibri"/>
                        </a:rPr>
                        <a:t>imidža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50495" y="200402"/>
            <a:ext cx="7634692"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Nogomet – dječaci i djevojčice</a:t>
            </a:r>
          </a:p>
        </p:txBody>
      </p:sp>
    </p:spTree>
    <p:extLst>
      <p:ext uri="{BB962C8B-B14F-4D97-AF65-F5344CB8AC3E}">
        <p14:creationId xmlns:p14="http://schemas.microsoft.com/office/powerpoint/2010/main" xmlns="" val="133038935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55"/>
        <p:cNvGrpSpPr/>
        <p:nvPr/>
      </p:nvGrpSpPr>
      <p:grpSpPr>
        <a:xfrm>
          <a:off x="0" y="0"/>
          <a:ext cx="0" cy="0"/>
          <a:chOff x="0" y="0"/>
          <a:chExt cx="0" cy="0"/>
        </a:xfrm>
      </p:grpSpPr>
      <p:pic>
        <p:nvPicPr>
          <p:cNvPr id="3" name="Picture 2" descr="Rukomet na OI 2000. - Wikipedij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71520" y="170054"/>
            <a:ext cx="597002" cy="597002"/>
          </a:xfrm>
          <a:prstGeom prst="rect">
            <a:avLst/>
          </a:prstGeom>
        </p:spPr>
      </p:pic>
      <p:graphicFrame>
        <p:nvGraphicFramePr>
          <p:cNvPr id="556" name="Shape 556"/>
          <p:cNvGraphicFramePr/>
          <p:nvPr>
            <p:extLst>
              <p:ext uri="{D42A27DB-BD31-4B8C-83A1-F6EECF244321}">
                <p14:modId xmlns:p14="http://schemas.microsoft.com/office/powerpoint/2010/main" xmlns="" val="3560026285"/>
              </p:ext>
            </p:extLst>
          </p:nvPr>
        </p:nvGraphicFramePr>
        <p:xfrm>
          <a:off x="938463" y="818008"/>
          <a:ext cx="8001781" cy="4300489"/>
        </p:xfrm>
        <a:graphic>
          <a:graphicData uri="http://schemas.openxmlformats.org/drawingml/2006/table">
            <a:tbl>
              <a:tblPr>
                <a:tableStyleId>{0E3FDE45-AF77-4B5C-9715-49D594BDF05E}</a:tableStyleId>
              </a:tblPr>
              <a:tblGrid>
                <a:gridCol w="1425775">
                  <a:extLst>
                    <a:ext uri="{9D8B030D-6E8A-4147-A177-3AD203B41FA5}">
                      <a16:colId xmlns:a16="http://schemas.microsoft.com/office/drawing/2014/main" xmlns="" val="20000"/>
                    </a:ext>
                  </a:extLst>
                </a:gridCol>
                <a:gridCol w="6576006">
                  <a:extLst>
                    <a:ext uri="{9D8B030D-6E8A-4147-A177-3AD203B41FA5}">
                      <a16:colId xmlns:a16="http://schemas.microsoft.com/office/drawing/2014/main" xmlns="" val="20001"/>
                    </a:ext>
                  </a:extLst>
                </a:gridCol>
              </a:tblGrid>
              <a:tr h="1049256">
                <a:tc>
                  <a:txBody>
                    <a:bodyPr/>
                    <a:lstStyle/>
                    <a:p>
                      <a:pPr marL="0" marR="0" lvl="0" indent="0" algn="l" rtl="0">
                        <a:lnSpc>
                          <a:spcPct val="100000"/>
                        </a:lnSpc>
                        <a:spcBef>
                          <a:spcPts val="0"/>
                        </a:spcBef>
                        <a:spcAft>
                          <a:spcPts val="0"/>
                        </a:spcAft>
                        <a:buClr>
                          <a:schemeClr val="dk1"/>
                        </a:buClr>
                        <a:buFont typeface="Calibri"/>
                        <a:buNone/>
                      </a:pPr>
                      <a:endParaRPr sz="1000" u="none" strike="noStrike" cap="none" baseline="0">
                        <a:sym typeface="Calibri"/>
                      </a:endParaRPr>
                    </a:p>
                    <a:p>
                      <a:pPr marL="0" marR="0" lvl="0" indent="0" algn="l" rtl="0">
                        <a:lnSpc>
                          <a:spcPct val="100000"/>
                        </a:lnSpc>
                        <a:spcBef>
                          <a:spcPts val="200"/>
                        </a:spcBef>
                        <a:spcAft>
                          <a:spcPts val="0"/>
                        </a:spcAft>
                        <a:buClr>
                          <a:schemeClr val="dk1"/>
                        </a:buClr>
                        <a:buFont typeface="Calibri"/>
                        <a:buNone/>
                      </a:pPr>
                      <a:endParaRPr sz="1000" u="none" strike="noStrike" cap="none" baseline="0">
                        <a:sym typeface="Calibri"/>
                      </a:endParaRPr>
                    </a:p>
                    <a:p>
                      <a:pPr marL="0" marR="0" lvl="0" indent="0" algn="l" rtl="0">
                        <a:lnSpc>
                          <a:spcPct val="100000"/>
                        </a:lnSpc>
                        <a:spcBef>
                          <a:spcPts val="20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stjecati</a:t>
                      </a:r>
                      <a:r>
                        <a:rPr lang="en" sz="1000" u="none" strike="noStrike" cap="none" baseline="0">
                          <a:sym typeface="Calibri"/>
                        </a:rPr>
                        <a:t> znanja i vještina iz igre rukometa. </a:t>
                      </a:r>
                      <a:r>
                        <a:rPr lang="en" sz="1000" u="none" strike="noStrike" cap="none" baseline="0"/>
                        <a:t>Naučit</a:t>
                      </a:r>
                      <a:r>
                        <a:rPr lang="en" sz="1000" u="none" strike="noStrike" cap="none" baseline="0">
                          <a:sym typeface="Calibri"/>
                        </a:rPr>
                        <a:t> </a:t>
                      </a:r>
                      <a:r>
                        <a:rPr lang="en" sz="1000" u="none" strike="noStrike" cap="none" baseline="0"/>
                        <a:t>će stjecati </a:t>
                      </a:r>
                      <a:r>
                        <a:rPr lang="en" sz="1000" u="none" strike="noStrike" cap="none" baseline="0">
                          <a:sym typeface="Calibri"/>
                        </a:rPr>
                        <a:t>znanja o kreativnoj snazi rukometa i stvaranje školskog imidža,organizacija i priprema kroz timski rad</a:t>
                      </a:r>
                      <a:r>
                        <a:rPr lang="en" sz="1000" u="none" strike="noStrike" cap="none" baseline="0"/>
                        <a:t>. </a:t>
                      </a:r>
                      <a:endParaRPr lang="en" sz="1000" u="none" strike="noStrike" cap="none" baseline="0">
                        <a:sym typeface="Calibri"/>
                      </a:endParaRPr>
                    </a:p>
                    <a:p>
                      <a:pPr marL="0" marR="0" lvl="0" indent="0" algn="l" rtl="0">
                        <a:lnSpc>
                          <a:spcPct val="100000"/>
                        </a:lnSpc>
                        <a:spcBef>
                          <a:spcPts val="0"/>
                        </a:spcBef>
                        <a:spcAft>
                          <a:spcPts val="0"/>
                        </a:spcAft>
                        <a:buFont typeface="Calibri"/>
                        <a:buNone/>
                      </a:pPr>
                      <a:r>
                        <a:rPr lang="en" sz="1000" u="none" strike="noStrike" cap="none" baseline="0"/>
                        <a:t>Također će spoznati uočavati i rješavati probleme </a:t>
                      </a:r>
                      <a:r>
                        <a:rPr lang="en" sz="1000" u="none" strike="noStrike" cap="none" baseline="0">
                          <a:sym typeface="Calibri"/>
                        </a:rPr>
                        <a:t>i </a:t>
                      </a:r>
                      <a:r>
                        <a:rPr lang="en" sz="1000" u="none" strike="noStrike" cap="none" baseline="0"/>
                        <a:t>zadatake</a:t>
                      </a:r>
                      <a:r>
                        <a:rPr lang="en" sz="1000" u="none" strike="noStrike" cap="none" baseline="0">
                          <a:sym typeface="Calibri"/>
                        </a:rPr>
                        <a:t>, samostalno ili u grupi </a:t>
                      </a:r>
                      <a:r>
                        <a:rPr lang="en" sz="1000" u="none" strike="noStrike" cap="none" baseline="0"/>
                        <a:t>samoprocjenjivati</a:t>
                      </a:r>
                      <a:r>
                        <a:rPr lang="en" sz="1000" u="none" strike="noStrike" cap="none" baseline="0">
                          <a:sym typeface="Calibri"/>
                        </a:rPr>
                        <a:t> </a:t>
                      </a:r>
                      <a:r>
                        <a:rPr lang="en" sz="1000" u="none" strike="noStrike" cap="none" baseline="0"/>
                        <a:t>i  </a:t>
                      </a:r>
                      <a:r>
                        <a:rPr lang="en" sz="1000" u="none" strike="noStrike" cap="none" baseline="0">
                          <a:sym typeface="Calibri"/>
                        </a:rPr>
                        <a:t>promovirati intelektualni, osobni, društveni i fizički razvoj .</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29950" marB="29950"/>
                </a:tc>
                <a:extLst>
                  <a:ext uri="{0D108BD9-81ED-4DB2-BD59-A6C34878D82A}">
                    <a16:rowId xmlns:a16="http://schemas.microsoft.com/office/drawing/2014/main" xmlns="" val="10000"/>
                  </a:ext>
                </a:extLst>
              </a:tr>
              <a:tr h="5032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Aktivnost</a:t>
                      </a:r>
                      <a:r>
                        <a:rPr lang="en" sz="1000" u="none" strike="noStrike" cap="none" baseline="0">
                          <a:sym typeface="Calibri"/>
                        </a:rPr>
                        <a:t> je </a:t>
                      </a:r>
                      <a:r>
                        <a:rPr lang="en" sz="1000" u="none" strike="noStrike" cap="none" baseline="0" err="1">
                          <a:sym typeface="Calibri"/>
                        </a:rPr>
                        <a:t>namijenjena</a:t>
                      </a:r>
                      <a:r>
                        <a:rPr lang="en" sz="1000" u="none" strike="noStrike" cap="none" baseline="0">
                          <a:sym typeface="Calibri"/>
                        </a:rPr>
                        <a:t> </a:t>
                      </a:r>
                      <a:r>
                        <a:rPr lang="en" sz="1000" u="none" strike="noStrike" cap="none" baseline="0" err="1">
                          <a:sym typeface="Calibri"/>
                        </a:rPr>
                        <a:t>svim</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5. do 8. </a:t>
                      </a:r>
                      <a:r>
                        <a:rPr lang="en" sz="1000" u="none" strike="noStrike" cap="none" baseline="0" err="1">
                          <a:sym typeface="Calibri"/>
                        </a:rPr>
                        <a:t>razreda</a:t>
                      </a:r>
                      <a:r>
                        <a:rPr lang="en" sz="1000" u="none" strike="noStrike" cap="none" baseline="0">
                          <a:sym typeface="Calibri"/>
                        </a:rPr>
                        <a:t> koji bi </a:t>
                      </a:r>
                      <a:r>
                        <a:rPr lang="en" sz="1000" u="none" strike="noStrike" cap="none" baseline="0" err="1">
                          <a:sym typeface="Calibri"/>
                        </a:rPr>
                        <a:t>trebali</a:t>
                      </a:r>
                      <a:r>
                        <a:rPr lang="en" sz="1000" u="none" strike="noStrike" cap="none" baseline="0">
                          <a:sym typeface="Calibri"/>
                        </a:rPr>
                        <a:t> u </a:t>
                      </a:r>
                      <a:r>
                        <a:rPr lang="en" sz="1000" u="none" strike="noStrike" cap="none" baseline="0" err="1">
                          <a:sym typeface="Calibri"/>
                        </a:rPr>
                        <a:t>tekućoj</a:t>
                      </a:r>
                      <a:r>
                        <a:rPr lang="en" sz="1000" u="none" strike="noStrike" cap="none" baseline="0">
                          <a:sym typeface="Calibri"/>
                        </a:rPr>
                        <a:t> </a:t>
                      </a:r>
                      <a:r>
                        <a:rPr lang="en" sz="1000" u="none" strike="noStrike" cap="none" baseline="0" err="1">
                          <a:sym typeface="Calibri"/>
                        </a:rPr>
                        <a:t>školskoj</a:t>
                      </a:r>
                      <a:r>
                        <a:rPr lang="en" sz="1000" u="none" strike="noStrike" cap="none" baseline="0">
                          <a:sym typeface="Calibri"/>
                        </a:rPr>
                        <a:t> </a:t>
                      </a:r>
                      <a:r>
                        <a:rPr lang="en" sz="1000" u="none" strike="noStrike" cap="none" baseline="0" err="1">
                          <a:sym typeface="Calibri"/>
                        </a:rPr>
                        <a:t>godini</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postojeće</a:t>
                      </a:r>
                      <a:r>
                        <a:rPr lang="en" sz="1000" u="none" strike="noStrike" cap="none" baseline="0">
                          <a:sym typeface="Calibri"/>
                        </a:rPr>
                        <a:t> </a:t>
                      </a:r>
                      <a:r>
                        <a:rPr lang="en" sz="1000" u="none" strike="noStrike" cap="none" baseline="0" err="1">
                          <a:sym typeface="Calibri"/>
                        </a:rPr>
                        <a:t>uvjete</a:t>
                      </a:r>
                      <a:r>
                        <a:rPr lang="en" sz="1000" u="none" strike="noStrike" cap="none" baseline="0">
                          <a:sym typeface="Calibri"/>
                        </a:rPr>
                        <a:t> u </a:t>
                      </a:r>
                      <a:r>
                        <a:rPr lang="en" sz="1000" u="none" strike="noStrike" cap="none" baseline="0" err="1">
                          <a:sym typeface="Calibri"/>
                        </a:rPr>
                        <a:t>kojima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a:t>
                      </a:r>
                      <a:r>
                        <a:rPr lang="en" sz="1000" u="none" strike="noStrike" cap="none" baseline="0" err="1">
                          <a:sym typeface="Calibri"/>
                        </a:rPr>
                        <a:t>radi</a:t>
                      </a:r>
                      <a:r>
                        <a:rPr lang="en" sz="1000" u="none" strike="noStrike" cap="none" baseline="0">
                          <a:sym typeface="Calibri"/>
                        </a:rPr>
                        <a:t>, </a:t>
                      </a:r>
                      <a:r>
                        <a:rPr lang="en" sz="1000" u="none" strike="noStrike" cap="none" baseline="0" err="1">
                          <a:sym typeface="Calibri"/>
                        </a:rPr>
                        <a:t>realizirati</a:t>
                      </a:r>
                      <a:r>
                        <a:rPr lang="en" sz="1000" u="none" strike="noStrike" cap="none" baseline="0">
                          <a:sym typeface="Calibri"/>
                        </a:rPr>
                        <a:t> </a:t>
                      </a:r>
                      <a:r>
                        <a:rPr lang="en" sz="1000" u="none" strike="noStrike" cap="none" baseline="0" err="1">
                          <a:sym typeface="Calibri"/>
                        </a:rPr>
                        <a:t>propisani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1"/>
                  </a:ext>
                </a:extLst>
              </a:tr>
              <a:tr h="50902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Snimit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slika</a:t>
                      </a:r>
                      <a:r>
                        <a:rPr lang="en" sz="1000" u="none" strike="noStrike" cap="none" baseline="0">
                          <a:sym typeface="Calibri"/>
                        </a:rPr>
                        <a:t> </a:t>
                      </a:r>
                      <a:r>
                        <a:rPr lang="en" sz="1000" u="none" strike="noStrike" cap="none" baseline="0" err="1">
                          <a:sym typeface="Calibri"/>
                        </a:rPr>
                        <a:t>postojećeg</a:t>
                      </a:r>
                      <a:r>
                        <a:rPr lang="en" sz="1000" u="none" strike="noStrike" cap="none" baseline="0">
                          <a:sym typeface="Calibri"/>
                        </a:rPr>
                        <a:t> </a:t>
                      </a:r>
                      <a:r>
                        <a:rPr lang="en" sz="1000" u="none" strike="noStrike" cap="none" baseline="0" err="1">
                          <a:sym typeface="Calibri"/>
                        </a:rPr>
                        <a:t>stanja</a:t>
                      </a:r>
                      <a:r>
                        <a:rPr lang="en" sz="1000" u="none" strike="noStrike" cap="none" baseline="0">
                          <a:sym typeface="Calibri"/>
                        </a:rPr>
                        <a:t>, </a:t>
                      </a:r>
                      <a:r>
                        <a:rPr lang="en" sz="1000" u="none" strike="noStrike" cap="none" baseline="0" err="1">
                          <a:sym typeface="Calibri"/>
                        </a:rPr>
                        <a:t>materijalno-tehnički</a:t>
                      </a:r>
                      <a:r>
                        <a:rPr lang="en" sz="1000" u="none" strike="noStrike" cap="none" baseline="0">
                          <a:sym typeface="Calibri"/>
                        </a:rPr>
                        <a:t> </a:t>
                      </a:r>
                      <a:r>
                        <a:rPr lang="en" sz="1000" u="none" strike="noStrike" cap="none" baseline="0" err="1">
                          <a:sym typeface="Calibri"/>
                        </a:rPr>
                        <a:t>uvjeti</a:t>
                      </a:r>
                      <a:r>
                        <a:rPr lang="en" sz="1000" u="none" strike="noStrike" cap="none" baseline="0">
                          <a:sym typeface="Calibri"/>
                        </a:rPr>
                        <a:t> u </a:t>
                      </a:r>
                      <a:r>
                        <a:rPr lang="en" sz="1000" u="none" strike="noStrike" cap="none" baseline="0" err="1">
                          <a:sym typeface="Calibri"/>
                        </a:rPr>
                        <a:t>kojima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a:t>
                      </a:r>
                      <a:r>
                        <a:rPr lang="en" sz="1000" u="none" strike="noStrike" cap="none" baseline="0" err="1">
                          <a:sym typeface="Calibri"/>
                        </a:rPr>
                        <a:t>radi</a:t>
                      </a:r>
                      <a:r>
                        <a:rPr lang="en" sz="1000" u="none" strike="noStrike" cap="none" baseline="0">
                          <a:sym typeface="Calibri"/>
                        </a:rPr>
                        <a:t>, </a:t>
                      </a:r>
                      <a:r>
                        <a:rPr lang="en" sz="1000" u="none" strike="noStrike" cap="none" baseline="0" err="1">
                          <a:sym typeface="Calibri"/>
                        </a:rPr>
                        <a:t>oprema</a:t>
                      </a:r>
                      <a:r>
                        <a:rPr lang="en" sz="1000" u="none" strike="noStrike" cap="none" baseline="0">
                          <a:sym typeface="Calibri"/>
                        </a:rPr>
                        <a:t>, </a:t>
                      </a:r>
                      <a:r>
                        <a:rPr lang="en" sz="1000" u="none" strike="noStrike" cap="none" baseline="0" err="1">
                          <a:sym typeface="Calibri"/>
                        </a:rPr>
                        <a:t>kadrovski</a:t>
                      </a:r>
                      <a:r>
                        <a:rPr lang="en" sz="1000" u="none" strike="noStrike" cap="none" baseline="0">
                          <a:sym typeface="Calibri"/>
                        </a:rPr>
                        <a:t> </a:t>
                      </a:r>
                      <a:r>
                        <a:rPr lang="en" sz="1000" u="none" strike="noStrike" cap="none" baseline="0" err="1">
                          <a:sym typeface="Calibri"/>
                        </a:rPr>
                        <a:t>uvjeti</a:t>
                      </a:r>
                      <a:r>
                        <a:rPr lang="en" sz="1000" u="none" strike="noStrike" cap="none" baseline="0">
                          <a:sym typeface="Calibri"/>
                        </a:rPr>
                        <a:t>. </a:t>
                      </a:r>
                      <a:r>
                        <a:rPr lang="en" sz="1000" u="none" strike="noStrike" cap="none" baseline="0" err="1">
                          <a:sym typeface="Calibri"/>
                        </a:rPr>
                        <a:t>Utvrdit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potrebe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mogućnostima</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realizirati</a:t>
                      </a:r>
                      <a:r>
                        <a:rPr lang="en" sz="1000" u="none" strike="noStrike" cap="none" baseline="0">
                          <a:sym typeface="Calibri"/>
                        </a:rPr>
                        <a:t> </a:t>
                      </a:r>
                      <a:r>
                        <a:rPr lang="en" sz="1000" u="none" strike="noStrike" cap="none" baseline="0" err="1">
                          <a:sym typeface="Calibri"/>
                        </a:rPr>
                        <a:t>propisani</a:t>
                      </a:r>
                      <a:r>
                        <a:rPr lang="en" sz="1000" u="none" strike="noStrike" cap="none" baseline="0">
                          <a:sym typeface="Calibri"/>
                        </a:rPr>
                        <a:t> plan </a:t>
                      </a:r>
                      <a:r>
                        <a:rPr lang="en" sz="1000" u="none" strike="noStrike" cap="none" baseline="0" err="1">
                          <a:sym typeface="Calibri"/>
                        </a:rPr>
                        <a:t>rada</a:t>
                      </a:r>
                      <a:r>
                        <a:rPr lang="en" sz="1000" u="none" strike="noStrike" cap="none" baseline="0">
                          <a:sym typeface="Calibri"/>
                        </a:rPr>
                        <a:t> sa </a:t>
                      </a:r>
                      <a:r>
                        <a:rPr lang="en" sz="1000" u="none" strike="noStrike" cap="none" baseline="0" err="1">
                          <a:sym typeface="Calibri"/>
                        </a:rPr>
                        <a:t>učenicima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2"/>
                  </a:ext>
                </a:extLst>
              </a:tr>
              <a:tr h="3759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Nositelji</a:t>
                      </a:r>
                      <a:r>
                        <a:rPr lang="en-US" sz="1000" u="none" strike="noStrike" cap="none" baseline="0">
                          <a:sym typeface="Calibri"/>
                        </a:rPr>
                        <a:t> </a:t>
                      </a:r>
                      <a:r>
                        <a:rPr lang="en-US" sz="1000" u="none" strike="noStrike" cap="none" baseline="0" err="1">
                          <a:sym typeface="Calibri"/>
                        </a:rPr>
                        <a:t>aktivnosti</a:t>
                      </a:r>
                      <a:r>
                        <a:rPr lang="en-US" sz="1000" u="none" strike="noStrike" cap="none" baseline="0">
                          <a:sym typeface="Calibri"/>
                        </a:rPr>
                        <a:t> </a:t>
                      </a:r>
                      <a:r>
                        <a:rPr lang="en-US" sz="1000" u="none" strike="noStrike" cap="none" baseline="0" err="1">
                          <a:sym typeface="Calibri"/>
                        </a:rPr>
                        <a:t>su</a:t>
                      </a:r>
                      <a:r>
                        <a:rPr lang="en-US" sz="1000" u="none" strike="noStrike" cap="none" baseline="0">
                          <a:sym typeface="Calibri"/>
                        </a:rPr>
                        <a:t> </a:t>
                      </a:r>
                      <a:r>
                        <a:rPr lang="en-US" sz="1000" u="none" strike="noStrike" cap="none" baseline="0" err="1">
                          <a:sym typeface="Calibri"/>
                        </a:rPr>
                        <a:t>učenici</a:t>
                      </a:r>
                      <a:r>
                        <a:rPr lang="en-US" sz="1000" u="none" strike="noStrike" cap="none" baseline="0">
                          <a:sym typeface="Calibri"/>
                        </a:rPr>
                        <a:t> </a:t>
                      </a:r>
                      <a:r>
                        <a:rPr lang="en-US" sz="1000" u="none" strike="noStrike" cap="none" baseline="0" err="1">
                          <a:sym typeface="Calibri"/>
                        </a:rPr>
                        <a:t>polaznici</a:t>
                      </a:r>
                      <a:r>
                        <a:rPr lang="en-US" sz="1000" u="none" strike="noStrike" cap="none" baseline="0">
                          <a:sym typeface="Calibri"/>
                        </a:rPr>
                        <a:t> </a:t>
                      </a:r>
                      <a:r>
                        <a:rPr lang="en-US" sz="1000" u="none" strike="noStrike" cap="none" baseline="0" err="1">
                          <a:sym typeface="Calibri"/>
                        </a:rPr>
                        <a:t>aktivnosti</a:t>
                      </a:r>
                      <a:r>
                        <a:rPr lang="en-US" sz="1000" u="none" strike="noStrike" cap="none" baseline="0">
                          <a:sym typeface="Calibri"/>
                        </a:rPr>
                        <a:t>, </a:t>
                      </a:r>
                      <a:r>
                        <a:rPr lang="en-US" sz="1000" u="none" strike="noStrike" cap="none" baseline="0" err="1">
                          <a:sym typeface="Calibri"/>
                        </a:rPr>
                        <a:t>učitelj</a:t>
                      </a:r>
                      <a:r>
                        <a:rPr lang="en-US" sz="1000" u="none" strike="noStrike" cap="none" baseline="0">
                          <a:sym typeface="Calibri"/>
                        </a:rPr>
                        <a:t> TZK David Grgić</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3"/>
                  </a:ext>
                </a:extLst>
              </a:tr>
              <a:tr h="651294">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Vremenik</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Jedan školski sat</a:t>
                      </a:r>
                      <a:r>
                        <a:rPr lang="en" sz="1000" u="none" strike="noStrike" cap="none" baseline="0"/>
                        <a:t> </a:t>
                      </a:r>
                      <a:r>
                        <a:rPr lang="en" sz="1000" u="none" strike="noStrike" cap="none" baseline="0">
                          <a:sym typeface="Calibri"/>
                        </a:rPr>
                        <a:t> tijekom godine</a:t>
                      </a:r>
                      <a:r>
                        <a:rPr lang="hr-HR" sz="1000" u="none" strike="noStrike" cap="none" baseline="0">
                          <a:sym typeface="Calibri"/>
                        </a:rPr>
                        <a:t>.</a:t>
                      </a:r>
                      <a:endParaRPr lang="en" sz="1000" b="0" i="0" u="none" strike="noStrike" cap="none" baseline="0" noProof="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Program će se provoditi tijekom tekuće školske godine, odnosno prema predviđenom kalendaru natjecanja iz rukometa kojeg propisuje SAVEZ ŠKOLSKIH SPORTSKIH KLUBOVA</a:t>
                      </a:r>
                      <a:r>
                        <a:rPr lang="en" sz="1000" u="none" strike="noStrike" cap="none" baseline="0"/>
                        <a:t> </a:t>
                      </a:r>
                      <a:r>
                        <a:rPr lang="en" sz="1000" u="none" strike="noStrike" cap="none" baseline="0">
                          <a:sym typeface="Calibri"/>
                        </a:rPr>
                        <a:t> BRODSKO POSAVSKE ŽUPANIJE.</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4"/>
                  </a:ext>
                </a:extLst>
              </a:tr>
              <a:tr h="389849">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Troškovnik</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Sredstva</a:t>
                      </a:r>
                      <a:r>
                        <a:rPr lang="en" sz="1000" u="none" strike="noStrike" cap="none" baseline="0">
                          <a:sym typeface="Calibri"/>
                        </a:rPr>
                        <a:t> </a:t>
                      </a:r>
                      <a:r>
                        <a:rPr lang="en" sz="1000" u="none" strike="noStrike" cap="none" baseline="0" err="1">
                          <a:sym typeface="Calibri"/>
                        </a:rPr>
                        <a:t>potrebna</a:t>
                      </a:r>
                      <a:r>
                        <a:rPr lang="en" sz="1000" u="none" strike="noStrike" cap="none" baseline="0">
                          <a:sym typeface="Calibri"/>
                        </a:rPr>
                        <a:t> za </a:t>
                      </a:r>
                      <a:r>
                        <a:rPr lang="en" sz="1000" u="none" strike="noStrike" cap="none" baseline="0" err="1">
                          <a:sym typeface="Calibri"/>
                        </a:rPr>
                        <a:t>nabavku</a:t>
                      </a:r>
                      <a:r>
                        <a:rPr lang="en" sz="1000" u="none" strike="noStrike" cap="none" baseline="0">
                          <a:sym typeface="Calibri"/>
                        </a:rPr>
                        <a:t> </a:t>
                      </a:r>
                      <a:r>
                        <a:rPr lang="en" sz="1000" u="none" strike="noStrike" cap="none" baseline="0" err="1">
                          <a:sym typeface="Calibri"/>
                        </a:rPr>
                        <a:t>rukometnih</a:t>
                      </a:r>
                      <a:r>
                        <a:rPr lang="en" sz="1000" u="none" strike="noStrike" cap="none" baseline="0">
                          <a:sym typeface="Calibri"/>
                        </a:rPr>
                        <a:t> </a:t>
                      </a:r>
                      <a:r>
                        <a:rPr lang="en" sz="1000" u="none" strike="noStrike" cap="none" baseline="0" err="1">
                          <a:sym typeface="Calibri"/>
                        </a:rPr>
                        <a:t>lopti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sportske</a:t>
                      </a:r>
                      <a:r>
                        <a:rPr lang="en" sz="1000" u="none" strike="noStrike" cap="none" baseline="0">
                          <a:sym typeface="Calibri"/>
                        </a:rPr>
                        <a:t> </a:t>
                      </a:r>
                      <a:r>
                        <a:rPr lang="en" sz="1000" u="none" strike="noStrike" cap="none" baseline="0" err="1">
                          <a:sym typeface="Calibri"/>
                        </a:rPr>
                        <a:t>opreme</a:t>
                      </a:r>
                      <a:r>
                        <a:rPr lang="en" sz="1000" u="none" strike="noStrike" cap="none" baseline="0">
                          <a:sym typeface="Calibri"/>
                        </a:rPr>
                        <a:t> – </a:t>
                      </a:r>
                      <a:r>
                        <a:rPr lang="en" sz="1000" u="none" strike="noStrike" cap="none" baseline="0" err="1">
                          <a:sym typeface="Calibri"/>
                        </a:rPr>
                        <a:t>okvirno</a:t>
                      </a:r>
                      <a:r>
                        <a:rPr lang="en" sz="1000" u="none" strike="noStrike" cap="none" baseline="0">
                          <a:sym typeface="Calibri"/>
                        </a:rPr>
                        <a:t> 500,00kn</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5"/>
                  </a:ext>
                </a:extLst>
              </a:tr>
              <a:tr h="80862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Vrednovanje učenika za vrijeme aktivnosti započinje evidencijom dolaska na sat, oprema, uključivanje u rad, interes na satu, kvaliteta rezultat.</a:t>
                      </a:r>
                    </a:p>
                    <a:p>
                      <a:pPr marL="0" marR="0" lvl="0" indent="0" algn="l" rtl="0">
                        <a:lnSpc>
                          <a:spcPct val="100000"/>
                        </a:lnSpc>
                        <a:spcBef>
                          <a:spcPts val="0"/>
                        </a:spcBef>
                        <a:spcAft>
                          <a:spcPts val="0"/>
                        </a:spcAft>
                        <a:buFont typeface="Calibri"/>
                        <a:buNone/>
                      </a:pPr>
                      <a:r>
                        <a:rPr lang="en" sz="1000" u="none" strike="noStrike" cap="none" baseline="0">
                          <a:sym typeface="Calibri"/>
                        </a:rPr>
                        <a:t>Postignuti rezultati će biti adekvatno nagrađivani, odnosno odlikovani sa priznanjima.</a:t>
                      </a:r>
                      <a:r>
                        <a:rPr lang="en" sz="1000" u="none" strike="noStrike" cap="none" baseline="0"/>
                        <a:t> </a:t>
                      </a:r>
                      <a:endParaRPr lang="en"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Postignute rezultate ćemo koristiti za kvalitetni odnos unutar grupe, stvaranje školskog imidža.</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xmlns="" val="10006"/>
                  </a:ext>
                </a:extLst>
              </a:tr>
            </a:tbl>
          </a:graphicData>
        </a:graphic>
      </p:graphicFrame>
      <p:sp>
        <p:nvSpPr>
          <p:cNvPr id="2" name="TextBox 1"/>
          <p:cNvSpPr txBox="1"/>
          <p:nvPr/>
        </p:nvSpPr>
        <p:spPr>
          <a:xfrm>
            <a:off x="938463" y="131328"/>
            <a:ext cx="8326928" cy="584775"/>
          </a:xfrm>
          <a:prstGeom prst="rect">
            <a:avLst/>
          </a:prstGeom>
          <a:noFill/>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r>
              <a:rPr lang="hr-HR" sz="3200" b="1">
                <a:solidFill>
                  <a:schemeClr val="accent2">
                    <a:lumMod val="75000"/>
                  </a:schemeClr>
                </a:solidFill>
                <a:effectLst>
                  <a:outerShdw blurRad="38100" dist="38100" dir="2700000" algn="tl">
                    <a:srgbClr val="000000">
                      <a:alpha val="43137"/>
                    </a:srgbClr>
                  </a:outerShdw>
                </a:effectLst>
              </a:rPr>
              <a:t>Rukomet - dječaci i djevojčice </a:t>
            </a:r>
          </a:p>
        </p:txBody>
      </p:sp>
    </p:spTree>
    <p:extLst>
      <p:ext uri="{BB962C8B-B14F-4D97-AF65-F5344CB8AC3E}">
        <p14:creationId xmlns:p14="http://schemas.microsoft.com/office/powerpoint/2010/main" xmlns="" val="236588862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Shape 116"/>
          <p:cNvSpPr txBox="1"/>
          <p:nvPr/>
        </p:nvSpPr>
        <p:spPr>
          <a:xfrm>
            <a:off x="798907" y="877490"/>
            <a:ext cx="8757055" cy="181683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Font typeface="Arial"/>
              <a:buNone/>
            </a:pPr>
            <a:endParaRPr sz="1100" b="0" i="1"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100" b="0" i="1" u="none" strike="noStrike" cap="none" baseline="0">
              <a:solidFill>
                <a:srgbClr val="0D0D0D"/>
              </a:solidFill>
              <a:latin typeface="Calibri"/>
              <a:ea typeface="Calibri"/>
              <a:cs typeface="Calibri"/>
              <a:sym typeface="Calibri"/>
            </a:endParaRPr>
          </a:p>
          <a:p>
            <a:pPr marL="0" marR="0" lvl="0" indent="0" algn="just" rtl="0">
              <a:lnSpc>
                <a:spcPct val="80000"/>
              </a:lnSpc>
              <a:spcBef>
                <a:spcPts val="0"/>
              </a:spcBef>
              <a:spcAft>
                <a:spcPts val="0"/>
              </a:spcAft>
              <a:buClr>
                <a:srgbClr val="0D0D0D"/>
              </a:buClr>
              <a:buSzPct val="25000"/>
              <a:buFont typeface="Calibri"/>
              <a:buNone/>
            </a:pPr>
            <a:r>
              <a:rPr lang="en" sz="1000" b="1" i="0" u="none" strike="noStrike" cap="none" baseline="0">
                <a:solidFill>
                  <a:srgbClr val="0D0D0D"/>
                </a:solidFill>
                <a:latin typeface="Calibri"/>
                <a:ea typeface="Calibri"/>
                <a:cs typeface="Calibri"/>
                <a:sym typeface="Calibri"/>
              </a:rPr>
              <a:t>Prema </a:t>
            </a:r>
            <a:r>
              <a:rPr lang="en" sz="1000" b="1" i="0" u="none" strike="noStrike" cap="none" baseline="0" err="1">
                <a:solidFill>
                  <a:srgbClr val="0D0D0D"/>
                </a:solidFill>
                <a:latin typeface="Calibri"/>
                <a:ea typeface="Calibri"/>
                <a:cs typeface="Calibri"/>
                <a:sym typeface="Calibri"/>
              </a:rPr>
              <a:t>Zakonu</a:t>
            </a:r>
            <a:r>
              <a:rPr lang="en" sz="1000" b="1" i="0" u="none" strike="noStrike" cap="none" baseline="0">
                <a:solidFill>
                  <a:srgbClr val="0D0D0D"/>
                </a:solidFill>
                <a:latin typeface="Calibri"/>
                <a:ea typeface="Calibri"/>
                <a:cs typeface="Calibri"/>
                <a:sym typeface="Calibri"/>
              </a:rPr>
              <a:t> o </a:t>
            </a:r>
            <a:r>
              <a:rPr lang="en" sz="1000" b="1" i="0" u="none" strike="noStrike" cap="none" baseline="0" err="1">
                <a:solidFill>
                  <a:srgbClr val="0D0D0D"/>
                </a:solidFill>
                <a:latin typeface="Calibri"/>
                <a:ea typeface="Calibri"/>
                <a:cs typeface="Calibri"/>
                <a:sym typeface="Calibri"/>
              </a:rPr>
              <a:t>odgoju</a:t>
            </a:r>
            <a:r>
              <a:rPr lang="en" sz="1000" b="1" i="0" u="none" strike="noStrike" cap="none" baseline="0">
                <a:solidFill>
                  <a:srgbClr val="0D0D0D"/>
                </a:solidFill>
                <a:latin typeface="Calibri"/>
                <a:ea typeface="Calibri"/>
                <a:cs typeface="Calibri"/>
                <a:sym typeface="Calibri"/>
              </a:rPr>
              <a:t> </a:t>
            </a:r>
            <a:r>
              <a:rPr lang="en" sz="1000" b="1" i="0" u="none" strike="noStrike" cap="none" baseline="0" err="1">
                <a:solidFill>
                  <a:srgbClr val="0D0D0D"/>
                </a:solidFill>
                <a:latin typeface="Calibri"/>
                <a:ea typeface="Calibri"/>
                <a:cs typeface="Calibri"/>
                <a:sym typeface="Calibri"/>
              </a:rPr>
              <a:t>i</a:t>
            </a:r>
            <a:r>
              <a:rPr lang="en" sz="1000" b="1" i="0" u="none" strike="noStrike" cap="none" baseline="0">
                <a:solidFill>
                  <a:srgbClr val="0D0D0D"/>
                </a:solidFill>
                <a:latin typeface="Calibri"/>
                <a:ea typeface="Calibri"/>
                <a:cs typeface="Calibri"/>
                <a:sym typeface="Calibri"/>
              </a:rPr>
              <a:t> </a:t>
            </a:r>
            <a:r>
              <a:rPr lang="en" sz="1000" b="1" i="0" u="none" strike="noStrike" cap="none" baseline="0" err="1">
                <a:solidFill>
                  <a:srgbClr val="0D0D0D"/>
                </a:solidFill>
                <a:latin typeface="Calibri"/>
                <a:ea typeface="Calibri"/>
                <a:cs typeface="Calibri"/>
                <a:sym typeface="Calibri"/>
              </a:rPr>
              <a:t>obrazovanju</a:t>
            </a:r>
            <a:r>
              <a:rPr lang="en" sz="1000" b="1" i="0" u="none" strike="noStrike" cap="none" baseline="0">
                <a:solidFill>
                  <a:srgbClr val="0D0D0D"/>
                </a:solidFill>
                <a:latin typeface="Calibri"/>
                <a:ea typeface="Calibri"/>
                <a:cs typeface="Calibri"/>
                <a:sym typeface="Calibri"/>
              </a:rPr>
              <a:t> </a:t>
            </a:r>
            <a:r>
              <a:rPr lang="en" sz="1000" b="1" i="0" u="none" strike="noStrike" cap="none" baseline="0" err="1">
                <a:solidFill>
                  <a:srgbClr val="0D0D0D"/>
                </a:solidFill>
                <a:latin typeface="Calibri"/>
                <a:ea typeface="Calibri"/>
                <a:cs typeface="Calibri"/>
                <a:sym typeface="Calibri"/>
              </a:rPr>
              <a:t>Članak</a:t>
            </a:r>
            <a:r>
              <a:rPr lang="en" sz="1000" b="1" i="0" u="none" strike="noStrike" cap="none" baseline="0">
                <a:solidFill>
                  <a:srgbClr val="0D0D0D"/>
                </a:solidFill>
                <a:latin typeface="Calibri"/>
                <a:ea typeface="Calibri"/>
                <a:cs typeface="Calibri"/>
                <a:sym typeface="Calibri"/>
              </a:rPr>
              <a:t> 28.</a:t>
            </a:r>
            <a:endParaRPr lang="en" sz="1000" b="1" i="0" u="none" strike="noStrike" cap="none" baseline="0">
              <a:solidFill>
                <a:srgbClr val="0D0D0D"/>
              </a:solidFill>
              <a:latin typeface="Calibri"/>
              <a:ea typeface="Calibri"/>
              <a:cs typeface="Calibri"/>
            </a:endParaRPr>
          </a:p>
          <a:p>
            <a:pPr marL="0" marR="0" lvl="0" indent="0" algn="just" rtl="0">
              <a:lnSpc>
                <a:spcPct val="80000"/>
              </a:lnSpc>
              <a:spcBef>
                <a:spcPts val="0"/>
              </a:spcBef>
              <a:spcAft>
                <a:spcPts val="0"/>
              </a:spcAft>
              <a:buClr>
                <a:schemeClr val="dk1"/>
              </a:buClr>
              <a:buFont typeface="Arial"/>
              <a:buNone/>
            </a:pPr>
            <a:endParaRPr sz="1000" b="0" i="0" u="none" strike="noStrike" cap="none" baseline="0">
              <a:solidFill>
                <a:srgbClr val="0D0D0D"/>
              </a:solidFill>
              <a:latin typeface="Calibri"/>
              <a:ea typeface="Calibri"/>
              <a:cs typeface="Calibri"/>
              <a:sym typeface="Calibri"/>
            </a:endParaRPr>
          </a:p>
          <a:p>
            <a:pPr marL="0" marR="0" lvl="0" indent="0" algn="just" rtl="0">
              <a:lnSpc>
                <a:spcPct val="80000"/>
              </a:lnSpc>
              <a:spcBef>
                <a:spcPts val="0"/>
              </a:spcBef>
              <a:spcAft>
                <a:spcPts val="0"/>
              </a:spcAft>
              <a:buClr>
                <a:srgbClr val="0D0D0D"/>
              </a:buClr>
              <a:buSzPct val="100000"/>
              <a:buFont typeface="Calibri"/>
              <a:buAutoNum type="arabicParenBoth"/>
            </a:pPr>
            <a:r>
              <a:rPr lang="en" sz="1000" b="0" i="0" u="none" strike="noStrike" cap="none" baseline="0" err="1">
                <a:solidFill>
                  <a:srgbClr val="0D0D0D"/>
                </a:solidFill>
                <a:latin typeface="Calibri"/>
                <a:ea typeface="Calibri"/>
                <a:cs typeface="Calibri"/>
                <a:sym typeface="Calibri"/>
              </a:rPr>
              <a:t>Škola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radi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na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temelju</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školskog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kurikuluma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godišnjeg</a:t>
            </a:r>
            <a:r>
              <a:rPr lang="en" sz="1000" b="0" i="0" u="none" strike="noStrike" cap="none" baseline="0">
                <a:solidFill>
                  <a:srgbClr val="0D0D0D"/>
                </a:solidFill>
                <a:latin typeface="Calibri"/>
                <a:ea typeface="Calibri"/>
                <a:cs typeface="Calibri"/>
                <a:sym typeface="Calibri"/>
              </a:rPr>
              <a:t> plana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programa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rada</a:t>
            </a:r>
            <a:endParaRPr lang="en" sz="1000" b="0" i="0" u="none" strike="noStrike" cap="none" baseline="0">
              <a:solidFill>
                <a:srgbClr val="0D0D0D"/>
              </a:solidFill>
              <a:latin typeface="Calibri"/>
              <a:ea typeface="Calibri"/>
              <a:cs typeface="Calibri"/>
            </a:endParaRPr>
          </a:p>
          <a:p>
            <a:pPr marL="0" marR="0" lvl="0" indent="88900" algn="just" rtl="0">
              <a:lnSpc>
                <a:spcPct val="80000"/>
              </a:lnSpc>
              <a:spcBef>
                <a:spcPts val="0"/>
              </a:spcBef>
              <a:spcAft>
                <a:spcPts val="0"/>
              </a:spcAft>
              <a:buClr>
                <a:schemeClr val="dk1"/>
              </a:buClr>
              <a:buFont typeface="Arial"/>
              <a:buNone/>
            </a:pPr>
            <a:endParaRP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2.  </a:t>
            </a:r>
            <a:r>
              <a:rPr lang="en" sz="1000" b="0" i="0" u="none" strike="noStrike" cap="none" baseline="0" err="1">
                <a:solidFill>
                  <a:srgbClr val="0D0D0D"/>
                </a:solidFill>
                <a:latin typeface="Calibri"/>
                <a:ea typeface="Calibri"/>
                <a:cs typeface="Calibri"/>
                <a:sym typeface="Calibri"/>
              </a:rPr>
              <a:t>Školskim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kurikulum</a:t>
            </a:r>
            <a:r>
              <a:rPr lang="en" sz="1000" b="0" i="0" u="none" strike="noStrike" cap="none" baseline="0">
                <a:solidFill>
                  <a:srgbClr val="0D0D0D"/>
                </a:solidFill>
                <a:latin typeface="Calibri"/>
                <a:ea typeface="Calibri"/>
                <a:cs typeface="Calibri"/>
                <a:sym typeface="Calibri"/>
              </a:rPr>
              <a:t> se </a:t>
            </a:r>
            <a:r>
              <a:rPr lang="en" sz="1000" b="0" i="0" u="none" strike="noStrike" cap="none" baseline="0" err="1">
                <a:solidFill>
                  <a:srgbClr val="0D0D0D"/>
                </a:solidFill>
                <a:latin typeface="Calibri"/>
                <a:ea typeface="Calibri"/>
                <a:cs typeface="Calibri"/>
                <a:sym typeface="Calibri"/>
              </a:rPr>
              <a:t>utvrđuje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dugoročni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kratkoročni</a:t>
            </a:r>
            <a:r>
              <a:rPr lang="en" sz="1000" b="0" i="0" u="none" strike="noStrike" cap="none" baseline="0">
                <a:solidFill>
                  <a:srgbClr val="0D0D0D"/>
                </a:solidFill>
                <a:latin typeface="Calibri"/>
                <a:ea typeface="Calibri"/>
                <a:cs typeface="Calibri"/>
                <a:sym typeface="Calibri"/>
              </a:rPr>
              <a:t> plan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program </a:t>
            </a:r>
            <a:r>
              <a:rPr lang="en" sz="1000" b="0" i="0" u="none" strike="noStrike" cap="none" baseline="0" err="1">
                <a:solidFill>
                  <a:srgbClr val="0D0D0D"/>
                </a:solidFill>
                <a:latin typeface="Calibri"/>
                <a:ea typeface="Calibri"/>
                <a:cs typeface="Calibri"/>
                <a:sym typeface="Calibri"/>
              </a:rPr>
              <a:t>škole</a:t>
            </a:r>
            <a:r>
              <a:rPr lang="en" sz="1000" b="0" i="0" u="none" strike="noStrike" cap="none" baseline="0">
                <a:solidFill>
                  <a:srgbClr val="0D0D0D"/>
                </a:solidFill>
                <a:latin typeface="Calibri"/>
                <a:ea typeface="Calibri"/>
                <a:cs typeface="Calibri"/>
                <a:sym typeface="Calibri"/>
              </a:rPr>
              <a:t> s </a:t>
            </a:r>
            <a:r>
              <a:rPr lang="en" sz="1000" b="0" i="0" u="none" strike="noStrike" cap="none" baseline="0" err="1">
                <a:solidFill>
                  <a:srgbClr val="0D0D0D"/>
                </a:solidFill>
                <a:latin typeface="Calibri"/>
                <a:ea typeface="Calibri"/>
                <a:cs typeface="Calibri"/>
                <a:sym typeface="Calibri"/>
              </a:rPr>
              <a:t>izvannastavnim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izvanškolskim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aktivnostima</a:t>
            </a:r>
            <a:r>
              <a:rPr lang="en" sz="1000" b="0" i="0" u="none" strike="noStrike" cap="none" baseline="0">
                <a:solidFill>
                  <a:srgbClr val="0D0D0D"/>
                </a:solidFill>
                <a:latin typeface="Calibri"/>
                <a:ea typeface="Calibri"/>
                <a:cs typeface="Calibri"/>
                <a:sym typeface="Calibri"/>
              </a:rPr>
              <a:t>, a </a:t>
            </a:r>
            <a:r>
              <a:rPr lang="en" sz="1000" b="0" i="0" u="none" strike="noStrike" cap="none" baseline="0" err="1">
                <a:solidFill>
                  <a:srgbClr val="0D0D0D"/>
                </a:solidFill>
                <a:latin typeface="Calibri"/>
                <a:ea typeface="Calibri"/>
                <a:cs typeface="Calibri"/>
                <a:sym typeface="Calibri"/>
              </a:rPr>
              <a:t>donosi</a:t>
            </a:r>
            <a:r>
              <a:rPr lang="en" sz="1000" b="0" i="0" u="none" strike="noStrike" cap="none" baseline="0">
                <a:solidFill>
                  <a:srgbClr val="0D0D0D"/>
                </a:solidFill>
                <a:latin typeface="Calibri"/>
                <a:ea typeface="Calibri"/>
                <a:cs typeface="Calibri"/>
                <a:sym typeface="Calibri"/>
              </a:rPr>
              <a:t> se </a:t>
            </a:r>
            <a:r>
              <a:rPr lang="en" sz="1000" b="0" i="0" u="none" strike="noStrike" cap="none" baseline="0" err="1">
                <a:solidFill>
                  <a:srgbClr val="0D0D0D"/>
                </a:solidFill>
                <a:latin typeface="Calibri"/>
                <a:ea typeface="Calibri"/>
                <a:cs typeface="Calibri"/>
                <a:sym typeface="Calibri"/>
              </a:rPr>
              <a:t>na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temelju</a:t>
            </a:r>
            <a:r>
              <a:rPr lang="en" sz="1000">
                <a:solidFill>
                  <a:srgbClr val="0D0D0D"/>
                </a:solidFill>
                <a:latin typeface="Calibri"/>
                <a:ea typeface="Calibri"/>
                <a:cs typeface="Calibri"/>
                <a:sym typeface="Calibri"/>
              </a:rPr>
              <a:t> </a:t>
            </a:r>
            <a:endParaRPr lang="hr-H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nacionalnog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kurikuluma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godišnjeg</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izvedbenog</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kurikuluma</a:t>
            </a:r>
            <a:r>
              <a:rPr lang="en" sz="1000" b="0" i="0" u="none" strike="noStrike" cap="none" baseline="0">
                <a:solidFill>
                  <a:srgbClr val="0D0D0D"/>
                </a:solidFill>
                <a:latin typeface="Calibri"/>
                <a:ea typeface="Calibri"/>
                <a:cs typeface="Calibri"/>
                <a:sym typeface="Calibri"/>
              </a:rPr>
              <a:t>.</a:t>
            </a:r>
            <a:endParaRPr lang="en" sz="1000" b="0" i="0" u="none" strike="noStrike" cap="none" baseline="0">
              <a:solidFill>
                <a:srgbClr val="0D0D0D"/>
              </a:solidFill>
              <a:latin typeface="Calibri"/>
              <a:ea typeface="Calibri"/>
              <a:cs typeface="Calibri"/>
            </a:endParaRPr>
          </a:p>
          <a:p>
            <a:pPr marL="0" marR="0" lvl="0" indent="0" algn="just" rtl="0">
              <a:lnSpc>
                <a:spcPct val="80000"/>
              </a:lnSpc>
              <a:spcBef>
                <a:spcPts val="0"/>
              </a:spcBef>
              <a:spcAft>
                <a:spcPts val="0"/>
              </a:spcAft>
              <a:buClr>
                <a:schemeClr val="dk1"/>
              </a:buClr>
              <a:buFont typeface="Arial"/>
              <a:buNone/>
            </a:pPr>
            <a:endParaRP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3. </a:t>
            </a:r>
            <a:r>
              <a:rPr lang="en" sz="1000" err="1">
                <a:solidFill>
                  <a:srgbClr val="0D0D0D"/>
                </a:solidFill>
                <a:latin typeface="Calibri"/>
                <a:ea typeface="Calibri"/>
                <a:cs typeface="Calibri"/>
                <a:sym typeface="Calibri"/>
              </a:rPr>
              <a:t>Školski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kurikulum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određuje</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godišnji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izvedbeni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kurikulum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izvannastavne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izvanškolske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aktivnosti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druge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odgojno-obrazovne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aktivnosti</a:t>
            </a:r>
            <a:r>
              <a:rPr lang="en" sz="1000">
                <a:solidFill>
                  <a:srgbClr val="0D0D0D"/>
                </a:solidFill>
                <a:latin typeface="Calibri"/>
                <a:ea typeface="Calibri"/>
                <a:cs typeface="Calibri"/>
                <a:sym typeface="Calibri"/>
              </a:rPr>
              <a:t> </a:t>
            </a:r>
            <a:endParaRPr lang="hr-H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Programe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projekte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prema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smjernicama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hrvatskog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nacionalnog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obrazovnog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standarda</a:t>
            </a:r>
            <a:r>
              <a:rPr lang="en" sz="1000" b="0" i="0" u="none" strike="noStrike" cap="none" baseline="0">
                <a:solidFill>
                  <a:srgbClr val="0D0D0D"/>
                </a:solidFill>
                <a:latin typeface="Calibri"/>
                <a:ea typeface="Calibri"/>
                <a:cs typeface="Calibri"/>
                <a:sym typeface="Calibri"/>
              </a:rPr>
              <a:t>.</a:t>
            </a:r>
            <a:endParaRPr lang="en" sz="1000" b="0" i="0" u="none" strike="noStrike" cap="none" baseline="0">
              <a:solidFill>
                <a:srgbClr val="0D0D0D"/>
              </a:solidFill>
              <a:latin typeface="Calibri"/>
              <a:ea typeface="Calibri"/>
              <a:cs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100000"/>
              </a:lnSpc>
              <a:spcBef>
                <a:spcPts val="0"/>
              </a:spcBef>
              <a:spcAft>
                <a:spcPts val="0"/>
              </a:spcAft>
              <a:buNone/>
            </a:pPr>
            <a:endParaRPr sz="1050" b="0" i="0" u="none" strike="noStrike" cap="none" baseline="0">
              <a:solidFill>
                <a:srgbClr val="0D0D0D"/>
              </a:solidFill>
              <a:latin typeface="Calibri"/>
              <a:ea typeface="Calibri"/>
              <a:cs typeface="Calibri"/>
              <a:sym typeface="Calibri"/>
            </a:endParaRPr>
          </a:p>
        </p:txBody>
      </p:sp>
      <p:sp>
        <p:nvSpPr>
          <p:cNvPr id="117" name="Shape 117"/>
          <p:cNvSpPr txBox="1"/>
          <p:nvPr/>
        </p:nvSpPr>
        <p:spPr>
          <a:xfrm>
            <a:off x="800645" y="2391858"/>
            <a:ext cx="8893175" cy="1377552"/>
          </a:xfrm>
          <a:prstGeom prst="rect">
            <a:avLst/>
          </a:prstGeom>
          <a:noFill/>
          <a:ln>
            <a:noFill/>
          </a:ln>
        </p:spPr>
        <p:txBody>
          <a:bodyPr lIns="91425" tIns="45700" rIns="91425" bIns="45700" anchor="t" anchorCtr="0">
            <a:noAutofit/>
          </a:bodyPr>
          <a:lstStyle/>
          <a:p>
            <a:pPr>
              <a:lnSpc>
                <a:spcPct val="90000"/>
              </a:lnSpc>
              <a:buClr>
                <a:srgbClr val="0D0D0D"/>
              </a:buClr>
              <a:buSzPct val="25000"/>
            </a:pPr>
            <a:r>
              <a:rPr lang="en" sz="1050">
                <a:solidFill>
                  <a:srgbClr val="0D0D0D"/>
                </a:solidFill>
                <a:latin typeface="Calibri"/>
                <a:ea typeface="Calibri"/>
                <a:cs typeface="Calibri"/>
                <a:sym typeface="Calibri"/>
              </a:rPr>
              <a:t>4 . </a:t>
            </a:r>
            <a:r>
              <a:rPr lang="en" sz="1050" err="1">
                <a:solidFill>
                  <a:srgbClr val="0D0D0D"/>
                </a:solidFill>
                <a:latin typeface="Calibri"/>
                <a:ea typeface="Calibri"/>
                <a:cs typeface="Calibri"/>
                <a:sym typeface="Calibri"/>
              </a:rPr>
              <a:t>kolskim</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kurikulumom</a:t>
            </a:r>
            <a:r>
              <a:rPr lang="en" sz="1050" b="0" i="0" u="none" strike="noStrike" cap="none" baseline="0">
                <a:solidFill>
                  <a:srgbClr val="0D0D0D"/>
                </a:solidFill>
                <a:latin typeface="Calibri"/>
                <a:ea typeface="Calibri"/>
                <a:cs typeface="Calibri"/>
                <a:sym typeface="Calibri"/>
              </a:rPr>
              <a:t> se </a:t>
            </a:r>
            <a:r>
              <a:rPr lang="en" sz="1050" b="0" i="0" u="none" strike="noStrike" cap="none" baseline="0" err="1">
                <a:solidFill>
                  <a:srgbClr val="0D0D0D"/>
                </a:solidFill>
                <a:latin typeface="Calibri"/>
                <a:ea typeface="Calibri"/>
                <a:cs typeface="Calibri"/>
                <a:sym typeface="Calibri"/>
              </a:rPr>
              <a:t>utvrđuje</a:t>
            </a:r>
            <a:r>
              <a:rPr lang="en" sz="1050" b="0" i="0" u="none" strike="noStrike" cap="none" baseline="0">
                <a:solidFill>
                  <a:srgbClr val="0D0D0D"/>
                </a:solidFill>
                <a:latin typeface="Calibri"/>
                <a:ea typeface="Calibri"/>
                <a:cs typeface="Calibri"/>
                <a:sym typeface="Calibri"/>
              </a:rPr>
              <a:t>:</a:t>
            </a: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aktivnost</a:t>
            </a:r>
            <a:r>
              <a:rPr lang="en" sz="1050" b="0" i="0" u="none" strike="noStrike" cap="none" baseline="0">
                <a:solidFill>
                  <a:srgbClr val="0D0D0D"/>
                </a:solidFill>
                <a:latin typeface="Calibri"/>
                <a:ea typeface="Calibri"/>
                <a:cs typeface="Calibri"/>
                <a:sym typeface="Calibri"/>
              </a:rPr>
              <a:t>, program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a:t>
            </a:r>
            <a:r>
              <a:rPr lang="en" sz="1050" b="0" i="0" u="none" strike="noStrike" cap="none" baseline="0" err="1">
                <a:solidFill>
                  <a:srgbClr val="0D0D0D"/>
                </a:solidFill>
                <a:latin typeface="Calibri"/>
                <a:ea typeface="Calibri"/>
                <a:cs typeface="Calibri"/>
                <a:sym typeface="Calibri"/>
              </a:rPr>
              <a:t>ili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projekt</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hr-HR" sz="1050" b="0" i="0" u="none" strike="noStrike" cap="none" baseline="0">
                <a:solidFill>
                  <a:srgbClr val="0D0D0D"/>
                </a:solidFill>
                <a:latin typeface="Calibri"/>
                <a:ea typeface="Calibri"/>
                <a:cs typeface="Calibri"/>
                <a:sym typeface="Calibri"/>
              </a:rPr>
              <a:t>Ishodi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aktivnosti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programa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a:t>
            </a:r>
            <a:r>
              <a:rPr lang="en" sz="1050" b="0" i="0" u="none" strike="noStrike" cap="none" baseline="0" err="1">
                <a:solidFill>
                  <a:srgbClr val="0D0D0D"/>
                </a:solidFill>
                <a:latin typeface="Calibri"/>
                <a:ea typeface="Calibri"/>
                <a:cs typeface="Calibri"/>
                <a:sym typeface="Calibri"/>
              </a:rPr>
              <a:t>ili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projekta</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namjena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aktivnosti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programa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a:t>
            </a:r>
            <a:r>
              <a:rPr lang="en" sz="1050" b="0" i="0" u="none" strike="noStrike" cap="none" baseline="0" err="1">
                <a:solidFill>
                  <a:srgbClr val="0D0D0D"/>
                </a:solidFill>
                <a:latin typeface="Calibri"/>
                <a:ea typeface="Calibri"/>
                <a:cs typeface="Calibri"/>
                <a:sym typeface="Calibri"/>
              </a:rPr>
              <a:t>ili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projekta</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nositelji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aktivnosti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programa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a:t>
            </a:r>
            <a:r>
              <a:rPr lang="en" sz="1050" b="0" i="0" u="none" strike="noStrike" cap="none" baseline="0" err="1">
                <a:solidFill>
                  <a:srgbClr val="0D0D0D"/>
                </a:solidFill>
                <a:latin typeface="Calibri"/>
                <a:ea typeface="Calibri"/>
                <a:cs typeface="Calibri"/>
                <a:sym typeface="Calibri"/>
              </a:rPr>
              <a:t>ili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projekta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njihova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odgovornost</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način</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realizacije</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aktivnosti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programa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a:t>
            </a:r>
            <a:r>
              <a:rPr lang="en" sz="1050" b="0" i="0" u="none" strike="noStrike" cap="none" baseline="0" err="1">
                <a:solidFill>
                  <a:srgbClr val="0D0D0D"/>
                </a:solidFill>
                <a:latin typeface="Calibri"/>
                <a:ea typeface="Calibri"/>
                <a:cs typeface="Calibri"/>
                <a:sym typeface="Calibri"/>
              </a:rPr>
              <a:t>ili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projekta</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vremenik</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aktivnosti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programa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a:t>
            </a:r>
            <a:r>
              <a:rPr lang="en" sz="1050" b="0" i="0" u="none" strike="noStrike" cap="none" baseline="0" err="1">
                <a:solidFill>
                  <a:srgbClr val="0D0D0D"/>
                </a:solidFill>
                <a:latin typeface="Calibri"/>
                <a:ea typeface="Calibri"/>
                <a:cs typeface="Calibri"/>
                <a:sym typeface="Calibri"/>
              </a:rPr>
              <a:t>ili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projekta</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detaljan</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troškovnik</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aktivnosti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programa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a:t>
            </a:r>
            <a:r>
              <a:rPr lang="en" sz="1050" b="0" i="0" u="none" strike="noStrike" cap="none" baseline="0" err="1">
                <a:solidFill>
                  <a:srgbClr val="0D0D0D"/>
                </a:solidFill>
                <a:latin typeface="Calibri"/>
                <a:ea typeface="Calibri"/>
                <a:cs typeface="Calibri"/>
                <a:sym typeface="Calibri"/>
              </a:rPr>
              <a:t>ili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projekta</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način</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vrednovanja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i</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način</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korištenja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rezultata</a:t>
            </a:r>
            <a:r>
              <a:rPr lang="en" sz="1050" b="0" i="0" u="none" strike="noStrike" cap="none" baseline="0">
                <a:solidFill>
                  <a:srgbClr val="0D0D0D"/>
                </a:solidFill>
                <a:latin typeface="Calibri"/>
                <a:ea typeface="Calibri"/>
                <a:cs typeface="Calibri"/>
                <a:sym typeface="Calibri"/>
              </a:rPr>
              <a:t> </a:t>
            </a:r>
            <a:r>
              <a:rPr lang="en" sz="1050" b="0" i="0" u="none" strike="noStrike" cap="none" baseline="0" err="1">
                <a:solidFill>
                  <a:srgbClr val="0D0D0D"/>
                </a:solidFill>
                <a:latin typeface="Calibri"/>
                <a:ea typeface="Calibri"/>
                <a:cs typeface="Calibri"/>
                <a:sym typeface="Calibri"/>
              </a:rPr>
              <a:t>vrednovanja</a:t>
            </a:r>
            <a:r>
              <a:rPr lang="en" sz="1050" b="0" i="0" u="none" strike="noStrike" cap="none" baseline="0">
                <a:solidFill>
                  <a:srgbClr val="0D0D0D"/>
                </a:solidFill>
                <a:latin typeface="Calibri"/>
                <a:ea typeface="Calibri"/>
                <a:cs typeface="Calibri"/>
                <a:sym typeface="Calibri"/>
              </a:rPr>
              <a:t>.</a:t>
            </a:r>
            <a:endParaRPr lang="en" sz="1050" b="0" i="0" u="none" strike="noStrike" cap="none" baseline="0">
              <a:solidFill>
                <a:srgbClr val="0D0D0D"/>
              </a:solidFill>
              <a:latin typeface="Calibri"/>
              <a:ea typeface="Calibri"/>
              <a:cs typeface="Calibri"/>
            </a:endParaRPr>
          </a:p>
        </p:txBody>
      </p:sp>
      <p:sp>
        <p:nvSpPr>
          <p:cNvPr id="118" name="Shape 118"/>
          <p:cNvSpPr txBox="1"/>
          <p:nvPr/>
        </p:nvSpPr>
        <p:spPr>
          <a:xfrm>
            <a:off x="719138" y="3827265"/>
            <a:ext cx="8424862" cy="877490"/>
          </a:xfrm>
          <a:prstGeom prst="rect">
            <a:avLst/>
          </a:prstGeom>
          <a:noFill/>
          <a:ln>
            <a:noFill/>
          </a:ln>
        </p:spPr>
        <p:txBody>
          <a:bodyPr lIns="91425" tIns="45700" rIns="91425" bIns="45700" anchor="t" anchorCtr="0">
            <a:noAutofit/>
          </a:bodyPr>
          <a:lstStyle/>
          <a:p>
            <a:pPr algn="just">
              <a:buClr>
                <a:srgbClr val="0D0D0D"/>
              </a:buClr>
              <a:buSzPct val="25000"/>
            </a:pPr>
            <a:r>
              <a:rPr lang="en" sz="1050">
                <a:solidFill>
                  <a:srgbClr val="0D0D0D"/>
                </a:solidFill>
                <a:latin typeface="Calibri"/>
                <a:ea typeface="Calibri"/>
                <a:cs typeface="Calibri"/>
                <a:sym typeface="Calibri"/>
              </a:rPr>
              <a:t>5. Školskikurikulum </a:t>
            </a:r>
            <a:r>
              <a:rPr lang="en" sz="1050" b="0" i="0" u="none" strike="noStrike" cap="none" baseline="0">
                <a:solidFill>
                  <a:srgbClr val="0D0D0D"/>
                </a:solidFill>
                <a:latin typeface="Calibri"/>
                <a:ea typeface="Calibri"/>
                <a:cs typeface="Calibri"/>
                <a:sym typeface="Calibri"/>
              </a:rPr>
              <a:t>donosi školski odbor do </a:t>
            </a:r>
            <a:r>
              <a:rPr lang="hr-HR" sz="1050">
                <a:solidFill>
                  <a:srgbClr val="0D0D0D"/>
                </a:solidFill>
                <a:latin typeface="Calibri"/>
                <a:ea typeface="Calibri"/>
                <a:cs typeface="Calibri"/>
                <a:sym typeface="Calibri"/>
              </a:rPr>
              <a:t>7.10.</a:t>
            </a:r>
            <a:r>
              <a:rPr lang="en" sz="1050" b="0" i="0" u="none" strike="noStrike" cap="none" baseline="0">
                <a:solidFill>
                  <a:srgbClr val="0D0D0D"/>
                </a:solidFill>
                <a:latin typeface="Calibri"/>
                <a:ea typeface="Calibri"/>
                <a:cs typeface="Calibri"/>
                <a:sym typeface="Calibri"/>
              </a:rPr>
              <a:t> tekuće školske godine na prijedlog učiteljskog, odnosno nastavničkog vijeća.</a:t>
            </a:r>
          </a:p>
          <a:p>
            <a:pPr algn="just">
              <a:buClr>
                <a:srgbClr val="0D0D0D"/>
              </a:buClr>
              <a:buSzPct val="25000"/>
            </a:pPr>
            <a:r>
              <a:rPr lang="en" sz="1050">
                <a:solidFill>
                  <a:srgbClr val="0D0D0D"/>
                </a:solidFill>
                <a:latin typeface="Calibri"/>
                <a:ea typeface="Calibri"/>
                <a:cs typeface="Calibri"/>
                <a:sym typeface="Calibri"/>
              </a:rPr>
              <a:t>6. kolski</a:t>
            </a:r>
            <a:r>
              <a:rPr lang="en" sz="1050" b="0" i="0" u="none" strike="noStrike" cap="none" baseline="0">
                <a:solidFill>
                  <a:srgbClr val="0D0D0D"/>
                </a:solidFill>
                <a:latin typeface="Calibri"/>
                <a:ea typeface="Calibri"/>
                <a:cs typeface="Calibri"/>
                <a:sym typeface="Calibri"/>
              </a:rPr>
              <a:t> kurikulum mora biti dostupan svakom roditelju i učeniku u pisanom obliku.</a:t>
            </a:r>
            <a:endParaRPr lang="en" sz="1050" b="0" i="0" u="none" strike="noStrike" cap="none" baseline="0">
              <a:solidFill>
                <a:srgbClr val="0D0D0D"/>
              </a:solidFill>
              <a:latin typeface="Calibri"/>
              <a:ea typeface="Calibri"/>
              <a:cs typeface="Calibri"/>
            </a:endParaRPr>
          </a:p>
          <a:p>
            <a:pPr algn="just">
              <a:buClr>
                <a:srgbClr val="0D0D0D"/>
              </a:buClr>
              <a:buSzPct val="25000"/>
            </a:pPr>
            <a:r>
              <a:rPr lang="en" sz="1050" b="0" i="0" u="none" strike="noStrike" cap="none" baseline="0">
                <a:solidFill>
                  <a:srgbClr val="0D0D0D"/>
                </a:solidFill>
                <a:latin typeface="Calibri"/>
                <a:ea typeface="Calibri"/>
                <a:cs typeface="Calibri"/>
                <a:sym typeface="Calibri"/>
              </a:rPr>
              <a:t>7</a:t>
            </a:r>
            <a:r>
              <a:rPr lang="en" sz="1050">
                <a:solidFill>
                  <a:srgbClr val="0D0D0D"/>
                </a:solidFill>
                <a:latin typeface="Calibri"/>
                <a:ea typeface="Calibri"/>
                <a:cs typeface="Calibri"/>
                <a:sym typeface="Calibri"/>
              </a:rPr>
              <a:t>.  Smatra</a:t>
            </a:r>
            <a:r>
              <a:rPr lang="hr-HR" sz="1050">
                <a:solidFill>
                  <a:srgbClr val="0D0D0D"/>
                </a:solidFill>
                <a:latin typeface="Calibri"/>
                <a:ea typeface="Calibri"/>
                <a:cs typeface="Calibri"/>
                <a:sym typeface="Calibri"/>
              </a:rPr>
              <a:t> </a:t>
            </a:r>
            <a:r>
              <a:rPr lang="en" sz="1050">
                <a:solidFill>
                  <a:srgbClr val="0D0D0D"/>
                </a:solidFill>
                <a:latin typeface="Calibri"/>
                <a:ea typeface="Calibri"/>
                <a:cs typeface="Calibri"/>
                <a:sym typeface="Calibri"/>
              </a:rPr>
              <a:t>se</a:t>
            </a:r>
            <a:r>
              <a:rPr lang="en" sz="1050" b="0" i="0" u="none" strike="noStrike" cap="none" baseline="0">
                <a:solidFill>
                  <a:srgbClr val="0D0D0D"/>
                </a:solidFill>
                <a:latin typeface="Calibri"/>
                <a:ea typeface="Calibri"/>
                <a:cs typeface="Calibri"/>
                <a:sym typeface="Calibri"/>
              </a:rPr>
              <a:t> da je </a:t>
            </a:r>
            <a:r>
              <a:rPr lang="hr-HR" sz="1050">
                <a:solidFill>
                  <a:srgbClr val="0D0D0D"/>
                </a:solidFill>
                <a:latin typeface="Calibri"/>
                <a:ea typeface="Calibri"/>
                <a:cs typeface="Calibri"/>
                <a:sym typeface="Calibri"/>
              </a:rPr>
              <a:t>Š</a:t>
            </a:r>
            <a:r>
              <a:rPr lang="en" sz="1050" b="0" i="0" u="none" strike="noStrike" cap="none" baseline="0">
                <a:solidFill>
                  <a:srgbClr val="0D0D0D"/>
                </a:solidFill>
                <a:latin typeface="Calibri"/>
                <a:ea typeface="Calibri"/>
                <a:cs typeface="Calibri"/>
                <a:sym typeface="Calibri"/>
              </a:rPr>
              <a:t>kolski kurikulum dostupan svakom roditelju i učeniku u pisanom obliku,</a:t>
            </a:r>
            <a:r>
              <a:rPr lang="en" sz="1050">
                <a:solidFill>
                  <a:srgbClr val="0D0D0D"/>
                </a:solidFill>
                <a:latin typeface="Calibri"/>
                <a:ea typeface="Calibri"/>
                <a:cs typeface="Calibri"/>
                <a:sym typeface="Calibri"/>
              </a:rPr>
              <a:t> </a:t>
            </a:r>
            <a:r>
              <a:rPr lang="en" sz="1050" b="0" i="0" u="none" strike="noStrike" cap="none" baseline="0">
                <a:solidFill>
                  <a:srgbClr val="0D0D0D"/>
                </a:solidFill>
                <a:latin typeface="Calibri"/>
                <a:ea typeface="Calibri"/>
                <a:cs typeface="Calibri"/>
                <a:sym typeface="Calibri"/>
              </a:rPr>
              <a:t>ako je objavljen na mrežnim stranicama škole.</a:t>
            </a:r>
            <a:endParaRPr lang="en" sz="1050" b="0" i="0" u="none" strike="noStrike" cap="none" baseline="0">
              <a:solidFill>
                <a:srgbClr val="0D0D0D"/>
              </a:solidFill>
              <a:latin typeface="Calibri"/>
              <a:ea typeface="Calibri"/>
              <a:cs typeface="Calibri"/>
            </a:endParaRPr>
          </a:p>
        </p:txBody>
      </p:sp>
      <p:sp>
        <p:nvSpPr>
          <p:cNvPr id="3" name="Naslov 2"/>
          <p:cNvSpPr>
            <a:spLocks noGrp="1"/>
          </p:cNvSpPr>
          <p:nvPr>
            <p:ph type="title"/>
          </p:nvPr>
        </p:nvSpPr>
        <p:spPr>
          <a:xfrm>
            <a:off x="798907" y="28314"/>
            <a:ext cx="8345093" cy="849176"/>
          </a:xfrm>
        </p:spPr>
        <p:txBody>
          <a:bodyPr>
            <a:normAutofit/>
            <a:scene3d>
              <a:camera prst="orthographicFront"/>
              <a:lightRig rig="soft" dir="t">
                <a:rot lat="0" lon="0" rev="15600000"/>
              </a:lightRig>
            </a:scene3d>
            <a:sp3d extrusionH="57150" prstMaterial="softEdge">
              <a:bevelT w="25400" h="38100"/>
            </a:sp3d>
          </a:bodyPr>
          <a:lstStyle/>
          <a:p>
            <a:r>
              <a:rPr lang="hr-HR" sz="3600">
                <a:effectLst>
                  <a:outerShdw blurRad="38100" dist="38100" dir="2700000" algn="tl">
                    <a:srgbClr val="000000">
                      <a:alpha val="43137"/>
                    </a:srgbClr>
                  </a:outerShdw>
                </a:effectLst>
                <a:latin typeface="+mn-lt"/>
              </a:rPr>
              <a:t>Uvod</a:t>
            </a:r>
          </a:p>
        </p:txBody>
      </p:sp>
    </p:spTree>
    <p:extLst>
      <p:ext uri="{BB962C8B-B14F-4D97-AF65-F5344CB8AC3E}">
        <p14:creationId xmlns:p14="http://schemas.microsoft.com/office/powerpoint/2010/main" xmlns="" val="334913568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61"/>
        <p:cNvGrpSpPr/>
        <p:nvPr/>
      </p:nvGrpSpPr>
      <p:grpSpPr>
        <a:xfrm>
          <a:off x="0" y="0"/>
          <a:ext cx="0" cy="0"/>
          <a:chOff x="0" y="0"/>
          <a:chExt cx="0" cy="0"/>
        </a:xfrm>
      </p:grpSpPr>
      <p:graphicFrame>
        <p:nvGraphicFramePr>
          <p:cNvPr id="563" name="Shape 563"/>
          <p:cNvGraphicFramePr/>
          <p:nvPr>
            <p:extLst>
              <p:ext uri="{D42A27DB-BD31-4B8C-83A1-F6EECF244321}">
                <p14:modId xmlns:p14="http://schemas.microsoft.com/office/powerpoint/2010/main" xmlns="" val="3545908610"/>
              </p:ext>
            </p:extLst>
          </p:nvPr>
        </p:nvGraphicFramePr>
        <p:xfrm>
          <a:off x="1046747" y="994170"/>
          <a:ext cx="7984989" cy="3950123"/>
        </p:xfrm>
        <a:graphic>
          <a:graphicData uri="http://schemas.openxmlformats.org/drawingml/2006/table">
            <a:tbl>
              <a:tblPr>
                <a:tableStyleId>{0E3FDE45-AF77-4B5C-9715-49D594BDF05E}</a:tableStyleId>
              </a:tblPr>
              <a:tblGrid>
                <a:gridCol w="1771053">
                  <a:extLst>
                    <a:ext uri="{9D8B030D-6E8A-4147-A177-3AD203B41FA5}">
                      <a16:colId xmlns:a16="http://schemas.microsoft.com/office/drawing/2014/main" xmlns="" val="20000"/>
                    </a:ext>
                  </a:extLst>
                </a:gridCol>
                <a:gridCol w="6213936">
                  <a:extLst>
                    <a:ext uri="{9D8B030D-6E8A-4147-A177-3AD203B41FA5}">
                      <a16:colId xmlns:a16="http://schemas.microsoft.com/office/drawing/2014/main" xmlns="" val="20001"/>
                    </a:ext>
                  </a:extLst>
                </a:gridCol>
              </a:tblGrid>
              <a:tr h="55232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err="1"/>
                        <a:t>Učenici</a:t>
                      </a:r>
                      <a:r>
                        <a:rPr lang="en" sz="1000" u="none" strike="noStrike" cap="none" baseline="0"/>
                        <a:t> ,koji</a:t>
                      </a:r>
                      <a:r>
                        <a:rPr lang="en" sz="1000" u="none" strike="noStrike" cap="none" baseline="0">
                          <a:sym typeface="Calibri"/>
                        </a:rPr>
                        <a:t> </a:t>
                      </a:r>
                      <a:r>
                        <a:rPr lang="en" sz="1000" u="none" strike="noStrike" cap="none" baseline="0" err="1">
                          <a:sym typeface="Calibri"/>
                        </a:rPr>
                        <a:t>pokazuju</a:t>
                      </a:r>
                      <a:r>
                        <a:rPr lang="en" sz="1000" u="none" strike="noStrike" cap="none" baseline="0">
                          <a:sym typeface="Calibri"/>
                        </a:rPr>
                        <a:t> </a:t>
                      </a:r>
                      <a:r>
                        <a:rPr lang="en" sz="1000" u="none" strike="noStrike" cap="none" baseline="0" err="1">
                          <a:sym typeface="Calibri"/>
                        </a:rPr>
                        <a:t>posebno</a:t>
                      </a:r>
                      <a:r>
                        <a:rPr lang="en" sz="1000" u="none" strike="noStrike" cap="none" baseline="0">
                          <a:sym typeface="Calibri"/>
                        </a:rPr>
                        <a:t> </a:t>
                      </a:r>
                      <a:r>
                        <a:rPr lang="en" sz="1000" u="none" strike="noStrike" cap="none" baseline="0" err="1">
                          <a:sym typeface="Calibri"/>
                        </a:rPr>
                        <a:t>zanimanje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imaju</a:t>
                      </a:r>
                      <a:r>
                        <a:rPr lang="en" sz="1000" u="none" strike="noStrike" cap="none" baseline="0">
                          <a:sym typeface="Calibri"/>
                        </a:rPr>
                        <a:t> </a:t>
                      </a:r>
                      <a:r>
                        <a:rPr lang="en" sz="1000" u="none" strike="noStrike" cap="none" baseline="0" err="1">
                          <a:sym typeface="Calibri"/>
                        </a:rPr>
                        <a:t>primjerene</a:t>
                      </a:r>
                      <a:r>
                        <a:rPr lang="en" sz="1000" u="none" strike="noStrike" cap="none" baseline="0">
                          <a:sym typeface="Calibri"/>
                        </a:rPr>
                        <a:t> </a:t>
                      </a:r>
                      <a:r>
                        <a:rPr lang="en" sz="1000" u="none" strike="noStrike" cap="none" baseline="0" err="1">
                          <a:sym typeface="Calibri"/>
                        </a:rPr>
                        <a:t>psihosomatske</a:t>
                      </a:r>
                      <a:r>
                        <a:rPr lang="en" sz="1000" u="none" strike="noStrike" cap="none" baseline="0">
                          <a:sym typeface="Calibri"/>
                        </a:rPr>
                        <a:t> </a:t>
                      </a:r>
                      <a:r>
                        <a:rPr lang="en" sz="1000" u="none" strike="noStrike" cap="none" baseline="0" err="1">
                          <a:sym typeface="Calibri"/>
                        </a:rPr>
                        <a:t>predispozicije</a:t>
                      </a:r>
                      <a:r>
                        <a:rPr lang="en" sz="1000" u="none" strike="noStrike" cap="none" baseline="0">
                          <a:sym typeface="Calibri"/>
                        </a:rPr>
                        <a:t> za </a:t>
                      </a:r>
                      <a:r>
                        <a:rPr lang="en" sz="1000" u="none" strike="noStrike" cap="none" baseline="0" err="1">
                          <a:sym typeface="Calibri"/>
                        </a:rPr>
                        <a:t>košarku</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moći</a:t>
                      </a:r>
                      <a:r>
                        <a:rPr lang="en" sz="1000" u="none" strike="noStrike" cap="none" baseline="0"/>
                        <a:t> </a:t>
                      </a:r>
                      <a:r>
                        <a:rPr lang="en" sz="1000" u="none" strike="noStrike" cap="none" baseline="0" err="1"/>
                        <a:t>stjecati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primjenjivati</a:t>
                      </a:r>
                      <a:r>
                        <a:rPr lang="en" sz="1000" u="none" strike="noStrike" cap="none" baseline="0"/>
                        <a:t> </a:t>
                      </a:r>
                      <a:r>
                        <a:rPr lang="en" sz="1000" u="none" strike="noStrike" cap="none" baseline="0">
                          <a:sym typeface="Calibri"/>
                        </a:rPr>
                        <a:t> </a:t>
                      </a:r>
                      <a:r>
                        <a:rPr lang="en" sz="1000" u="none" strike="noStrike" cap="none" baseline="0" err="1"/>
                        <a:t>nove</a:t>
                      </a:r>
                      <a:r>
                        <a:rPr lang="en" sz="1000" u="none" strike="noStrike" cap="none" baseline="0"/>
                        <a:t> </a:t>
                      </a:r>
                      <a:r>
                        <a:rPr lang="en" sz="1000" u="none" strike="noStrike" cap="none" baseline="0" err="1"/>
                        <a:t>motoričke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teorijske</a:t>
                      </a:r>
                      <a:r>
                        <a:rPr lang="en" sz="1000" u="none" strike="noStrike" cap="none" baseline="0"/>
                        <a:t> </a:t>
                      </a:r>
                      <a:r>
                        <a:rPr lang="en" sz="1000" u="none" strike="noStrike" cap="none" baseline="0" err="1"/>
                        <a:t>informacije</a:t>
                      </a:r>
                      <a:r>
                        <a:rPr lang="en" sz="1000" u="none" strike="noStrike" cap="none" baseline="0">
                          <a:sym typeface="Calibri"/>
                        </a:rPr>
                        <a:t> </a:t>
                      </a:r>
                      <a:r>
                        <a:rPr lang="en" sz="1000" u="none" strike="noStrike" cap="none" baseline="0" err="1"/>
                        <a:t>koje</a:t>
                      </a:r>
                      <a:r>
                        <a:rPr lang="en" sz="1000" u="none" strike="noStrike" cap="none" baseline="0"/>
                        <a:t> se</a:t>
                      </a:r>
                      <a:r>
                        <a:rPr lang="en" sz="1000" u="none" strike="noStrike" cap="none" baseline="0">
                          <a:sym typeface="Calibri"/>
                        </a:rPr>
                        <a:t> </a:t>
                      </a:r>
                      <a:r>
                        <a:rPr lang="en" sz="1000" u="none" strike="noStrike" cap="none" baseline="0" err="1">
                          <a:sym typeface="Calibri"/>
                        </a:rPr>
                        <a:t>odnose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usvajanje</a:t>
                      </a:r>
                      <a:r>
                        <a:rPr lang="en" sz="1000" u="none" strike="noStrike" cap="none" baseline="0">
                          <a:sym typeface="Calibri"/>
                        </a:rPr>
                        <a:t> </a:t>
                      </a:r>
                      <a:r>
                        <a:rPr lang="en" sz="1000" u="none" strike="noStrike" cap="none" baseline="0" err="1">
                          <a:sym typeface="Calibri"/>
                        </a:rPr>
                        <a:t>tehničko</a:t>
                      </a:r>
                      <a:r>
                        <a:rPr lang="en" sz="1000" u="none" strike="noStrike" cap="none" baseline="0">
                          <a:sym typeface="Calibri"/>
                        </a:rPr>
                        <a:t>- </a:t>
                      </a:r>
                      <a:r>
                        <a:rPr lang="en" sz="1000" u="none" strike="noStrike" cap="none" baseline="0" err="1">
                          <a:sym typeface="Calibri"/>
                        </a:rPr>
                        <a:t>taktičkih</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en" sz="1000" u="none" strike="noStrike" cap="none" baseline="0" err="1">
                          <a:sym typeface="Calibri"/>
                        </a:rPr>
                        <a:t>iz</a:t>
                      </a:r>
                      <a:r>
                        <a:rPr lang="en" sz="1000" u="none" strike="noStrike" cap="none" baseline="0">
                          <a:sym typeface="Calibri"/>
                        </a:rPr>
                        <a:t> </a:t>
                      </a:r>
                      <a:r>
                        <a:rPr lang="en" sz="1000" u="none" strike="noStrike" cap="none" baseline="0" err="1">
                          <a:sym typeface="Calibri"/>
                        </a:rPr>
                        <a:t>košarke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extLst>
                  <a:ext uri="{0D108BD9-81ED-4DB2-BD59-A6C34878D82A}">
                    <a16:rowId xmlns:a16="http://schemas.microsoft.com/office/drawing/2014/main" xmlns="" val="10000"/>
                  </a:ext>
                </a:extLst>
              </a:tr>
              <a:tr h="551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Učenicima </a:t>
                      </a:r>
                      <a:r>
                        <a:rPr lang="en" sz="1000" u="none" strike="noStrike" cap="none" baseline="0"/>
                        <a:t>članovima</a:t>
                      </a:r>
                      <a:r>
                        <a:rPr lang="en" sz="1000" u="none" strike="noStrike" cap="none" baseline="0">
                          <a:sym typeface="Calibri"/>
                        </a:rPr>
                        <a:t> školskog športskog društva uključenih u košarkašku sekciju</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000" marB="30000"/>
                </a:tc>
                <a:extLst>
                  <a:ext uri="{0D108BD9-81ED-4DB2-BD59-A6C34878D82A}">
                    <a16:rowId xmlns:a16="http://schemas.microsoft.com/office/drawing/2014/main" xmlns="" val="10001"/>
                  </a:ext>
                </a:extLst>
              </a:tr>
              <a:tr h="92656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potrebi</a:t>
                      </a:r>
                      <a:r>
                        <a:rPr lang="en" sz="1000" u="none" strike="noStrike" cap="none" baseline="0">
                          <a:sym typeface="Calibri"/>
                        </a:rPr>
                        <a:t> </a:t>
                      </a:r>
                      <a:r>
                        <a:rPr lang="en" sz="1000" u="none" strike="noStrike" cap="none" baseline="0" err="1">
                          <a:sym typeface="Calibri"/>
                        </a:rPr>
                        <a:t>određeni</a:t>
                      </a:r>
                      <a:r>
                        <a:rPr lang="en" sz="1000" u="none" strike="noStrike" cap="none" baseline="0">
                          <a:sym typeface="Calibri"/>
                        </a:rPr>
                        <a:t> </a:t>
                      </a:r>
                      <a:r>
                        <a:rPr lang="en" sz="1000" u="none" strike="noStrike" cap="none" baseline="0" err="1">
                          <a:sym typeface="Calibri"/>
                        </a:rPr>
                        <a:t>broj</a:t>
                      </a:r>
                      <a:r>
                        <a:rPr lang="en" sz="1000" u="none" strike="noStrike" cap="none" baseline="0">
                          <a:sym typeface="Calibri"/>
                        </a:rPr>
                        <a:t> </a:t>
                      </a:r>
                      <a:r>
                        <a:rPr lang="en" sz="1000" u="none" strike="noStrike" cap="none" baseline="0" err="1">
                          <a:sym typeface="Calibri"/>
                        </a:rPr>
                        <a:t>prijateljskih</a:t>
                      </a:r>
                      <a:r>
                        <a:rPr lang="en" sz="1000" u="none" strike="noStrike" cap="none" baseline="0">
                          <a:sym typeface="Calibri"/>
                        </a:rPr>
                        <a:t> </a:t>
                      </a:r>
                      <a:r>
                        <a:rPr lang="en" sz="1000" u="none" strike="noStrike" cap="none" baseline="0" err="1">
                          <a:sym typeface="Calibri"/>
                        </a:rPr>
                        <a:t>utakmica</a:t>
                      </a:r>
                      <a:r>
                        <a:rPr lang="en" sz="1000" u="none" strike="noStrike" cap="none" baseline="0">
                          <a:sym typeface="Calibri"/>
                        </a:rPr>
                        <a:t> </a:t>
                      </a:r>
                      <a:r>
                        <a:rPr lang="en" sz="1000" u="none" strike="noStrike" cap="none" baseline="0" err="1">
                          <a:sym typeface="Calibri"/>
                        </a:rPr>
                        <a:t>tokom</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 </a:t>
                      </a:r>
                      <a:r>
                        <a:rPr lang="en" sz="1000" u="none" strike="noStrike" cap="none" baseline="0" err="1">
                          <a:sym typeface="Calibri"/>
                        </a:rPr>
                        <a:t>međurazrednog</a:t>
                      </a:r>
                      <a:r>
                        <a:rPr lang="en" sz="1000" u="none" strike="noStrike" cap="none" baseline="0">
                          <a:sym typeface="Calibri"/>
                        </a:rPr>
                        <a:t> </a:t>
                      </a:r>
                      <a:r>
                        <a:rPr lang="en" sz="1000" u="none" strike="noStrike" cap="none" baseline="0" err="1">
                          <a:sym typeface="Calibri"/>
                        </a:rPr>
                        <a:t>karaktera</a:t>
                      </a:r>
                      <a:r>
                        <a:rPr lang="en" sz="1000" u="none" strike="noStrike" cap="none" baseline="0">
                          <a:sym typeface="Calibri"/>
                        </a:rPr>
                        <a:t>.</a:t>
                      </a:r>
                    </a:p>
                    <a:p>
                      <a:pPr marL="0" marR="0" lvl="0" indent="0" algn="l" rtl="0">
                        <a:lnSpc>
                          <a:spcPct val="100000"/>
                        </a:lnSpc>
                        <a:spcBef>
                          <a:spcPts val="0"/>
                        </a:spcBef>
                        <a:spcAft>
                          <a:spcPts val="0"/>
                        </a:spcAft>
                        <a:buFont typeface="Calibri"/>
                        <a:buNone/>
                      </a:pPr>
                      <a:r>
                        <a:rPr lang="en" sz="1000" u="none" strike="noStrike" cap="none" baseline="0">
                          <a:sym typeface="Calibri"/>
                        </a:rPr>
                        <a:t>- plan </a:t>
                      </a:r>
                      <a:r>
                        <a:rPr lang="en" sz="1000" u="none" strike="noStrike" cap="none" baseline="0" err="1">
                          <a:sym typeface="Calibri"/>
                        </a:rPr>
                        <a:t>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obuhvaća</a:t>
                      </a:r>
                      <a:r>
                        <a:rPr lang="en" sz="1000" u="none" strike="noStrike" cap="none" baseline="0">
                          <a:sym typeface="Calibri"/>
                        </a:rPr>
                        <a:t> </a:t>
                      </a:r>
                      <a:r>
                        <a:rPr lang="en" sz="1000" u="none" strike="noStrike" cap="none" baseline="0" err="1">
                          <a:sym typeface="Calibri"/>
                        </a:rPr>
                        <a:t>usvajane</a:t>
                      </a:r>
                      <a:r>
                        <a:rPr lang="en" sz="1000" u="none" strike="noStrike" cap="none" baseline="0">
                          <a:sym typeface="Calibri"/>
                        </a:rPr>
                        <a:t> </a:t>
                      </a:r>
                      <a:r>
                        <a:rPr lang="en" sz="1000" u="none" strike="noStrike" cap="none" baseline="0" err="1"/>
                        <a:t>i</a:t>
                      </a:r>
                      <a:r>
                        <a:rPr lang="en" sz="1000" u="none" strike="noStrike" cap="none" baseline="0"/>
                        <a:t> </a:t>
                      </a:r>
                      <a:r>
                        <a:rPr lang="en" sz="1000" u="none" strike="noStrike" cap="none" baseline="0" err="1"/>
                        <a:t>realizaciju</a:t>
                      </a:r>
                      <a:r>
                        <a:rPr lang="en" sz="1000" u="none" strike="noStrike" cap="none" baseline="0"/>
                        <a:t> </a:t>
                      </a:r>
                      <a:r>
                        <a:rPr lang="en" sz="1000" u="none" strike="noStrike" cap="none" baseline="0" err="1"/>
                        <a:t>nastavnih</a:t>
                      </a:r>
                      <a:r>
                        <a:rPr lang="en" sz="1000" u="none" strike="noStrike" cap="none" baseline="0"/>
                        <a:t> </a:t>
                      </a:r>
                      <a:r>
                        <a:rPr lang="en" sz="1000" u="none" strike="noStrike" cap="none" baseline="0" err="1"/>
                        <a:t>tema</a:t>
                      </a:r>
                      <a:r>
                        <a:rPr lang="en" sz="1000" u="none" strike="noStrike" cap="none" baseline="0"/>
                        <a:t> </a:t>
                      </a:r>
                      <a:r>
                        <a:rPr lang="en" sz="1000" u="none" strike="noStrike" cap="none" baseline="0" err="1"/>
                        <a:t>koje</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učenici</a:t>
                      </a:r>
                      <a:r>
                        <a:rPr lang="en" sz="1000" u="none" strike="noStrike" cap="none" baseline="0"/>
                        <a:t> </a:t>
                      </a:r>
                      <a:r>
                        <a:rPr lang="en" sz="1000" u="none" strike="noStrike" cap="none" baseline="0" err="1"/>
                        <a:t>realizirati</a:t>
                      </a:r>
                      <a:r>
                        <a:rPr lang="en" sz="1000" u="none" strike="noStrike" cap="none" baseline="0"/>
                        <a:t> </a:t>
                      </a:r>
                      <a:r>
                        <a:rPr lang="en" sz="1000" u="none" strike="noStrike" cap="none" baseline="0" err="1"/>
                        <a:t>tijekom</a:t>
                      </a:r>
                      <a:r>
                        <a:rPr lang="en" sz="1000" u="none" strike="noStrike" cap="none" baseline="0"/>
                        <a:t> </a:t>
                      </a:r>
                      <a:r>
                        <a:rPr lang="en" sz="1000" u="none" strike="noStrike" cap="none" baseline="0" err="1"/>
                        <a:t>školske</a:t>
                      </a:r>
                      <a:r>
                        <a:rPr lang="en" sz="1000" u="none" strike="noStrike" cap="none" baseline="0"/>
                        <a:t> </a:t>
                      </a:r>
                      <a:r>
                        <a:rPr lang="en" sz="1000" u="none" strike="noStrike" cap="none" baseline="0" err="1"/>
                        <a:t>godine</a:t>
                      </a:r>
                      <a:r>
                        <a:rPr lang="en" sz="1000" u="none" strike="noStrike" cap="none" baseline="0"/>
                        <a:t>, </a:t>
                      </a:r>
                      <a:r>
                        <a:rPr lang="en" sz="1000" u="none" strike="noStrike" cap="none" baseline="0" err="1"/>
                        <a:t>jednim</a:t>
                      </a:r>
                      <a:r>
                        <a:rPr lang="en" sz="1000" u="none" strike="noStrike" cap="none" baseline="0"/>
                        <a:t> </a:t>
                      </a:r>
                      <a:r>
                        <a:rPr lang="en" sz="1000" u="none" strike="noStrike" cap="none" baseline="0" err="1"/>
                        <a:t>satom</a:t>
                      </a:r>
                      <a:r>
                        <a:rPr lang="en" sz="1000" u="none" strike="noStrike" cap="none" baseline="0"/>
                        <a:t> u </a:t>
                      </a:r>
                      <a:r>
                        <a:rPr lang="en" sz="1000" u="none" strike="noStrike" cap="none" baseline="0" err="1"/>
                        <a:t>tjednu</a:t>
                      </a:r>
                      <a:endParaRPr lang="en" sz="1000" u="none" strike="noStrike" cap="none" baseline="0" err="1">
                        <a:sym typeface="Calibri"/>
                      </a:endParaRPr>
                    </a:p>
                  </a:txBody>
                  <a:tcPr marL="91450" marR="91450" marT="30000" marB="30000"/>
                </a:tc>
                <a:extLst>
                  <a:ext uri="{0D108BD9-81ED-4DB2-BD59-A6C34878D82A}">
                    <a16:rowId xmlns:a16="http://schemas.microsoft.com/office/drawing/2014/main" xmlns="" val="10002"/>
                  </a:ext>
                </a:extLst>
              </a:tr>
              <a:tr h="30211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tjelesne</a:t>
                      </a:r>
                      <a:r>
                        <a:rPr lang="hr-HR"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zdravstvene</a:t>
                      </a:r>
                      <a:r>
                        <a:rPr lang="en" sz="1000" u="none" strike="noStrike" cap="none" baseline="0">
                          <a:sym typeface="Calibri"/>
                        </a:rPr>
                        <a:t> </a:t>
                      </a:r>
                      <a:r>
                        <a:rPr lang="en" sz="1000" u="none" strike="noStrike" cap="none" baseline="0" err="1">
                          <a:sym typeface="Calibri"/>
                        </a:rPr>
                        <a:t>kulture</a:t>
                      </a:r>
                      <a:r>
                        <a:rPr lang="en" sz="1000" u="none" strike="noStrike" cap="none" baseline="0">
                          <a:sym typeface="Calibri"/>
                        </a:rPr>
                        <a:t> </a:t>
                      </a:r>
                      <a:r>
                        <a:rPr lang="hr-HR" sz="1000" u="none" strike="noStrike" cap="none" baseline="0">
                          <a:sym typeface="Calibri"/>
                        </a:rPr>
                        <a:t>David Grgić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a:t>
                      </a:r>
                      <a:r>
                        <a:rPr lang="hr-HR" sz="1000" u="none" strike="noStrike" cap="none" baseline="0">
                          <a:sym typeface="Calibri"/>
                        </a:rPr>
                        <a: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extLst>
                  <a:ext uri="{0D108BD9-81ED-4DB2-BD59-A6C34878D82A}">
                    <a16:rowId xmlns:a16="http://schemas.microsoft.com/office/drawing/2014/main" xmlns="" val="10003"/>
                  </a:ext>
                </a:extLst>
              </a:tr>
              <a:tr h="30318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Tijekom školske godine, jedan školski sat</a:t>
                      </a:r>
                      <a:r>
                        <a:rPr lang="hr-HR" sz="1000" u="none" strike="noStrike" cap="none" baseline="0">
                          <a:sym typeface="Calibri"/>
                        </a:rPr>
                        <a:t>.</a:t>
                      </a:r>
                      <a:endParaRPr lang="en" sz="1000" b="0" i="0" u="none" strike="noStrike" cap="none" baseline="0" noProof="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000" marB="30000"/>
                </a:tc>
                <a:extLst>
                  <a:ext uri="{0D108BD9-81ED-4DB2-BD59-A6C34878D82A}">
                    <a16:rowId xmlns:a16="http://schemas.microsoft.com/office/drawing/2014/main" xmlns="" val="10004"/>
                  </a:ext>
                </a:extLst>
              </a:tr>
              <a:tr h="42721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Sredstva</a:t>
                      </a:r>
                      <a:r>
                        <a:rPr lang="en" sz="1000" u="none" strike="noStrike" cap="none" baseline="0">
                          <a:sym typeface="Calibri"/>
                        </a:rPr>
                        <a:t> </a:t>
                      </a:r>
                      <a:r>
                        <a:rPr lang="en" sz="1000" u="none" strike="noStrike" cap="none" baseline="0" err="1">
                          <a:sym typeface="Calibri"/>
                        </a:rPr>
                        <a:t>potrebna</a:t>
                      </a:r>
                      <a:r>
                        <a:rPr lang="en" sz="1000" u="none" strike="noStrike" cap="none" baseline="0">
                          <a:sym typeface="Calibri"/>
                        </a:rPr>
                        <a:t> za </a:t>
                      </a:r>
                      <a:r>
                        <a:rPr lang="en" sz="1000" u="none" strike="noStrike" cap="none" baseline="0" err="1">
                          <a:sym typeface="Calibri"/>
                        </a:rPr>
                        <a:t>nabavku</a:t>
                      </a:r>
                      <a:r>
                        <a:rPr lang="en" sz="1000" u="none" strike="noStrike" cap="none" baseline="0">
                          <a:sym typeface="Calibri"/>
                        </a:rPr>
                        <a:t> </a:t>
                      </a:r>
                      <a:r>
                        <a:rPr lang="en" sz="1000" u="none" strike="noStrike" cap="none" baseline="0" err="1">
                          <a:sym typeface="Calibri"/>
                        </a:rPr>
                        <a:t>košarkaških</a:t>
                      </a:r>
                      <a:r>
                        <a:rPr lang="en" sz="1000" u="none" strike="noStrike" cap="none" baseline="0">
                          <a:sym typeface="Calibri"/>
                        </a:rPr>
                        <a:t> </a:t>
                      </a:r>
                      <a:r>
                        <a:rPr lang="en" sz="1000" u="none" strike="noStrike" cap="none" baseline="0" err="1">
                          <a:sym typeface="Calibri"/>
                        </a:rPr>
                        <a:t>lopti</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000" marB="30000"/>
                </a:tc>
                <a:extLst>
                  <a:ext uri="{0D108BD9-81ED-4DB2-BD59-A6C34878D82A}">
                    <a16:rowId xmlns:a16="http://schemas.microsoft.com/office/drawing/2014/main" xmlns="" val="10005"/>
                  </a:ext>
                </a:extLst>
              </a:tr>
              <a:tr h="825833">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Način</a:t>
                      </a:r>
                      <a:r>
                        <a:rPr lang="en-US" sz="1000" u="none" strike="noStrike" cap="none" baseline="0">
                          <a:sym typeface="Calibri"/>
                        </a:rPr>
                        <a:t> </a:t>
                      </a:r>
                      <a:r>
                        <a:rPr lang="en-US" sz="1000" u="none" strike="noStrike" cap="none" baseline="0" err="1">
                          <a:sym typeface="Calibri"/>
                        </a:rPr>
                        <a:t>vrednovanja</a:t>
                      </a:r>
                      <a:r>
                        <a:rPr lang="en-US" sz="1000" u="none" strike="noStrike" cap="none" baseline="0">
                          <a:sym typeface="Calibri"/>
                        </a:rPr>
                        <a:t> </a:t>
                      </a:r>
                      <a:r>
                        <a:rPr lang="en-US" sz="1000" u="none" strike="noStrike" cap="none" baseline="0" err="1">
                          <a:sym typeface="Calibri"/>
                        </a:rPr>
                        <a:t>i</a:t>
                      </a:r>
                      <a:r>
                        <a:rPr lang="en-US" sz="1000" u="none" strike="noStrike" cap="none" baseline="0">
                          <a:sym typeface="Calibri"/>
                        </a:rPr>
                        <a:t> </a:t>
                      </a:r>
                      <a:r>
                        <a:rPr lang="en-US" sz="1000" u="none" strike="noStrike" cap="none" baseline="0" err="1">
                          <a:sym typeface="Calibri"/>
                        </a:rPr>
                        <a:t>korištenja</a:t>
                      </a:r>
                      <a:r>
                        <a:rPr lang="en-US" sz="1000" u="none" strike="noStrike" cap="none" baseline="0">
                          <a:sym typeface="Calibri"/>
                        </a:rPr>
                        <a:t> </a:t>
                      </a:r>
                      <a:r>
                        <a:rPr lang="en-US" sz="1000" u="none" strike="noStrike" cap="none" baseline="0" err="1">
                          <a:sym typeface="Calibri"/>
                        </a:rPr>
                        <a:t>rezultata</a:t>
                      </a:r>
                      <a:r>
                        <a:rPr lang="en-US" sz="1000" u="none" strike="noStrike" cap="none" baseline="0">
                          <a:sym typeface="Calibri"/>
                        </a:rPr>
                        <a:t> </a:t>
                      </a:r>
                      <a:r>
                        <a:rPr lang="en-US" sz="1000" u="none" strike="noStrike" cap="none" baseline="0" err="1">
                          <a:sym typeface="Calibri"/>
                        </a:rPr>
                        <a:t>vrednovanja</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Tijekom godine se provode mjerenja na temelju kojih se vidi napredak svakog pojedinog učenika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uspjeh na natjecanjima, školska, prijateljska, međurazredna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nagrade, priznanja.</a:t>
                      </a:r>
                      <a:endParaRPr lang="en" sz="1000" b="0" i="0" u="none" strike="noStrike" cap="none" baseline="0">
                        <a:solidFill>
                          <a:srgbClr val="000000"/>
                        </a:solidFill>
                        <a:latin typeface="Calibri"/>
                        <a:ea typeface="Calibri"/>
                        <a:cs typeface="Calibri"/>
                        <a:sym typeface="Calibri"/>
                      </a:endParaRPr>
                    </a:p>
                  </a:txBody>
                  <a:tcPr marL="91450" marR="91450" marT="30000" marB="30000"/>
                </a:tc>
                <a:extLst>
                  <a:ext uri="{0D108BD9-81ED-4DB2-BD59-A6C34878D82A}">
                    <a16:rowId xmlns:a16="http://schemas.microsoft.com/office/drawing/2014/main" xmlns="" val="10006"/>
                  </a:ext>
                </a:extLst>
              </a:tr>
            </a:tbl>
          </a:graphicData>
        </a:graphic>
      </p:graphicFrame>
      <p:pic>
        <p:nvPicPr>
          <p:cNvPr id="564" name="Shape 564"/>
          <p:cNvPicPr preferRelativeResize="0"/>
          <p:nvPr/>
        </p:nvPicPr>
        <p:blipFill rotWithShape="1">
          <a:blip r:embed="rId3">
            <a:alphaModFix/>
          </a:blip>
          <a:srcRect/>
          <a:stretch/>
        </p:blipFill>
        <p:spPr>
          <a:xfrm>
            <a:off x="7690171" y="124237"/>
            <a:ext cx="868188" cy="761198"/>
          </a:xfrm>
          <a:prstGeom prst="rect">
            <a:avLst/>
          </a:prstGeom>
          <a:noFill/>
          <a:ln>
            <a:noFill/>
          </a:ln>
        </p:spPr>
      </p:pic>
      <p:sp>
        <p:nvSpPr>
          <p:cNvPr id="2" name="Title 1"/>
          <p:cNvSpPr>
            <a:spLocks noGrp="1"/>
          </p:cNvSpPr>
          <p:nvPr>
            <p:ph type="title"/>
          </p:nvPr>
        </p:nvSpPr>
        <p:spPr>
          <a:xfrm>
            <a:off x="883739" y="124237"/>
            <a:ext cx="8593135"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Košarka - dječaci i djevojčice</a:t>
            </a:r>
          </a:p>
        </p:txBody>
      </p:sp>
    </p:spTree>
    <p:extLst>
      <p:ext uri="{BB962C8B-B14F-4D97-AF65-F5344CB8AC3E}">
        <p14:creationId xmlns:p14="http://schemas.microsoft.com/office/powerpoint/2010/main" xmlns="" val="3272761396"/>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graphicFrame>
        <p:nvGraphicFramePr>
          <p:cNvPr id="570" name="Shape 570"/>
          <p:cNvGraphicFramePr/>
          <p:nvPr>
            <p:extLst>
              <p:ext uri="{D42A27DB-BD31-4B8C-83A1-F6EECF244321}">
                <p14:modId xmlns:p14="http://schemas.microsoft.com/office/powerpoint/2010/main" xmlns="" val="4216244903"/>
              </p:ext>
            </p:extLst>
          </p:nvPr>
        </p:nvGraphicFramePr>
        <p:xfrm>
          <a:off x="806116" y="1079497"/>
          <a:ext cx="8218349" cy="4031732"/>
        </p:xfrm>
        <a:graphic>
          <a:graphicData uri="http://schemas.openxmlformats.org/drawingml/2006/table">
            <a:tbl>
              <a:tblPr>
                <a:tableStyleId>{0E3FDE45-AF77-4B5C-9715-49D594BDF05E}</a:tableStyleId>
              </a:tblPr>
              <a:tblGrid>
                <a:gridCol w="2451099">
                  <a:extLst>
                    <a:ext uri="{9D8B030D-6E8A-4147-A177-3AD203B41FA5}">
                      <a16:colId xmlns:a16="http://schemas.microsoft.com/office/drawing/2014/main" xmlns="" val="20000"/>
                    </a:ext>
                  </a:extLst>
                </a:gridCol>
                <a:gridCol w="5767250">
                  <a:extLst>
                    <a:ext uri="{9D8B030D-6E8A-4147-A177-3AD203B41FA5}">
                      <a16:colId xmlns:a16="http://schemas.microsoft.com/office/drawing/2014/main" xmlns="" val="20001"/>
                    </a:ext>
                  </a:extLst>
                </a:gridCol>
              </a:tblGrid>
              <a:tr h="57116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koji</a:t>
                      </a:r>
                      <a:r>
                        <a:rPr lang="en" sz="1000" u="none" strike="noStrike" cap="none" baseline="0">
                          <a:sym typeface="Calibri"/>
                        </a:rPr>
                        <a:t> </a:t>
                      </a:r>
                      <a:r>
                        <a:rPr lang="en" sz="1000" u="none" strike="noStrike" cap="none" baseline="0" err="1">
                          <a:sym typeface="Calibri"/>
                        </a:rPr>
                        <a:t>pokazuju</a:t>
                      </a:r>
                      <a:r>
                        <a:rPr lang="en" sz="1000" u="none" strike="noStrike" cap="none" baseline="0">
                          <a:sym typeface="Calibri"/>
                        </a:rPr>
                        <a:t> </a:t>
                      </a:r>
                      <a:r>
                        <a:rPr lang="en" sz="1000" u="none" strike="noStrike" cap="none" baseline="0" err="1">
                          <a:sym typeface="Calibri"/>
                        </a:rPr>
                        <a:t>posebno</a:t>
                      </a:r>
                      <a:r>
                        <a:rPr lang="en" sz="1000" u="none" strike="noStrike" cap="none" baseline="0">
                          <a:sym typeface="Calibri"/>
                        </a:rPr>
                        <a:t> </a:t>
                      </a:r>
                      <a:r>
                        <a:rPr lang="en" sz="1000" u="none" strike="noStrike" cap="none" baseline="0" err="1">
                          <a:sym typeface="Calibri"/>
                        </a:rPr>
                        <a:t>zanimanje</a:t>
                      </a:r>
                      <a:r>
                        <a:rPr lang="en" sz="1000" u="none" strike="noStrike" cap="none" baseline="0">
                          <a:sym typeface="Calibri"/>
                        </a:rPr>
                        <a:t> za</a:t>
                      </a:r>
                      <a:r>
                        <a:rPr lang="en" sz="1000" u="none" strike="noStrike" cap="none" baseline="0"/>
                        <a:t> </a:t>
                      </a:r>
                      <a:r>
                        <a:rPr lang="en" sz="1000" u="none" strike="noStrike" cap="none" baseline="0" err="1"/>
                        <a:t>sportove</a:t>
                      </a:r>
                      <a:r>
                        <a:rPr lang="en" sz="1000" u="none" strike="noStrike" cap="none" baseline="0"/>
                        <a:t> s </a:t>
                      </a:r>
                      <a:r>
                        <a:rPr lang="en" sz="1000" u="none" strike="noStrike" cap="none" baseline="0" err="1"/>
                        <a:t>reketom</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moći</a:t>
                      </a:r>
                      <a:r>
                        <a:rPr lang="en" sz="1000" u="none" strike="noStrike" cap="none" baseline="0"/>
                        <a:t> </a:t>
                      </a:r>
                      <a:r>
                        <a:rPr lang="en" sz="1000" u="none" strike="noStrike" cap="none" baseline="0" err="1"/>
                        <a:t>naučiti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primjenjivati</a:t>
                      </a:r>
                      <a:r>
                        <a:rPr lang="en" sz="1000" u="none" strike="noStrike" cap="none" baseline="0"/>
                        <a:t> </a:t>
                      </a:r>
                      <a:r>
                        <a:rPr lang="en" sz="1000" u="none" strike="noStrike" cap="none" baseline="0" err="1"/>
                        <a:t>nove</a:t>
                      </a:r>
                      <a:r>
                        <a:rPr lang="en" sz="1000" u="none" strike="noStrike" cap="none" baseline="0"/>
                        <a:t>  </a:t>
                      </a:r>
                      <a:r>
                        <a:rPr lang="en" sz="1000" u="none" strike="noStrike" cap="none" baseline="0" err="1"/>
                        <a:t>motoričke</a:t>
                      </a:r>
                      <a:r>
                        <a:rPr lang="en" sz="1000" u="none" strike="noStrike" cap="none" baseline="0"/>
                        <a:t> </a:t>
                      </a:r>
                      <a:r>
                        <a:rPr lang="en" sz="1000" u="none" strike="noStrike" cap="none" baseline="0" err="1"/>
                        <a:t>i</a:t>
                      </a:r>
                      <a:r>
                        <a:rPr lang="en" sz="1000" u="none" strike="noStrike" cap="none" baseline="0">
                          <a:sym typeface="Calibri"/>
                        </a:rPr>
                        <a:t> </a:t>
                      </a:r>
                      <a:r>
                        <a:rPr lang="en" sz="1000" u="none" strike="noStrike" cap="none" baseline="0" err="1"/>
                        <a:t>teorijske</a:t>
                      </a:r>
                      <a:r>
                        <a:rPr lang="en" sz="1000" u="none" strike="noStrike" cap="none" baseline="0">
                          <a:sym typeface="Calibri"/>
                        </a:rPr>
                        <a:t> </a:t>
                      </a:r>
                      <a:r>
                        <a:rPr lang="en" sz="1000" u="none" strike="noStrike" cap="none" baseline="0" err="1"/>
                        <a:t>informacije</a:t>
                      </a:r>
                      <a:r>
                        <a:rPr lang="en" sz="1000" u="none" strike="noStrike" cap="none" baseline="0">
                          <a:sym typeface="Calibri"/>
                        </a:rPr>
                        <a:t> </a:t>
                      </a:r>
                      <a:r>
                        <a:rPr lang="en" sz="1000" u="none" strike="noStrike" cap="none" baseline="0" err="1">
                          <a:sym typeface="Calibri"/>
                        </a:rPr>
                        <a:t>koja</a:t>
                      </a:r>
                      <a:r>
                        <a:rPr lang="en" sz="1000" u="none" strike="noStrike" cap="none" baseline="0">
                          <a:sym typeface="Calibri"/>
                        </a:rPr>
                        <a:t> se </a:t>
                      </a:r>
                      <a:r>
                        <a:rPr lang="en" sz="1000" u="none" strike="noStrike" cap="none" baseline="0" err="1">
                          <a:sym typeface="Calibri"/>
                        </a:rPr>
                        <a:t>odnose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usvajanje</a:t>
                      </a:r>
                      <a:r>
                        <a:rPr lang="en" sz="1000" u="none" strike="noStrike" cap="none" baseline="0">
                          <a:sym typeface="Calibri"/>
                        </a:rPr>
                        <a:t> </a:t>
                      </a:r>
                      <a:r>
                        <a:rPr lang="en" sz="1000" u="none" strike="noStrike" cap="none" baseline="0" err="1">
                          <a:sym typeface="Calibri"/>
                        </a:rPr>
                        <a:t>tehničko</a:t>
                      </a:r>
                      <a:r>
                        <a:rPr lang="en" sz="1000" u="none" strike="noStrike" cap="none" baseline="0">
                          <a:sym typeface="Calibri"/>
                        </a:rPr>
                        <a:t>- </a:t>
                      </a:r>
                      <a:r>
                        <a:rPr lang="en" sz="1000" u="none" strike="noStrike" cap="none" baseline="0" err="1">
                          <a:sym typeface="Calibri"/>
                        </a:rPr>
                        <a:t>taktičkih</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en" sz="1000" u="none" strike="noStrike" cap="none" baseline="0" err="1">
                          <a:sym typeface="Calibri"/>
                        </a:rPr>
                        <a:t>iz</a:t>
                      </a:r>
                      <a:r>
                        <a:rPr lang="en" sz="1000" u="none" strike="noStrike" cap="none" baseline="0">
                          <a:sym typeface="Calibri"/>
                        </a:rPr>
                        <a:t> </a:t>
                      </a:r>
                      <a:r>
                        <a:rPr lang="en" sz="1000" u="none" strike="noStrike" cap="none" baseline="0" err="1">
                          <a:sym typeface="Calibri"/>
                        </a:rPr>
                        <a:t>dotičnog</a:t>
                      </a:r>
                      <a:r>
                        <a:rPr lang="en" sz="1000" u="none" strike="noStrike" cap="none" baseline="0">
                          <a:sym typeface="Calibri"/>
                        </a:rPr>
                        <a:t> </a:t>
                      </a:r>
                      <a:r>
                        <a:rPr lang="en" sz="1000" u="none" strike="noStrike" cap="none" baseline="0" err="1">
                          <a:sym typeface="Calibri"/>
                        </a:rPr>
                        <a:t>sporta</a:t>
                      </a:r>
                      <a:r>
                        <a:rPr lang="en" sz="1000" u="none" strike="noStrike" cap="none" baseline="0"/>
                        <a:t>.</a:t>
                      </a:r>
                      <a:endParaRPr lang="en" sz="1000" b="0" i="0" u="none" strike="noStrike" cap="none" baseline="0" err="1">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xmlns="" val="10000"/>
                  </a:ext>
                </a:extLst>
              </a:tr>
              <a:tr h="75820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Učenicima</a:t>
                      </a:r>
                      <a:r>
                        <a:rPr lang="en" sz="1000" u="none" strike="noStrike" cap="none" baseline="0">
                          <a:sym typeface="Calibri"/>
                        </a:rPr>
                        <a:t> </a:t>
                      </a:r>
                      <a:r>
                        <a:rPr lang="en" sz="1000" u="none" strike="noStrike" cap="none" baseline="0" err="1">
                          <a:sym typeface="Calibri"/>
                        </a:rPr>
                        <a:t>članovima</a:t>
                      </a:r>
                      <a:r>
                        <a:rPr lang="en" sz="1000" u="none" strike="noStrike" cap="none" baseline="0">
                          <a:sym typeface="Calibri"/>
                        </a:rPr>
                        <a:t> </a:t>
                      </a:r>
                      <a:r>
                        <a:rPr lang="en" sz="1000" u="none" strike="noStrike" cap="none" baseline="0" err="1">
                          <a:sym typeface="Calibri"/>
                        </a:rPr>
                        <a:t>školskog</a:t>
                      </a:r>
                      <a:r>
                        <a:rPr lang="en" sz="1000" u="none" strike="noStrike" cap="none" baseline="0">
                          <a:sym typeface="Calibri"/>
                        </a:rPr>
                        <a:t> </a:t>
                      </a:r>
                      <a:r>
                        <a:rPr lang="en" sz="1000" u="none" strike="noStrike" cap="none" baseline="0" err="1">
                          <a:sym typeface="Calibri"/>
                        </a:rPr>
                        <a:t>športskog</a:t>
                      </a:r>
                      <a:r>
                        <a:rPr lang="en" sz="1000" u="none" strike="noStrike" cap="none" baseline="0">
                          <a:sym typeface="Calibri"/>
                        </a:rPr>
                        <a:t> </a:t>
                      </a:r>
                      <a:r>
                        <a:rPr lang="en" sz="1000" u="none" strike="noStrike" cap="none" baseline="0" err="1">
                          <a:sym typeface="Calibri"/>
                        </a:rPr>
                        <a:t>društva</a:t>
                      </a:r>
                      <a:r>
                        <a:rPr lang="en" sz="1000" u="none" strike="noStrike" cap="none" baseline="0">
                          <a:sym typeface="Calibri"/>
                        </a:rPr>
                        <a:t> </a:t>
                      </a:r>
                      <a:r>
                        <a:rPr lang="en" sz="1000" u="none" strike="noStrike" cap="none" baseline="0" err="1">
                          <a:sym typeface="Calibri"/>
                        </a:rPr>
                        <a:t>uključenih</a:t>
                      </a:r>
                      <a:r>
                        <a:rPr lang="en" sz="1000" u="none" strike="noStrike" cap="none" baseline="0">
                          <a:sym typeface="Calibri"/>
                        </a:rPr>
                        <a:t> u </a:t>
                      </a:r>
                      <a:r>
                        <a:rPr lang="en" sz="1000" u="none" strike="noStrike" cap="none" baseline="0"/>
                        <a:t>badminton </a:t>
                      </a:r>
                      <a:r>
                        <a:rPr lang="en" sz="1000" u="none" strike="noStrike" cap="none" baseline="0" err="1"/>
                        <a:t>sekciju</a:t>
                      </a:r>
                      <a:endParaRPr lang="en" sz="1000" u="none" strike="noStrike" cap="none" baseline="0" err="1">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sudjelovati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u </a:t>
                      </a:r>
                      <a:r>
                        <a:rPr lang="en" sz="1000" u="none" strike="noStrike" cap="none" baseline="0" err="1">
                          <a:sym typeface="Calibri"/>
                        </a:rPr>
                        <a:t>organizaciji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provedbi</a:t>
                      </a:r>
                      <a:r>
                        <a:rPr lang="en" sz="1000" u="none" strike="noStrike" cap="none" baseline="0">
                          <a:sym typeface="Calibri"/>
                        </a:rPr>
                        <a:t> </a:t>
                      </a:r>
                      <a:r>
                        <a:rPr lang="en" sz="1000" u="none" strike="noStrike" cap="none" baseline="0" err="1">
                          <a:sym typeface="Calibri"/>
                        </a:rPr>
                        <a:t>svih</a:t>
                      </a:r>
                      <a:r>
                        <a:rPr lang="en" sz="1000" u="none" strike="noStrike" cap="none" baseline="0">
                          <a:sym typeface="Calibri"/>
                        </a:rPr>
                        <a:t> </a:t>
                      </a:r>
                      <a:r>
                        <a:rPr lang="en" sz="1000" u="none" strike="noStrike" cap="none" baseline="0" err="1">
                          <a:sym typeface="Calibri"/>
                        </a:rPr>
                        <a:t>športskih</a:t>
                      </a:r>
                      <a:r>
                        <a:rPr lang="en" sz="1000" u="none" strike="noStrike" cap="none" baseline="0">
                          <a:sym typeface="Calibri"/>
                        </a:rPr>
                        <a:t> </a:t>
                      </a:r>
                      <a:r>
                        <a:rPr lang="en" sz="1000" u="none" strike="noStrike" cap="none" baseline="0" err="1">
                          <a:sym typeface="Calibri"/>
                        </a:rPr>
                        <a:t>natjecanja</a:t>
                      </a:r>
                      <a:r>
                        <a:rPr lang="en" sz="1000" u="none" strike="noStrike" cap="none" baseline="0">
                          <a:sym typeface="Calibri"/>
                        </a:rPr>
                        <a:t> u </a:t>
                      </a:r>
                      <a:r>
                        <a:rPr lang="en" sz="1000" u="none" strike="noStrike" cap="none" baseline="0" err="1">
                          <a:sym typeface="Calibri"/>
                        </a:rPr>
                        <a:t>školi</a:t>
                      </a:r>
                      <a:r>
                        <a:rPr lang="en" sz="1000" u="none" strike="noStrike" cap="none" baseline="0">
                          <a:sym typeface="Calibri"/>
                        </a:rPr>
                        <a:t>.</a:t>
                      </a:r>
                      <a:r>
                        <a:rPr lang="hr-HR" sz="1000" u="none" strike="noStrike" cap="none" baseline="0">
                          <a:sym typeface="Calibri"/>
                        </a:rPr>
                        <a:t> U sekciju su uključeni i ostali sportovi s reketom( </a:t>
                      </a:r>
                      <a:r>
                        <a:rPr lang="hr-HR" sz="1000" u="none" strike="noStrike" cap="none" baseline="0" err="1"/>
                        <a:t>stolnitenis</a:t>
                      </a:r>
                      <a:r>
                        <a:rPr lang="hr-HR" sz="1000" u="none" strike="noStrike" cap="none" baseline="0"/>
                        <a:t> </a:t>
                      </a:r>
                      <a:r>
                        <a:rPr lang="hr-HR" sz="1000" u="none" strike="noStrike" cap="none" baseline="0">
                          <a:sym typeface="Calibri"/>
                        </a:rPr>
                        <a:t>, veliki tenis i sl. )</a:t>
                      </a:r>
                      <a:endParaRPr lang="en" sz="1000" u="none" strike="noStrike" cap="none" baseline="0">
                        <a:sym typeface="Calibri"/>
                      </a:endParaRPr>
                    </a:p>
                    <a:p>
                      <a:pPr marL="0" marR="0" lvl="0" indent="0" algn="l" rtl="0">
                        <a:spcBef>
                          <a:spcPts val="0"/>
                        </a:spcBef>
                        <a:buNone/>
                      </a:pPr>
                      <a:endParaRPr sz="1000" b="0" i="0" u="none" strike="noStrike" cap="none" baseline="0">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xmlns="" val="10001"/>
                  </a:ext>
                </a:extLst>
              </a:tr>
              <a:tr h="71440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potrebi</a:t>
                      </a:r>
                      <a:r>
                        <a:rPr lang="en" sz="1000" u="none" strike="noStrike" cap="none" baseline="0">
                          <a:sym typeface="Calibri"/>
                        </a:rPr>
                        <a:t> </a:t>
                      </a:r>
                      <a:r>
                        <a:rPr lang="en" sz="1000" u="none" strike="noStrike" cap="none" baseline="0" err="1">
                          <a:sym typeface="Calibri"/>
                        </a:rPr>
                        <a:t>određeni</a:t>
                      </a:r>
                      <a:r>
                        <a:rPr lang="en" sz="1000" u="none" strike="noStrike" cap="none" baseline="0">
                          <a:sym typeface="Calibri"/>
                        </a:rPr>
                        <a:t> </a:t>
                      </a:r>
                      <a:r>
                        <a:rPr lang="en" sz="1000" u="none" strike="noStrike" cap="none" baseline="0" err="1">
                          <a:sym typeface="Calibri"/>
                        </a:rPr>
                        <a:t>broj</a:t>
                      </a:r>
                      <a:r>
                        <a:rPr lang="en" sz="1000" u="none" strike="noStrike" cap="none" baseline="0">
                          <a:sym typeface="Calibri"/>
                        </a:rPr>
                        <a:t> </a:t>
                      </a:r>
                      <a:r>
                        <a:rPr lang="en" sz="1000" u="none" strike="noStrike" cap="none" baseline="0" err="1">
                          <a:sym typeface="Calibri"/>
                        </a:rPr>
                        <a:t>prijateljskih</a:t>
                      </a:r>
                      <a:r>
                        <a:rPr lang="en" sz="1000" u="none" strike="noStrike" cap="none" baseline="0">
                          <a:sym typeface="Calibri"/>
                        </a:rPr>
                        <a:t> </a:t>
                      </a:r>
                      <a:r>
                        <a:rPr lang="en" sz="1000" u="none" strike="noStrike" cap="none" baseline="0" err="1">
                          <a:sym typeface="Calibri"/>
                        </a:rPr>
                        <a:t>susreta</a:t>
                      </a:r>
                      <a:r>
                        <a:rPr lang="en" sz="1000" u="none" strike="noStrike" cap="none" baseline="0">
                          <a:sym typeface="Calibri"/>
                        </a:rPr>
                        <a:t> </a:t>
                      </a:r>
                      <a:r>
                        <a:rPr lang="en" sz="1000" u="none" strike="noStrike" cap="none" baseline="0" err="1">
                          <a:sym typeface="Calibri"/>
                        </a:rPr>
                        <a:t>tokom</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 </a:t>
                      </a:r>
                      <a:r>
                        <a:rPr lang="en" sz="1000" u="none" strike="noStrike" cap="none" baseline="0" err="1">
                          <a:sym typeface="Calibri"/>
                        </a:rPr>
                        <a:t>međurazrednog</a:t>
                      </a:r>
                      <a:r>
                        <a:rPr lang="en" sz="1000" u="none" strike="noStrike" cap="none" baseline="0">
                          <a:sym typeface="Calibri"/>
                        </a:rPr>
                        <a:t> </a:t>
                      </a:r>
                      <a:r>
                        <a:rPr lang="en" sz="1000" u="none" strike="noStrike" cap="none" baseline="0" err="1">
                          <a:sym typeface="Calibri"/>
                        </a:rPr>
                        <a:t>karaktera</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plan </a:t>
                      </a:r>
                      <a:r>
                        <a:rPr lang="en" sz="1000" u="none" strike="noStrike" cap="none" baseline="0" err="1">
                          <a:sym typeface="Calibri"/>
                        </a:rPr>
                        <a:t>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obuhvaća</a:t>
                      </a:r>
                      <a:r>
                        <a:rPr lang="en" sz="1000" u="none" strike="noStrike" cap="none" baseline="0">
                          <a:sym typeface="Calibri"/>
                        </a:rPr>
                        <a:t> </a:t>
                      </a:r>
                      <a:r>
                        <a:rPr lang="en" sz="1000" u="none" strike="noStrike" cap="none" baseline="0" err="1">
                          <a:sym typeface="Calibri"/>
                        </a:rPr>
                        <a:t>usvajane</a:t>
                      </a:r>
                      <a:r>
                        <a:rPr lang="en" sz="1000" u="none" strike="noStrike" cap="none" baseline="0">
                          <a:sym typeface="Calibri"/>
                        </a:rPr>
                        <a:t> </a:t>
                      </a:r>
                      <a:r>
                        <a:rPr lang="en" sz="1000" u="none" strike="noStrike" cap="none" baseline="0" err="1">
                          <a:sym typeface="Calibri"/>
                        </a:rPr>
                        <a:t>sljedećih</a:t>
                      </a:r>
                      <a:r>
                        <a:rPr lang="en" sz="1000" u="none" strike="noStrike" cap="none" baseline="0">
                          <a:sym typeface="Calibri"/>
                        </a:rPr>
                        <a:t> </a:t>
                      </a:r>
                      <a:r>
                        <a:rPr lang="en" sz="1000" u="none" strike="noStrike" cap="none" baseline="0" err="1">
                          <a:sym typeface="Calibri"/>
                        </a:rPr>
                        <a:t>tema</a:t>
                      </a:r>
                      <a:r>
                        <a:rPr lang="en" sz="1000" u="none" strike="noStrike" cap="none" baseline="0">
                          <a:sym typeface="Calibri"/>
                        </a:rPr>
                        <a:t>:- u </a:t>
                      </a:r>
                      <a:r>
                        <a:rPr lang="en" sz="1000" u="none" strike="noStrike" cap="none" baseline="0" err="1">
                          <a:sym typeface="Calibri"/>
                        </a:rPr>
                        <a:t>školskoj</a:t>
                      </a:r>
                      <a:r>
                        <a:rPr lang="en" sz="1000" u="none" strike="noStrike" cap="none" baseline="0">
                          <a:sym typeface="Calibri"/>
                        </a:rPr>
                        <a:t> </a:t>
                      </a:r>
                      <a:r>
                        <a:rPr lang="en" sz="1000" u="none" strike="noStrike" cap="none" baseline="0" err="1">
                          <a:sym typeface="Calibri"/>
                        </a:rPr>
                        <a:t>godini</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jednom</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imati</a:t>
                      </a:r>
                      <a:r>
                        <a:rPr lang="en" sz="1000" u="none" strike="noStrike" cap="none" baseline="0">
                          <a:sym typeface="Calibri"/>
                        </a:rPr>
                        <a:t> </a:t>
                      </a:r>
                      <a:r>
                        <a:rPr lang="en" sz="1000" u="none" strike="noStrike" cap="none" baseline="0" err="1">
                          <a:sym typeface="Calibri"/>
                        </a:rPr>
                        <a:t>trening</a:t>
                      </a:r>
                      <a:r>
                        <a:rPr lang="en" sz="1000" u="none" strike="noStrike" cap="none" baseline="0">
                          <a:sym typeface="Calibri"/>
                        </a:rPr>
                        <a:t>, </a:t>
                      </a:r>
                      <a:r>
                        <a:rPr lang="en" sz="1000" u="none" strike="noStrike" cap="none" baseline="0" err="1">
                          <a:sym typeface="Calibri"/>
                        </a:rPr>
                        <a:t>jedan</a:t>
                      </a:r>
                      <a:r>
                        <a:rPr lang="en" sz="1000" u="none" strike="noStrike" cap="none" baseline="0">
                          <a:sym typeface="Calibri"/>
                        </a:rPr>
                        <a:t> </a:t>
                      </a:r>
                      <a:r>
                        <a:rPr lang="en" sz="1000" u="none" strike="noStrike" cap="none" baseline="0" err="1">
                          <a:sym typeface="Calibri"/>
                        </a:rPr>
                        <a:t>školski</a:t>
                      </a:r>
                      <a:r>
                        <a:rPr lang="en" sz="1000" u="none" strike="noStrike" cap="none" baseline="0">
                          <a:sym typeface="Calibri"/>
                        </a:rPr>
                        <a:t> sat</a:t>
                      </a:r>
                    </a:p>
                    <a:p>
                      <a:pPr marL="0" marR="0" lvl="0" indent="0" algn="l" rtl="0">
                        <a:lnSpc>
                          <a:spcPct val="100000"/>
                        </a:lnSpc>
                        <a:spcBef>
                          <a:spcPts val="0"/>
                        </a:spcBef>
                        <a:spcAft>
                          <a:spcPts val="0"/>
                        </a:spcAft>
                        <a:buClr>
                          <a:schemeClr val="dk1"/>
                        </a:buClr>
                        <a:buFont typeface="Calibri"/>
                        <a:buNone/>
                      </a:pPr>
                      <a:endParaRPr sz="1000" u="none" strike="noStrike" cap="none" baseline="0">
                        <a:sym typeface="Arial"/>
                      </a:endParaRPr>
                    </a:p>
                    <a:p>
                      <a:pPr marL="0" marR="0" lvl="0" indent="0" algn="l" rtl="0">
                        <a:spcBef>
                          <a:spcPts val="0"/>
                        </a:spcBef>
                        <a:buNone/>
                      </a:pPr>
                      <a:endParaRPr sz="1000" b="0" i="0" u="none" strike="noStrike" cap="none" baseline="0">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xmlns="" val="10002"/>
                  </a:ext>
                </a:extLst>
              </a:tr>
              <a:tr h="34519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tjelesne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zdravstvene</a:t>
                      </a:r>
                      <a:r>
                        <a:rPr lang="en" sz="1000" u="none" strike="noStrike" cap="none" baseline="0">
                          <a:sym typeface="Calibri"/>
                        </a:rPr>
                        <a:t> </a:t>
                      </a:r>
                      <a:r>
                        <a:rPr lang="en" sz="1000" u="none" strike="noStrike" cap="none" baseline="0" err="1">
                          <a:sym typeface="Calibri"/>
                        </a:rPr>
                        <a:t>kulture</a:t>
                      </a:r>
                      <a:r>
                        <a:rPr lang="en" sz="1000" u="none" strike="noStrike" cap="none" baseline="0"/>
                        <a:t> David Grgić</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endParaRPr lang="en" sz="1000" b="0" i="0" u="none" strike="noStrike" cap="none" baseline="0" err="1">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xmlns="" val="10003"/>
                  </a:ext>
                </a:extLst>
              </a:tr>
              <a:tr h="5171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a:lnSpc>
                          <a:spcPct val="100000"/>
                        </a:lnSpc>
                        <a:spcBef>
                          <a:spcPts val="0"/>
                        </a:spcBef>
                        <a:spcAft>
                          <a:spcPts val="0"/>
                        </a:spcAft>
                        <a:buNone/>
                      </a:pPr>
                      <a:r>
                        <a:rPr lang="hr-HR" sz="1000" b="0" i="0" u="none" strike="noStrike" cap="none" baseline="0" noProof="0">
                          <a:latin typeface="Calibri"/>
                        </a:rPr>
                        <a:t>U školi i </a:t>
                      </a:r>
                      <a:r>
                        <a:rPr lang="hr-HR" sz="1000" b="0" i="0" u="none" strike="noStrike" cap="none" baseline="0" noProof="0"/>
                        <a:t>online</a:t>
                      </a:r>
                      <a:r>
                        <a:rPr lang="hr-HR" sz="1000" b="0" i="0" u="none" strike="noStrike" cap="none" baseline="0" noProof="0">
                          <a:latin typeface="Calibri"/>
                        </a:rPr>
                        <a:t>,</a:t>
                      </a:r>
                      <a:r>
                        <a:rPr lang="en" sz="1000" b="0" i="0" u="none" strike="noStrike" cap="none" baseline="0" noProof="0"/>
                        <a:t> a odredeni fond sati će se provoditi online zbog  pandemije Covid 19</a:t>
                      </a:r>
                      <a:endParaRPr lang="en-US"/>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50" marR="91450" marT="30600" marB="30600"/>
                </a:tc>
                <a:extLst>
                  <a:ext uri="{0D108BD9-81ED-4DB2-BD59-A6C34878D82A}">
                    <a16:rowId xmlns:a16="http://schemas.microsoft.com/office/drawing/2014/main" xmlns="" val="10004"/>
                  </a:ext>
                </a:extLst>
              </a:tr>
              <a:tr h="24226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chemeClr val="dk1"/>
                        </a:buClr>
                        <a:buSzPct val="25000"/>
                        <a:buFont typeface="Arial"/>
                        <a:buNone/>
                      </a:pPr>
                      <a:r>
                        <a:rPr lang="en" sz="1000" u="none" strike="noStrike" cap="none" baseline="0" err="1">
                          <a:sym typeface="Arial"/>
                        </a:rPr>
                        <a:t>Sredstva</a:t>
                      </a:r>
                      <a:r>
                        <a:rPr lang="en" sz="1000" u="none" strike="noStrike" cap="none" baseline="0">
                          <a:sym typeface="Arial"/>
                        </a:rPr>
                        <a:t> </a:t>
                      </a:r>
                      <a:r>
                        <a:rPr lang="en" sz="1000" u="none" strike="noStrike" cap="none" baseline="0" err="1">
                          <a:sym typeface="Arial"/>
                        </a:rPr>
                        <a:t>potrebna</a:t>
                      </a:r>
                      <a:r>
                        <a:rPr lang="en" sz="1000" u="none" strike="noStrike" cap="none" baseline="0">
                          <a:sym typeface="Arial"/>
                        </a:rPr>
                        <a:t> za </a:t>
                      </a:r>
                      <a:r>
                        <a:rPr lang="en" sz="1000" u="none" strike="noStrike" cap="none" baseline="0" err="1">
                          <a:sym typeface="Arial"/>
                        </a:rPr>
                        <a:t>nabavku</a:t>
                      </a:r>
                      <a:r>
                        <a:rPr lang="en" sz="1000" u="none" strike="noStrike" cap="none" baseline="0">
                          <a:sym typeface="Arial"/>
                        </a:rPr>
                        <a:t> </a:t>
                      </a:r>
                      <a:r>
                        <a:rPr lang="en" sz="1000" u="none" strike="noStrike" cap="none" baseline="0" err="1">
                          <a:sym typeface="Arial"/>
                        </a:rPr>
                        <a:t>reketa</a:t>
                      </a:r>
                      <a:r>
                        <a:rPr lang="hr-HR" sz="1000" u="none" strike="noStrike" cap="none" baseline="0">
                          <a:sym typeface="Arial"/>
                        </a:rPr>
                        <a:t>, </a:t>
                      </a:r>
                      <a:r>
                        <a:rPr lang="en" sz="1000" u="none" strike="noStrike" cap="none" baseline="0" err="1">
                          <a:sym typeface="Arial"/>
                        </a:rPr>
                        <a:t>loptica</a:t>
                      </a:r>
                      <a:r>
                        <a:rPr lang="en" sz="1000" u="none" strike="noStrike" cap="none" baseline="0">
                          <a:sym typeface="Arial"/>
                        </a:rPr>
                        <a:t> </a:t>
                      </a:r>
                      <a:r>
                        <a:rPr lang="en" sz="1000" u="none" strike="noStrike" cap="none" baseline="0" err="1">
                          <a:sym typeface="Arial"/>
                        </a:rPr>
                        <a:t>i</a:t>
                      </a:r>
                      <a:r>
                        <a:rPr lang="en" sz="1000" u="none" strike="noStrike" cap="none" baseline="0">
                          <a:sym typeface="Arial"/>
                        </a:rPr>
                        <a:t> </a:t>
                      </a:r>
                      <a:r>
                        <a:rPr lang="en" sz="1000" u="none" strike="noStrike" cap="none" baseline="0" err="1">
                          <a:sym typeface="Arial"/>
                        </a:rPr>
                        <a:t>st.</a:t>
                      </a:r>
                      <a:r>
                        <a:rPr lang="en" sz="1000" u="none" strike="noStrike" cap="none" baseline="0">
                          <a:sym typeface="Arial"/>
                        </a:rPr>
                        <a:t> . </a:t>
                      </a:r>
                      <a:r>
                        <a:rPr lang="en" sz="1000" u="none" strike="noStrike" cap="none" baseline="0" err="1">
                          <a:sym typeface="Arial"/>
                        </a:rPr>
                        <a:t>teniske</a:t>
                      </a:r>
                      <a:r>
                        <a:rPr lang="en" sz="1000" u="none" strike="noStrike" cap="none" baseline="0">
                          <a:sym typeface="Arial"/>
                        </a:rPr>
                        <a:t> </a:t>
                      </a:r>
                      <a:r>
                        <a:rPr lang="en" sz="1000" u="none" strike="noStrike" cap="none" baseline="0" err="1">
                          <a:sym typeface="Arial"/>
                        </a:rPr>
                        <a:t>opreme</a:t>
                      </a:r>
                      <a:endParaRPr lang="en" sz="1000" b="0" i="0" u="none" strike="noStrike" cap="none" baseline="0" err="1">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xmlns="" val="10005"/>
                  </a:ext>
                </a:extLst>
              </a:tr>
              <a:tr h="7745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 se </a:t>
                      </a:r>
                      <a:r>
                        <a:rPr lang="en" sz="1000" u="none" strike="noStrike" cap="none" baseline="0" err="1">
                          <a:sym typeface="Calibri"/>
                        </a:rPr>
                        <a:t>provode</a:t>
                      </a:r>
                      <a:r>
                        <a:rPr lang="en" sz="1000" u="none" strike="noStrike" cap="none" baseline="0">
                          <a:sym typeface="Calibri"/>
                        </a:rPr>
                        <a:t> </a:t>
                      </a:r>
                      <a:r>
                        <a:rPr lang="en" sz="1000" u="none" strike="noStrike" cap="none" baseline="0" err="1">
                          <a:sym typeface="Calibri"/>
                        </a:rPr>
                        <a:t>mjerenja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temelju</a:t>
                      </a:r>
                      <a:r>
                        <a:rPr lang="en" sz="1000" u="none" strike="noStrike" cap="none" baseline="0">
                          <a:sym typeface="Calibri"/>
                        </a:rPr>
                        <a:t> </a:t>
                      </a:r>
                      <a:r>
                        <a:rPr lang="en" sz="1000" u="none" strike="noStrike" cap="none" baseline="0" err="1">
                          <a:sym typeface="Calibri"/>
                        </a:rPr>
                        <a:t>kojih</a:t>
                      </a:r>
                      <a:r>
                        <a:rPr lang="en" sz="1000" u="none" strike="noStrike" cap="none" baseline="0">
                          <a:sym typeface="Calibri"/>
                        </a:rPr>
                        <a:t> se </a:t>
                      </a:r>
                      <a:r>
                        <a:rPr lang="en" sz="1000" u="none" strike="noStrike" cap="none" baseline="0" err="1">
                          <a:sym typeface="Calibri"/>
                        </a:rPr>
                        <a:t>vidi</a:t>
                      </a:r>
                      <a:r>
                        <a:rPr lang="en" sz="1000" u="none" strike="noStrike" cap="none" baseline="0">
                          <a:sym typeface="Calibri"/>
                        </a:rPr>
                        <a:t> </a:t>
                      </a:r>
                      <a:r>
                        <a:rPr lang="en" sz="1000" u="none" strike="noStrike" cap="none" baseline="0" err="1">
                          <a:sym typeface="Calibri"/>
                        </a:rPr>
                        <a:t>napredak</a:t>
                      </a:r>
                      <a:r>
                        <a:rPr lang="en" sz="1000" u="none" strike="noStrike" cap="none" baseline="0">
                          <a:sym typeface="Calibri"/>
                        </a:rPr>
                        <a:t> </a:t>
                      </a:r>
                      <a:r>
                        <a:rPr lang="en" sz="1000" u="none" strike="noStrike" cap="none" baseline="0" err="1">
                          <a:sym typeface="Calibri"/>
                        </a:rPr>
                        <a:t>svakog</a:t>
                      </a:r>
                      <a:r>
                        <a:rPr lang="en" sz="1000" u="none" strike="noStrike" cap="none" baseline="0">
                          <a:sym typeface="Calibri"/>
                        </a:rPr>
                        <a:t> </a:t>
                      </a:r>
                      <a:r>
                        <a:rPr lang="en" sz="1000" u="none" strike="noStrike" cap="none" baseline="0" err="1">
                          <a:sym typeface="Calibri"/>
                        </a:rPr>
                        <a:t>pojedinog</a:t>
                      </a:r>
                      <a:r>
                        <a:rPr lang="en" sz="1000" u="none" strike="noStrike" cap="none" baseline="0">
                          <a:sym typeface="Calibri"/>
                        </a:rPr>
                        <a:t> </a:t>
                      </a:r>
                      <a:r>
                        <a:rPr lang="en" sz="1000" u="none" strike="noStrike" cap="none" baseline="0" err="1">
                          <a:sym typeface="Calibri"/>
                        </a:rPr>
                        <a:t>učenika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uspjeh</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natjecanjima</a:t>
                      </a:r>
                      <a:r>
                        <a:rPr lang="en" sz="1000" u="none" strike="noStrike" cap="none" baseline="0">
                          <a:sym typeface="Calibri"/>
                        </a:rPr>
                        <a:t>, </a:t>
                      </a:r>
                      <a:r>
                        <a:rPr lang="en" sz="1000" u="none" strike="noStrike" cap="none" baseline="0" err="1">
                          <a:sym typeface="Calibri"/>
                        </a:rPr>
                        <a:t>školska</a:t>
                      </a:r>
                      <a:r>
                        <a:rPr lang="en" sz="1000" u="none" strike="noStrike" cap="none" baseline="0">
                          <a:sym typeface="Calibri"/>
                        </a:rPr>
                        <a:t>, </a:t>
                      </a:r>
                      <a:r>
                        <a:rPr lang="en" sz="1000" u="none" strike="noStrike" cap="none" baseline="0" err="1">
                          <a:sym typeface="Calibri"/>
                        </a:rPr>
                        <a:t>prijateljska</a:t>
                      </a:r>
                      <a:r>
                        <a:rPr lang="en" sz="1000" u="none" strike="noStrike" cap="none" baseline="0">
                          <a:sym typeface="Calibri"/>
                        </a:rPr>
                        <a:t>, </a:t>
                      </a:r>
                      <a:r>
                        <a:rPr lang="en" sz="1000" u="none" strike="noStrike" cap="none" baseline="0" err="1">
                          <a:sym typeface="Calibri"/>
                        </a:rPr>
                        <a:t>međurazredna</a:t>
                      </a:r>
                      <a:endParaRPr lang="en"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nagrade</a:t>
                      </a:r>
                      <a:r>
                        <a:rPr lang="en" sz="1000" u="none" strike="noStrike" cap="none" baseline="0">
                          <a:sym typeface="Calibri"/>
                        </a:rPr>
                        <a:t>, </a:t>
                      </a:r>
                      <a:r>
                        <a:rPr lang="en" sz="1000" u="none" strike="noStrike" cap="none" baseline="0" err="1">
                          <a:sym typeface="Calibri"/>
                        </a:rPr>
                        <a:t>priznanja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06116" y="224861"/>
            <a:ext cx="7780894"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Badminton – dječaci i djevojčice</a:t>
            </a:r>
          </a:p>
        </p:txBody>
      </p:sp>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91224" y="222739"/>
            <a:ext cx="980010" cy="767674"/>
          </a:xfrm>
          <a:prstGeom prst="rect">
            <a:avLst/>
          </a:prstGeom>
        </p:spPr>
      </p:pic>
    </p:spTree>
    <p:extLst>
      <p:ext uri="{BB962C8B-B14F-4D97-AF65-F5344CB8AC3E}">
        <p14:creationId xmlns:p14="http://schemas.microsoft.com/office/powerpoint/2010/main" xmlns="" val="84546833"/>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graphicFrame>
        <p:nvGraphicFramePr>
          <p:cNvPr id="570" name="Shape 570"/>
          <p:cNvGraphicFramePr/>
          <p:nvPr>
            <p:extLst>
              <p:ext uri="{D42A27DB-BD31-4B8C-83A1-F6EECF244321}">
                <p14:modId xmlns:p14="http://schemas.microsoft.com/office/powerpoint/2010/main" xmlns="" val="3316438992"/>
              </p:ext>
            </p:extLst>
          </p:nvPr>
        </p:nvGraphicFramePr>
        <p:xfrm>
          <a:off x="806116" y="1079497"/>
          <a:ext cx="8218349" cy="4031732"/>
        </p:xfrm>
        <a:graphic>
          <a:graphicData uri="http://schemas.openxmlformats.org/drawingml/2006/table">
            <a:tbl>
              <a:tblPr>
                <a:tableStyleId>{0E3FDE45-AF77-4B5C-9715-49D594BDF05E}</a:tableStyleId>
              </a:tblPr>
              <a:tblGrid>
                <a:gridCol w="2451099">
                  <a:extLst>
                    <a:ext uri="{9D8B030D-6E8A-4147-A177-3AD203B41FA5}">
                      <a16:colId xmlns:a16="http://schemas.microsoft.com/office/drawing/2014/main" xmlns="" val="20000"/>
                    </a:ext>
                  </a:extLst>
                </a:gridCol>
                <a:gridCol w="5767250">
                  <a:extLst>
                    <a:ext uri="{9D8B030D-6E8A-4147-A177-3AD203B41FA5}">
                      <a16:colId xmlns:a16="http://schemas.microsoft.com/office/drawing/2014/main" xmlns="" val="20001"/>
                    </a:ext>
                  </a:extLst>
                </a:gridCol>
              </a:tblGrid>
              <a:tr h="57116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lvl="0" algn="l">
                        <a:lnSpc>
                          <a:spcPct val="100000"/>
                        </a:lnSpc>
                        <a:spcBef>
                          <a:spcPts val="0"/>
                        </a:spcBef>
                        <a:spcAft>
                          <a:spcPts val="0"/>
                        </a:spcAft>
                        <a:buNone/>
                      </a:pPr>
                      <a:r>
                        <a:rPr lang="en-US" sz="1000" b="0" i="0" u="none" strike="noStrike" cap="none" baseline="0" noProof="0" err="1"/>
                        <a:t>Učenici</a:t>
                      </a:r>
                      <a:r>
                        <a:rPr lang="en-US" sz="1000" b="0" i="0" u="none" strike="noStrike" cap="none" baseline="0" noProof="0"/>
                        <a:t>, koji </a:t>
                      </a:r>
                      <a:r>
                        <a:rPr lang="en-US" sz="1000" b="0" i="0" u="none" strike="noStrike" cap="none" baseline="0" noProof="0" err="1"/>
                        <a:t>pokazuju</a:t>
                      </a:r>
                      <a:r>
                        <a:rPr lang="en-US" sz="1000" b="0" i="0" u="none" strike="noStrike" cap="none" baseline="0" noProof="0"/>
                        <a:t> </a:t>
                      </a:r>
                      <a:r>
                        <a:rPr lang="en-US" sz="1000" b="0" i="0" u="none" strike="noStrike" cap="none" baseline="0" noProof="0" err="1"/>
                        <a:t>posebno</a:t>
                      </a:r>
                      <a:r>
                        <a:rPr lang="en-US" sz="1000" b="0" i="0" u="none" strike="noStrike" cap="none" baseline="0" noProof="0"/>
                        <a:t> </a:t>
                      </a:r>
                      <a:r>
                        <a:rPr lang="en-US" sz="1000" b="0" i="0" u="none" strike="noStrike" cap="none" baseline="0" noProof="0" err="1"/>
                        <a:t>zanimanje</a:t>
                      </a:r>
                      <a:r>
                        <a:rPr lang="en-US" sz="1000" b="0" i="0" u="none" strike="noStrike" cap="none" baseline="0" noProof="0"/>
                        <a:t> za </a:t>
                      </a:r>
                      <a:r>
                        <a:rPr lang="en-US" sz="1000" b="0" i="0" u="none" strike="noStrike" cap="none" baseline="0" noProof="0" err="1"/>
                        <a:t>sportove</a:t>
                      </a:r>
                      <a:r>
                        <a:rPr lang="en-US" sz="1000" b="0" i="0" u="none" strike="noStrike" cap="none" baseline="0" noProof="0"/>
                        <a:t> s </a:t>
                      </a:r>
                      <a:r>
                        <a:rPr lang="en-US" sz="1000" b="0" i="0" u="none" strike="noStrike" cap="none" baseline="0" noProof="0" err="1"/>
                        <a:t>reketom</a:t>
                      </a:r>
                      <a:r>
                        <a:rPr lang="en-US" sz="1000" b="0" i="0" u="none" strike="noStrike" cap="none" baseline="0" noProof="0"/>
                        <a:t>, </a:t>
                      </a:r>
                      <a:r>
                        <a:rPr lang="en-US" sz="1000" b="0" i="0" u="none" strike="noStrike" cap="none" baseline="0" noProof="0" err="1"/>
                        <a:t>će</a:t>
                      </a:r>
                      <a:r>
                        <a:rPr lang="en-US" sz="1000" b="0" i="0" u="none" strike="noStrike" cap="none" baseline="0" noProof="0"/>
                        <a:t> </a:t>
                      </a:r>
                      <a:r>
                        <a:rPr lang="en-US" sz="1000" b="0" i="0" u="none" strike="noStrike" cap="none" baseline="0" noProof="0" err="1"/>
                        <a:t>moći</a:t>
                      </a:r>
                      <a:r>
                        <a:rPr lang="en-US" sz="1000" b="0" i="0" u="none" strike="noStrike" cap="none" baseline="0" noProof="0"/>
                        <a:t> </a:t>
                      </a:r>
                      <a:r>
                        <a:rPr lang="en-US" sz="1000" b="0" i="0" u="none" strike="noStrike" cap="none" baseline="0" noProof="0" err="1"/>
                        <a:t>naučiti</a:t>
                      </a:r>
                      <a:r>
                        <a:rPr lang="en-US" sz="1000" b="0" i="0" u="none" strike="noStrike" cap="none" baseline="0" noProof="0"/>
                        <a:t> </a:t>
                      </a:r>
                      <a:r>
                        <a:rPr lang="en-US" sz="1000" b="0" i="0" u="none" strike="noStrike" cap="none" baseline="0" noProof="0" err="1"/>
                        <a:t>i</a:t>
                      </a:r>
                      <a:r>
                        <a:rPr lang="en-US" sz="1000" b="0" i="0" u="none" strike="noStrike" cap="none" baseline="0" noProof="0"/>
                        <a:t> </a:t>
                      </a:r>
                      <a:r>
                        <a:rPr lang="en-US" sz="1000" b="0" i="0" u="none" strike="noStrike" cap="none" baseline="0" noProof="0" err="1"/>
                        <a:t>primjenjivati</a:t>
                      </a:r>
                      <a:r>
                        <a:rPr lang="en-US" sz="1000" b="0" i="0" u="none" strike="noStrike" cap="none" baseline="0" noProof="0"/>
                        <a:t> </a:t>
                      </a:r>
                      <a:r>
                        <a:rPr lang="en-US" sz="1000" b="0" i="0" u="none" strike="noStrike" cap="none" baseline="0" noProof="0" err="1"/>
                        <a:t>nove</a:t>
                      </a:r>
                      <a:r>
                        <a:rPr lang="en-US" sz="1000" b="0" i="0" u="none" strike="noStrike" cap="none" baseline="0" noProof="0"/>
                        <a:t>  </a:t>
                      </a:r>
                      <a:r>
                        <a:rPr lang="en-US" sz="1000" b="0" i="0" u="none" strike="noStrike" cap="none" baseline="0" noProof="0" err="1"/>
                        <a:t>motoričke</a:t>
                      </a:r>
                      <a:r>
                        <a:rPr lang="en-US" sz="1000" b="0" i="0" u="none" strike="noStrike" cap="none" baseline="0" noProof="0"/>
                        <a:t> </a:t>
                      </a:r>
                      <a:r>
                        <a:rPr lang="en-US" sz="1000" b="0" i="0" u="none" strike="noStrike" cap="none" baseline="0" noProof="0" err="1"/>
                        <a:t>i</a:t>
                      </a:r>
                      <a:r>
                        <a:rPr lang="en-US" sz="1000" b="0" i="0" u="none" strike="noStrike" cap="none" baseline="0" noProof="0"/>
                        <a:t> </a:t>
                      </a:r>
                      <a:r>
                        <a:rPr lang="en-US" sz="1000" b="0" i="0" u="none" strike="noStrike" cap="none" baseline="0" noProof="0" err="1"/>
                        <a:t>teorijske</a:t>
                      </a:r>
                      <a:r>
                        <a:rPr lang="en-US" sz="1000" b="0" i="0" u="none" strike="noStrike" cap="none" baseline="0" noProof="0"/>
                        <a:t> </a:t>
                      </a:r>
                      <a:r>
                        <a:rPr lang="en-US" sz="1000" b="0" i="0" u="none" strike="noStrike" cap="none" baseline="0" noProof="0" err="1"/>
                        <a:t>informacije</a:t>
                      </a:r>
                      <a:r>
                        <a:rPr lang="en-US" sz="1000" b="0" i="0" u="none" strike="noStrike" cap="none" baseline="0" noProof="0"/>
                        <a:t> </a:t>
                      </a:r>
                      <a:r>
                        <a:rPr lang="en-US" sz="1000" b="0" i="0" u="none" strike="noStrike" cap="none" baseline="0" noProof="0" err="1"/>
                        <a:t>koja</a:t>
                      </a:r>
                      <a:r>
                        <a:rPr lang="en-US" sz="1000" b="0" i="0" u="none" strike="noStrike" cap="none" baseline="0" noProof="0"/>
                        <a:t> se </a:t>
                      </a:r>
                      <a:r>
                        <a:rPr lang="en-US" sz="1000" b="0" i="0" u="none" strike="noStrike" cap="none" baseline="0" noProof="0" err="1"/>
                        <a:t>odnose</a:t>
                      </a:r>
                      <a:r>
                        <a:rPr lang="en-US" sz="1000" b="0" i="0" u="none" strike="noStrike" cap="none" baseline="0" noProof="0"/>
                        <a:t> </a:t>
                      </a:r>
                      <a:r>
                        <a:rPr lang="en-US" sz="1000" b="0" i="0" u="none" strike="noStrike" cap="none" baseline="0" noProof="0" err="1"/>
                        <a:t>na</a:t>
                      </a:r>
                      <a:r>
                        <a:rPr lang="en-US" sz="1000" b="0" i="0" u="none" strike="noStrike" cap="none" baseline="0" noProof="0"/>
                        <a:t> </a:t>
                      </a:r>
                      <a:r>
                        <a:rPr lang="en-US" sz="1000" b="0" i="0" u="none" strike="noStrike" cap="none" baseline="0" noProof="0" err="1"/>
                        <a:t>usvajanje</a:t>
                      </a:r>
                      <a:r>
                        <a:rPr lang="en-US" sz="1000" b="0" i="0" u="none" strike="noStrike" cap="none" baseline="0" noProof="0"/>
                        <a:t> </a:t>
                      </a:r>
                      <a:r>
                        <a:rPr lang="en-US" sz="1000" b="0" i="0" u="none" strike="noStrike" cap="none" baseline="0" noProof="0" err="1"/>
                        <a:t>tehničko</a:t>
                      </a:r>
                      <a:r>
                        <a:rPr lang="en-US" sz="1000" b="0" i="0" u="none" strike="noStrike" cap="none" baseline="0" noProof="0"/>
                        <a:t>- </a:t>
                      </a:r>
                      <a:r>
                        <a:rPr lang="en-US" sz="1000" b="0" i="0" u="none" strike="noStrike" cap="none" baseline="0" noProof="0" err="1"/>
                        <a:t>taktičkih</a:t>
                      </a:r>
                      <a:r>
                        <a:rPr lang="en-US" sz="1000" b="0" i="0" u="none" strike="noStrike" cap="none" baseline="0" noProof="0"/>
                        <a:t> </a:t>
                      </a:r>
                      <a:r>
                        <a:rPr lang="en-US" sz="1000" b="0" i="0" u="none" strike="noStrike" cap="none" baseline="0" noProof="0" err="1"/>
                        <a:t>znanja</a:t>
                      </a:r>
                      <a:r>
                        <a:rPr lang="en-US" sz="1000" b="0" i="0" u="none" strike="noStrike" cap="none" baseline="0" noProof="0"/>
                        <a:t> </a:t>
                      </a:r>
                      <a:r>
                        <a:rPr lang="en-US" sz="1000" b="0" i="0" u="none" strike="noStrike" cap="none" baseline="0" noProof="0" err="1"/>
                        <a:t>iz</a:t>
                      </a:r>
                      <a:r>
                        <a:rPr lang="en-US" sz="1000" b="0" i="0" u="none" strike="noStrike" cap="none" baseline="0" noProof="0"/>
                        <a:t> </a:t>
                      </a:r>
                      <a:r>
                        <a:rPr lang="en-US" sz="1000" b="0" i="0" u="none" strike="noStrike" cap="none" baseline="0" noProof="0" err="1"/>
                        <a:t>dotičnog</a:t>
                      </a:r>
                      <a:r>
                        <a:rPr lang="en-US" sz="1000" b="0" i="0" u="none" strike="noStrike" cap="none" baseline="0" noProof="0"/>
                        <a:t> </a:t>
                      </a:r>
                      <a:r>
                        <a:rPr lang="en-US" sz="1000" b="0" i="0" u="none" strike="noStrike" cap="none" baseline="0" noProof="0" err="1"/>
                        <a:t>sporta</a:t>
                      </a:r>
                      <a:r>
                        <a:rPr lang="en-US" sz="1000" b="0" i="0" u="none" strike="noStrike" cap="none" baseline="0" noProof="0"/>
                        <a:t>. </a:t>
                      </a:r>
                      <a:endParaRPr lang="en" sz="1000" b="0" i="0" u="none" strike="noStrike" cap="none" baseline="0" noProof="0"/>
                    </a:p>
                    <a:p>
                      <a:pPr marL="0" marR="0" lvl="0" indent="0" algn="l">
                        <a:lnSpc>
                          <a:spcPct val="100000"/>
                        </a:lnSpc>
                        <a:spcBef>
                          <a:spcPts val="0"/>
                        </a:spcBef>
                        <a:spcAft>
                          <a:spcPts val="0"/>
                        </a:spcAft>
                        <a:buFont typeface="Calibri"/>
                        <a:buNone/>
                      </a:pPr>
                      <a:endParaRPr lang="en" sz="1000" b="0" u="none" strike="noStrike" cap="none" baseline="0">
                        <a:sym typeface="Calibri"/>
                      </a:endParaRPr>
                    </a:p>
                  </a:txBody>
                  <a:tcPr marL="91450" marR="91450" marT="30600" marB="30600"/>
                </a:tc>
                <a:extLst>
                  <a:ext uri="{0D108BD9-81ED-4DB2-BD59-A6C34878D82A}">
                    <a16:rowId xmlns:a16="http://schemas.microsoft.com/office/drawing/2014/main" xmlns="" val="10000"/>
                  </a:ext>
                </a:extLst>
              </a:tr>
              <a:tr h="75820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lvl="0" algn="l">
                        <a:buNone/>
                      </a:pPr>
                      <a:r>
                        <a:rPr lang="en-US" sz="1000" b="0" i="0" u="none" strike="noStrike" cap="none" baseline="0" noProof="0" err="1"/>
                        <a:t>Učenicima</a:t>
                      </a:r>
                      <a:r>
                        <a:rPr lang="en-US" sz="1000" b="0" i="0" u="none" strike="noStrike" cap="none" baseline="0" noProof="0"/>
                        <a:t> </a:t>
                      </a:r>
                      <a:r>
                        <a:rPr lang="en-US" sz="1000" b="0" i="0" u="none" strike="noStrike" cap="none" baseline="0" noProof="0" err="1"/>
                        <a:t>članovima</a:t>
                      </a:r>
                      <a:r>
                        <a:rPr lang="en-US" sz="1000" b="0" i="0" u="none" strike="noStrike" cap="none" baseline="0" noProof="0"/>
                        <a:t> </a:t>
                      </a:r>
                      <a:r>
                        <a:rPr lang="en-US" sz="1000" b="0" i="0" u="none" strike="noStrike" cap="none" baseline="0" noProof="0" err="1"/>
                        <a:t>školskog</a:t>
                      </a:r>
                      <a:r>
                        <a:rPr lang="en-US" sz="1000" b="0" i="0" u="none" strike="noStrike" cap="none" baseline="0" noProof="0"/>
                        <a:t> </a:t>
                      </a:r>
                      <a:r>
                        <a:rPr lang="en-US" sz="1000" b="0" i="0" u="none" strike="noStrike" cap="none" baseline="0" noProof="0" err="1"/>
                        <a:t>športskog</a:t>
                      </a:r>
                      <a:r>
                        <a:rPr lang="en-US" sz="1000" b="0" i="0" u="none" strike="noStrike" cap="none" baseline="0" noProof="0"/>
                        <a:t> </a:t>
                      </a:r>
                      <a:r>
                        <a:rPr lang="en-US" sz="1000" b="0" i="0" u="none" strike="noStrike" cap="none" baseline="0" noProof="0" err="1"/>
                        <a:t>društva</a:t>
                      </a:r>
                      <a:r>
                        <a:rPr lang="en-US" sz="1000" b="0" i="0" u="none" strike="noStrike" cap="none" baseline="0" noProof="0"/>
                        <a:t> </a:t>
                      </a:r>
                      <a:r>
                        <a:rPr lang="en-US" sz="1000" b="0" i="0" u="none" strike="noStrike" cap="none" baseline="0" noProof="0" err="1"/>
                        <a:t>uključenih</a:t>
                      </a:r>
                      <a:r>
                        <a:rPr lang="en-US" sz="1000" b="0" i="0" u="none" strike="noStrike" cap="none" baseline="0" noProof="0"/>
                        <a:t> u </a:t>
                      </a:r>
                      <a:r>
                        <a:rPr lang="en-US" sz="1000" b="0" i="0" u="none" strike="noStrike" cap="none" baseline="0" noProof="0" err="1"/>
                        <a:t>sekcju</a:t>
                      </a:r>
                      <a:r>
                        <a:rPr lang="en-US" sz="1000" b="0" i="0" u="none" strike="noStrike" cap="none" baseline="0" noProof="0"/>
                        <a:t> </a:t>
                      </a:r>
                      <a:r>
                        <a:rPr lang="en-US" sz="1000" b="0" i="0" u="none" strike="noStrike" cap="none" baseline="0" noProof="0" err="1"/>
                        <a:t>stolnog</a:t>
                      </a:r>
                      <a:r>
                        <a:rPr lang="en-US" sz="1000" b="0" i="0" u="none" strike="noStrike" cap="none" baseline="0" noProof="0"/>
                        <a:t> </a:t>
                      </a:r>
                      <a:r>
                        <a:rPr lang="en-US" sz="1000" b="0" i="0" u="none" strike="noStrike" cap="none" baseline="0" noProof="0" err="1"/>
                        <a:t>tenisa</a:t>
                      </a:r>
                      <a:endParaRPr lang="en-US" sz="1000" b="0" i="0" u="none" strike="noStrike" cap="none" baseline="0" noProof="0"/>
                    </a:p>
                    <a:p>
                      <a:pPr lvl="0" algn="l">
                        <a:buNone/>
                      </a:pPr>
                      <a:r>
                        <a:rPr lang="en-US" sz="1000" b="0" i="0" u="none" strike="noStrike" cap="none" baseline="0" noProof="0"/>
                        <a:t>- </a:t>
                      </a:r>
                      <a:r>
                        <a:rPr lang="en-US" sz="1000" b="0" i="0" u="none" strike="noStrike" cap="none" baseline="0" noProof="0" err="1"/>
                        <a:t>sudjelovati</a:t>
                      </a:r>
                      <a:r>
                        <a:rPr lang="en-US" sz="1000" b="0" i="0" u="none" strike="noStrike" cap="none" baseline="0" noProof="0"/>
                        <a:t> </a:t>
                      </a:r>
                      <a:r>
                        <a:rPr lang="en-US" sz="1000" b="0" i="0" u="none" strike="noStrike" cap="none" baseline="0" noProof="0" err="1"/>
                        <a:t>će</a:t>
                      </a:r>
                      <a:r>
                        <a:rPr lang="en-US" sz="1000" b="0" i="0" u="none" strike="noStrike" cap="none" baseline="0" noProof="0"/>
                        <a:t> u </a:t>
                      </a:r>
                      <a:r>
                        <a:rPr lang="en-US" sz="1000" b="0" i="0" u="none" strike="noStrike" cap="none" baseline="0" noProof="0" err="1"/>
                        <a:t>organizaciji</a:t>
                      </a:r>
                      <a:r>
                        <a:rPr lang="en-US" sz="1000" b="0" i="0" u="none" strike="noStrike" cap="none" baseline="0" noProof="0"/>
                        <a:t> </a:t>
                      </a:r>
                      <a:r>
                        <a:rPr lang="en-US" sz="1000" b="0" i="0" u="none" strike="noStrike" cap="none" baseline="0" noProof="0" err="1"/>
                        <a:t>i</a:t>
                      </a:r>
                      <a:r>
                        <a:rPr lang="en-US" sz="1000" b="0" i="0" u="none" strike="noStrike" cap="none" baseline="0" noProof="0"/>
                        <a:t> </a:t>
                      </a:r>
                      <a:r>
                        <a:rPr lang="en-US" sz="1000" b="0" i="0" u="none" strike="noStrike" cap="none" baseline="0" noProof="0" err="1"/>
                        <a:t>provedbi</a:t>
                      </a:r>
                      <a:r>
                        <a:rPr lang="en-US" sz="1000" b="0" i="0" u="none" strike="noStrike" cap="none" baseline="0" noProof="0"/>
                        <a:t> </a:t>
                      </a:r>
                      <a:r>
                        <a:rPr lang="en-US" sz="1000" b="0" i="0" u="none" strike="noStrike" cap="none" baseline="0" noProof="0" err="1"/>
                        <a:t>svih</a:t>
                      </a:r>
                      <a:r>
                        <a:rPr lang="en-US" sz="1000" b="0" i="0" u="none" strike="noStrike" cap="none" baseline="0" noProof="0"/>
                        <a:t> </a:t>
                      </a:r>
                      <a:r>
                        <a:rPr lang="en-US" sz="1000" b="0" i="0" u="none" strike="noStrike" cap="none" baseline="0" noProof="0" err="1"/>
                        <a:t>športskih</a:t>
                      </a:r>
                      <a:r>
                        <a:rPr lang="en-US" sz="1000" b="0" i="0" u="none" strike="noStrike" cap="none" baseline="0" noProof="0"/>
                        <a:t> </a:t>
                      </a:r>
                      <a:r>
                        <a:rPr lang="en-US" sz="1000" b="0" i="0" u="none" strike="noStrike" cap="none" baseline="0" noProof="0" err="1"/>
                        <a:t>natjecanja</a:t>
                      </a:r>
                      <a:r>
                        <a:rPr lang="en-US" sz="1000" b="0" i="0" u="none" strike="noStrike" cap="none" baseline="0" noProof="0"/>
                        <a:t> u </a:t>
                      </a:r>
                      <a:r>
                        <a:rPr lang="en-US" sz="1000" b="0" i="0" u="none" strike="noStrike" cap="none" baseline="0" noProof="0" err="1"/>
                        <a:t>školi</a:t>
                      </a:r>
                      <a:r>
                        <a:rPr lang="en-US" sz="1000" b="0" i="0" u="none" strike="noStrike" cap="none" baseline="0" noProof="0"/>
                        <a:t>.</a:t>
                      </a:r>
                    </a:p>
                    <a:p>
                      <a:pPr lvl="0" algn="l">
                        <a:buNone/>
                      </a:pPr>
                      <a:endParaRPr lang="en-US" sz="1000" b="0" i="0" u="none" strike="noStrike" cap="none" baseline="0" noProof="0"/>
                    </a:p>
                    <a:p>
                      <a:pPr marL="0" marR="0" lvl="0" indent="0" algn="l">
                        <a:spcBef>
                          <a:spcPts val="0"/>
                        </a:spcBef>
                        <a:buNone/>
                      </a:pPr>
                      <a:endParaRPr lang="en-US" sz="1000" b="0" i="0" u="none" strike="noStrike" cap="none" baseline="0">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xmlns="" val="10001"/>
                  </a:ext>
                </a:extLst>
              </a:tr>
              <a:tr h="71440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lvl="0" algn="l">
                        <a:buNone/>
                      </a:pPr>
                      <a:r>
                        <a:rPr lang="en-US" sz="1000" b="0" i="0" u="none" strike="noStrike" cap="none" baseline="0" noProof="0"/>
                        <a:t>Prema </a:t>
                      </a:r>
                      <a:r>
                        <a:rPr lang="en-US" sz="1000" b="0" i="0" u="none" strike="noStrike" cap="none" baseline="0" noProof="0" err="1"/>
                        <a:t>potrebi</a:t>
                      </a:r>
                      <a:r>
                        <a:rPr lang="en-US" sz="1000" b="0" i="0" u="none" strike="noStrike" cap="none" baseline="0" noProof="0"/>
                        <a:t> </a:t>
                      </a:r>
                      <a:r>
                        <a:rPr lang="en-US" sz="1000" b="0" i="0" u="none" strike="noStrike" cap="none" baseline="0" noProof="0" err="1"/>
                        <a:t>određeni</a:t>
                      </a:r>
                      <a:r>
                        <a:rPr lang="en-US" sz="1000" b="0" i="0" u="none" strike="noStrike" cap="none" baseline="0" noProof="0"/>
                        <a:t> </a:t>
                      </a:r>
                      <a:r>
                        <a:rPr lang="en-US" sz="1000" b="0" i="0" u="none" strike="noStrike" cap="none" baseline="0" noProof="0" err="1"/>
                        <a:t>broj</a:t>
                      </a:r>
                      <a:r>
                        <a:rPr lang="en-US" sz="1000" b="0" i="0" u="none" strike="noStrike" cap="none" baseline="0" noProof="0"/>
                        <a:t> </a:t>
                      </a:r>
                      <a:r>
                        <a:rPr lang="en-US" sz="1000" b="0" i="0" u="none" strike="noStrike" cap="none" baseline="0" noProof="0" err="1"/>
                        <a:t>prijateljskih</a:t>
                      </a:r>
                      <a:r>
                        <a:rPr lang="en-US" sz="1000" b="0" i="0" u="none" strike="noStrike" cap="none" baseline="0" noProof="0"/>
                        <a:t> </a:t>
                      </a:r>
                      <a:r>
                        <a:rPr lang="en-US" sz="1000" b="0" i="0" u="none" strike="noStrike" cap="none" baseline="0" noProof="0" err="1"/>
                        <a:t>susreta</a:t>
                      </a:r>
                      <a:r>
                        <a:rPr lang="en-US" sz="1000" b="0" i="0" u="none" strike="noStrike" cap="none" baseline="0" noProof="0"/>
                        <a:t> </a:t>
                      </a:r>
                      <a:r>
                        <a:rPr lang="en-US" sz="1000" b="0" i="0" u="none" strike="noStrike" cap="none" baseline="0" noProof="0" err="1"/>
                        <a:t>tokom</a:t>
                      </a:r>
                      <a:r>
                        <a:rPr lang="en-US" sz="1000" b="0" i="0" u="none" strike="noStrike" cap="none" baseline="0" noProof="0"/>
                        <a:t> </a:t>
                      </a:r>
                      <a:r>
                        <a:rPr lang="en-US" sz="1000" b="0" i="0" u="none" strike="noStrike" cap="none" baseline="0" noProof="0" err="1"/>
                        <a:t>godine</a:t>
                      </a:r>
                      <a:r>
                        <a:rPr lang="en-US" sz="1000" b="0" i="0" u="none" strike="noStrike" cap="none" baseline="0" noProof="0"/>
                        <a:t>, </a:t>
                      </a:r>
                      <a:r>
                        <a:rPr lang="en-US" sz="1000" b="0" i="0" u="none" strike="noStrike" cap="none" baseline="0" noProof="0" err="1"/>
                        <a:t>međurazrednog</a:t>
                      </a:r>
                      <a:r>
                        <a:rPr lang="en-US" sz="1000" b="0" i="0" u="none" strike="noStrike" cap="none" baseline="0" noProof="0"/>
                        <a:t> </a:t>
                      </a:r>
                      <a:r>
                        <a:rPr lang="en-US" sz="1000" b="0" i="0" u="none" strike="noStrike" cap="none" baseline="0" noProof="0" err="1"/>
                        <a:t>karaktera</a:t>
                      </a:r>
                      <a:r>
                        <a:rPr lang="en-US" sz="1000" b="0" i="0" u="none" strike="noStrike" cap="none" baseline="0" noProof="0"/>
                        <a:t>. </a:t>
                      </a:r>
                    </a:p>
                    <a:p>
                      <a:pPr lvl="0" algn="l">
                        <a:buNone/>
                      </a:pPr>
                      <a:r>
                        <a:rPr lang="en-US" sz="1000" b="0" i="0" u="none" strike="noStrike" cap="none" baseline="0" noProof="0"/>
                        <a:t>Plan </a:t>
                      </a:r>
                      <a:r>
                        <a:rPr lang="en-US" sz="1000" b="0" i="0" u="none" strike="noStrike" cap="none" baseline="0" noProof="0" err="1"/>
                        <a:t>i</a:t>
                      </a:r>
                      <a:r>
                        <a:rPr lang="en-US" sz="1000" b="0" i="0" u="none" strike="noStrike" cap="none" baseline="0" noProof="0"/>
                        <a:t> program </a:t>
                      </a:r>
                      <a:r>
                        <a:rPr lang="en-US" sz="1000" b="0" i="0" u="none" strike="noStrike" cap="none" baseline="0" noProof="0" err="1"/>
                        <a:t>rada</a:t>
                      </a:r>
                      <a:r>
                        <a:rPr lang="en-US" sz="1000" b="0" i="0" u="none" strike="noStrike" cap="none" baseline="0" noProof="0"/>
                        <a:t> </a:t>
                      </a:r>
                      <a:r>
                        <a:rPr lang="en-US" sz="1000" b="0" i="0" u="none" strike="noStrike" cap="none" baseline="0" noProof="0" err="1"/>
                        <a:t>obuhvaća</a:t>
                      </a:r>
                      <a:r>
                        <a:rPr lang="en-US" sz="1000" b="0" i="0" u="none" strike="noStrike" cap="none" baseline="0" noProof="0"/>
                        <a:t> </a:t>
                      </a:r>
                      <a:r>
                        <a:rPr lang="en-US" sz="1000" b="0" i="0" u="none" strike="noStrike" cap="none" baseline="0" noProof="0" err="1"/>
                        <a:t>usvajane</a:t>
                      </a:r>
                      <a:r>
                        <a:rPr lang="en-US" sz="1000" b="0" i="0" u="none" strike="noStrike" cap="none" baseline="0" noProof="0"/>
                        <a:t> </a:t>
                      </a:r>
                      <a:r>
                        <a:rPr lang="en-US" sz="1000" b="0" i="0" u="none" strike="noStrike" cap="none" baseline="0" noProof="0" err="1"/>
                        <a:t>sljedećih</a:t>
                      </a:r>
                      <a:r>
                        <a:rPr lang="en-US" sz="1000" b="0" i="0" u="none" strike="noStrike" cap="none" baseline="0" noProof="0"/>
                        <a:t> </a:t>
                      </a:r>
                      <a:r>
                        <a:rPr lang="en-US" sz="1000" b="0" i="0" u="none" strike="noStrike" cap="none" baseline="0" noProof="0" err="1"/>
                        <a:t>tema</a:t>
                      </a:r>
                      <a:r>
                        <a:rPr lang="en-US" sz="1000" b="0" i="0" u="none" strike="noStrike" cap="none" baseline="0" noProof="0"/>
                        <a:t>:- u </a:t>
                      </a:r>
                      <a:r>
                        <a:rPr lang="en-US" sz="1000" b="0" i="0" u="none" strike="noStrike" cap="none" baseline="0" noProof="0" err="1"/>
                        <a:t>školskoj</a:t>
                      </a:r>
                      <a:r>
                        <a:rPr lang="en-US" sz="1000" b="0" i="0" u="none" strike="noStrike" cap="none" baseline="0" noProof="0"/>
                        <a:t> </a:t>
                      </a:r>
                      <a:r>
                        <a:rPr lang="en-US" sz="1000" b="0" i="0" u="none" strike="noStrike" cap="none" baseline="0" noProof="0" err="1"/>
                        <a:t>godini</a:t>
                      </a:r>
                      <a:r>
                        <a:rPr lang="en-US" sz="1000" b="0" i="0" u="none" strike="noStrike" cap="none" baseline="0" noProof="0"/>
                        <a:t> </a:t>
                      </a:r>
                      <a:r>
                        <a:rPr lang="en-US" sz="1000" b="0" i="0" u="none" strike="noStrike" cap="none" baseline="0" noProof="0" err="1"/>
                        <a:t>učenici</a:t>
                      </a:r>
                      <a:r>
                        <a:rPr lang="en-US" sz="1000" b="0" i="0" u="none" strike="noStrike" cap="none" baseline="0" noProof="0"/>
                        <a:t> </a:t>
                      </a:r>
                      <a:r>
                        <a:rPr lang="en-US" sz="1000" b="0" i="0" u="none" strike="noStrike" cap="none" baseline="0" noProof="0" err="1"/>
                        <a:t>će</a:t>
                      </a:r>
                      <a:r>
                        <a:rPr lang="en-US" sz="1000" b="0" i="0" u="none" strike="noStrike" cap="none" baseline="0" noProof="0"/>
                        <a:t> </a:t>
                      </a:r>
                      <a:r>
                        <a:rPr lang="en-US" sz="1000" b="0" i="0" u="none" strike="noStrike" cap="none" baseline="0" noProof="0" err="1"/>
                        <a:t>jednom</a:t>
                      </a:r>
                      <a:r>
                        <a:rPr lang="en-US" sz="1000" b="0" i="0" u="none" strike="noStrike" cap="none" baseline="0" noProof="0"/>
                        <a:t> </a:t>
                      </a:r>
                      <a:r>
                        <a:rPr lang="en-US" sz="1000" b="0" i="0" u="none" strike="noStrike" cap="none" baseline="0" noProof="0" err="1"/>
                        <a:t>tjedno</a:t>
                      </a:r>
                      <a:r>
                        <a:rPr lang="en-US" sz="1000" b="0" i="0" u="none" strike="noStrike" cap="none" baseline="0" noProof="0"/>
                        <a:t> </a:t>
                      </a:r>
                      <a:r>
                        <a:rPr lang="en-US" sz="1000" b="0" i="0" u="none" strike="noStrike" cap="none" baseline="0" noProof="0" err="1"/>
                        <a:t>imati</a:t>
                      </a:r>
                      <a:r>
                        <a:rPr lang="en-US" sz="1000" b="0" i="0" u="none" strike="noStrike" cap="none" baseline="0" noProof="0"/>
                        <a:t> </a:t>
                      </a:r>
                      <a:r>
                        <a:rPr lang="en-US" sz="1000" b="0" i="0" u="none" strike="noStrike" cap="none" baseline="0" noProof="0" err="1"/>
                        <a:t>trening</a:t>
                      </a:r>
                      <a:r>
                        <a:rPr lang="en-US" sz="1000" b="0" i="0" u="none" strike="noStrike" cap="none" baseline="0" noProof="0"/>
                        <a:t>, </a:t>
                      </a:r>
                      <a:r>
                        <a:rPr lang="en-US" sz="1000" b="0" i="0" u="none" strike="noStrike" cap="none" baseline="0" noProof="0" err="1"/>
                        <a:t>jedan</a:t>
                      </a:r>
                      <a:r>
                        <a:rPr lang="en-US" sz="1000" b="0" i="0" u="none" strike="noStrike" cap="none" baseline="0" noProof="0"/>
                        <a:t> </a:t>
                      </a:r>
                      <a:r>
                        <a:rPr lang="en-US" sz="1000" b="0" i="0" u="none" strike="noStrike" cap="none" baseline="0" noProof="0" err="1"/>
                        <a:t>školski</a:t>
                      </a:r>
                      <a:r>
                        <a:rPr lang="en-US" sz="1000" b="0" i="0" u="none" strike="noStrike" cap="none" baseline="0" noProof="0"/>
                        <a:t> sat </a:t>
                      </a:r>
                    </a:p>
                    <a:p>
                      <a:pPr marL="0" marR="0" lvl="0" indent="0" algn="l">
                        <a:lnSpc>
                          <a:spcPct val="100000"/>
                        </a:lnSpc>
                        <a:spcBef>
                          <a:spcPts val="0"/>
                        </a:spcBef>
                        <a:spcAft>
                          <a:spcPts val="0"/>
                        </a:spcAft>
                        <a:buClr>
                          <a:srgbClr val="000000"/>
                        </a:buClr>
                        <a:buSzPct val="25000"/>
                        <a:buFont typeface="Calibri"/>
                        <a:buNone/>
                      </a:pPr>
                      <a:endParaRPr lang="en-US" sz="1000" u="none" strike="noStrike" cap="none" baseline="0">
                        <a:sym typeface="Arial"/>
                      </a:endParaRPr>
                    </a:p>
                    <a:p>
                      <a:pPr marL="0" marR="0" lvl="0" indent="0" algn="l" rtl="0">
                        <a:spcBef>
                          <a:spcPts val="0"/>
                        </a:spcBef>
                        <a:buNone/>
                      </a:pPr>
                      <a:endParaRPr sz="1000" b="0" i="0" u="none" strike="noStrike" cap="none" baseline="0">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xmlns="" val="10002"/>
                  </a:ext>
                </a:extLst>
              </a:tr>
              <a:tr h="34519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tjelesne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zdravstvene</a:t>
                      </a:r>
                      <a:r>
                        <a:rPr lang="en" sz="1000" u="none" strike="noStrike" cap="none" baseline="0">
                          <a:sym typeface="Calibri"/>
                        </a:rPr>
                        <a:t> kulture</a:t>
                      </a:r>
                      <a:r>
                        <a:rPr lang="en" sz="1000" u="none" strike="noStrike" cap="none" baseline="0"/>
                        <a:t> David Grgić</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endParaRPr lang="en" sz="1000" b="0" i="0" u="none" strike="noStrike" cap="none" baseline="0" err="1">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xmlns="" val="10003"/>
                  </a:ext>
                </a:extLst>
              </a:tr>
              <a:tr h="5171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U školi i </a:t>
                      </a:r>
                      <a:r>
                        <a:rPr lang="hr-HR" sz="1000" u="none" strike="noStrike" cap="none" baseline="0"/>
                        <a:t>online</a:t>
                      </a:r>
                      <a:r>
                        <a:rPr lang="hr-HR" sz="1000" u="none" strike="noStrike" cap="none" baseline="0">
                          <a:sym typeface="Calibri"/>
                        </a:rPr>
                        <a:t>,</a:t>
                      </a:r>
                      <a:r>
                        <a:rPr lang="en" sz="1000" u="none" strike="noStrike" cap="none" baseline="0"/>
                        <a:t> a odredeni fond sati će se provoditi online zbog  pandemije Covid 19.</a:t>
                      </a:r>
                      <a:endParaRPr lang="en" sz="1000" b="0" i="0" u="none" strike="noStrike" cap="none" baseline="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xmlns="" val="10004"/>
                  </a:ext>
                </a:extLst>
              </a:tr>
              <a:tr h="24226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chemeClr val="dk1"/>
                        </a:buClr>
                        <a:buSzPct val="25000"/>
                        <a:buFont typeface="Arial"/>
                        <a:buNone/>
                      </a:pPr>
                      <a:r>
                        <a:rPr lang="hr-HR" sz="1000" u="none" strike="noStrike" cap="none" baseline="0">
                          <a:sym typeface="Arial"/>
                        </a:rPr>
                        <a:t>Nema materijalnih troškova</a:t>
                      </a:r>
                      <a:endParaRPr lang="en" sz="1000" u="none" strike="noStrike" cap="none" baseline="0">
                        <a:sym typeface="Arial"/>
                      </a:endParaRPr>
                    </a:p>
                  </a:txBody>
                  <a:tcPr marL="91450" marR="91450" marT="30600" marB="30600"/>
                </a:tc>
                <a:extLst>
                  <a:ext uri="{0D108BD9-81ED-4DB2-BD59-A6C34878D82A}">
                    <a16:rowId xmlns:a16="http://schemas.microsoft.com/office/drawing/2014/main" xmlns="" val="10005"/>
                  </a:ext>
                </a:extLst>
              </a:tr>
              <a:tr h="7745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Tijekom godine se provode mjerenja na temelju kojih se vidi napredak svakog pojedinog učenika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uspjeh na natjecanjima, školska, prijateljska, međurazredna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nagrade, priznanja.</a:t>
                      </a:r>
                      <a:endParaRPr lang="en" sz="1000" b="0" i="0" u="none" strike="noStrike" cap="none" baseline="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06116" y="224861"/>
            <a:ext cx="7780894"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cs typeface="Calibri Light"/>
              </a:rPr>
              <a:t>Stolni tenis - dječaci i djevojčice</a:t>
            </a:r>
          </a:p>
        </p:txBody>
      </p:sp>
      <p:pic>
        <p:nvPicPr>
          <p:cNvPr id="4" name="Picture 11" descr="A picture containing table, room&#10;&#10;Description automatically generated">
            <a:extLst>
              <a:ext uri="{FF2B5EF4-FFF2-40B4-BE49-F238E27FC236}">
                <a16:creationId xmlns:a16="http://schemas.microsoft.com/office/drawing/2014/main" xmlns="" id="{84E093A4-075E-471D-8DD4-CDF31D7B48F4}"/>
              </a:ext>
            </a:extLst>
          </p:cNvPr>
          <p:cNvPicPr>
            <a:picLocks noChangeAspect="1"/>
          </p:cNvPicPr>
          <p:nvPr/>
        </p:nvPicPr>
        <p:blipFill>
          <a:blip r:embed="rId3"/>
          <a:stretch>
            <a:fillRect/>
          </a:stretch>
        </p:blipFill>
        <p:spPr>
          <a:xfrm>
            <a:off x="7343011" y="0"/>
            <a:ext cx="1243999" cy="988945"/>
          </a:xfrm>
          <a:prstGeom prst="rect">
            <a:avLst/>
          </a:prstGeom>
        </p:spPr>
      </p:pic>
    </p:spTree>
    <p:extLst>
      <p:ext uri="{BB962C8B-B14F-4D97-AF65-F5344CB8AC3E}">
        <p14:creationId xmlns:p14="http://schemas.microsoft.com/office/powerpoint/2010/main" xmlns="" val="347415924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582"/>
        <p:cNvGrpSpPr/>
        <p:nvPr/>
      </p:nvGrpSpPr>
      <p:grpSpPr>
        <a:xfrm>
          <a:off x="0" y="0"/>
          <a:ext cx="0" cy="0"/>
          <a:chOff x="0" y="0"/>
          <a:chExt cx="0" cy="0"/>
        </a:xfrm>
      </p:grpSpPr>
      <p:graphicFrame>
        <p:nvGraphicFramePr>
          <p:cNvPr id="584" name="Shape 584"/>
          <p:cNvGraphicFramePr/>
          <p:nvPr>
            <p:extLst>
              <p:ext uri="{D42A27DB-BD31-4B8C-83A1-F6EECF244321}">
                <p14:modId xmlns:p14="http://schemas.microsoft.com/office/powerpoint/2010/main" xmlns="" val="3854177261"/>
              </p:ext>
            </p:extLst>
          </p:nvPr>
        </p:nvGraphicFramePr>
        <p:xfrm>
          <a:off x="954075" y="1069760"/>
          <a:ext cx="7886700" cy="3662230"/>
        </p:xfrm>
        <a:graphic>
          <a:graphicData uri="http://schemas.openxmlformats.org/drawingml/2006/table">
            <a:tbl>
              <a:tblPr>
                <a:tableStyleId>{0E3FDE45-AF77-4B5C-9715-49D594BDF05E}</a:tableStyleId>
              </a:tblPr>
              <a:tblGrid>
                <a:gridCol w="1587242">
                  <a:extLst>
                    <a:ext uri="{9D8B030D-6E8A-4147-A177-3AD203B41FA5}">
                      <a16:colId xmlns:a16="http://schemas.microsoft.com/office/drawing/2014/main" xmlns="" val="20000"/>
                    </a:ext>
                  </a:extLst>
                </a:gridCol>
                <a:gridCol w="6299458">
                  <a:extLst>
                    <a:ext uri="{9D8B030D-6E8A-4147-A177-3AD203B41FA5}">
                      <a16:colId xmlns:a16="http://schemas.microsoft.com/office/drawing/2014/main" xmlns="" val="20001"/>
                    </a:ext>
                  </a:extLst>
                </a:gridCol>
              </a:tblGrid>
              <a:tr h="8501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U</a:t>
                      </a:r>
                      <a:r>
                        <a:rPr lang="en" sz="1100" u="none" strike="noStrike" cap="none" baseline="0">
                          <a:sym typeface="Times New Roman"/>
                        </a:rPr>
                        <a:t>čenici</a:t>
                      </a:r>
                      <a:r>
                        <a:rPr lang="hr-HR" sz="1100" u="none" strike="noStrike" cap="none" baseline="0">
                          <a:sym typeface="Times New Roman"/>
                        </a:rPr>
                        <a:t> će</a:t>
                      </a:r>
                      <a:r>
                        <a:rPr lang="en" sz="1100" u="none" strike="noStrike" cap="none" baseline="0">
                          <a:sym typeface="Times New Roman"/>
                        </a:rPr>
                        <a:t> ste</a:t>
                      </a:r>
                      <a:r>
                        <a:rPr lang="hr-HR" sz="1100" u="none" strike="noStrike" cap="none" baseline="0" err="1">
                          <a:sym typeface="Times New Roman"/>
                        </a:rPr>
                        <a:t>ći</a:t>
                      </a:r>
                      <a:r>
                        <a:rPr lang="en" sz="1100" u="none" strike="noStrike" cap="none" baseline="0">
                          <a:sym typeface="Times New Roman"/>
                        </a:rPr>
                        <a:t> osnovna znanja i vještine iz područja materijala, građevinarstva, strojarstva, elektrotehnike</a:t>
                      </a:r>
                      <a:r>
                        <a:rPr lang="en" sz="1100" u="none" strike="noStrike" cap="none" baseline="0">
                          <a:sym typeface="Calibri"/>
                        </a:rPr>
                        <a:t>,povijesti</a:t>
                      </a:r>
                      <a:r>
                        <a:rPr lang="en" sz="1100" u="none" strike="noStrike" cap="none" baseline="0">
                          <a:sym typeface="Times New Roman"/>
                        </a:rPr>
                        <a:t> te drugih područja vezanih uz tehniku</a:t>
                      </a:r>
                      <a:r>
                        <a:rPr lang="en" sz="1100" u="none" strike="noStrike" cap="none" baseline="0">
                          <a:sym typeface="Calibri"/>
                        </a:rPr>
                        <a:t> i aerodinamiku.</a:t>
                      </a:r>
                    </a:p>
                    <a:p>
                      <a:pPr marL="0" marR="0" lvl="0" indent="0" algn="l" rtl="0">
                        <a:spcBef>
                          <a:spcPts val="0"/>
                        </a:spcBef>
                        <a:buNone/>
                      </a:pPr>
                      <a:endParaRPr sz="1100" b="0" i="0" u="none" strike="noStrike" cap="none" baseline="0">
                        <a:solidFill>
                          <a:srgbClr val="000000"/>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xmlns="" val="10000"/>
                  </a:ext>
                </a:extLst>
              </a:tr>
              <a:tr h="3810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100" u="none" strike="noStrike" cap="none" baseline="0" err="1">
                          <a:sym typeface="Times New Roman"/>
                        </a:rPr>
                        <a:t>Namijenjena</a:t>
                      </a:r>
                      <a:r>
                        <a:rPr lang="en" sz="1100" u="none" strike="noStrike" cap="none" baseline="0">
                          <a:sym typeface="Times New Roman"/>
                        </a:rPr>
                        <a:t> je </a:t>
                      </a:r>
                      <a:r>
                        <a:rPr lang="en" sz="1100" u="none" strike="noStrike" cap="none" baseline="0" err="1">
                          <a:sym typeface="Times New Roman"/>
                        </a:rPr>
                        <a:t>djeci</a:t>
                      </a:r>
                      <a:r>
                        <a:rPr lang="en" sz="1100" u="none" strike="noStrike" cap="none" baseline="0">
                          <a:sym typeface="Times New Roman"/>
                        </a:rPr>
                        <a:t> </a:t>
                      </a:r>
                      <a:r>
                        <a:rPr lang="en" sz="1100" u="none" strike="noStrike" cap="none" baseline="0" err="1">
                          <a:sym typeface="Times New Roman"/>
                        </a:rPr>
                        <a:t>koja</a:t>
                      </a:r>
                      <a:r>
                        <a:rPr lang="en" sz="1100" u="none" strike="noStrike" cap="none" baseline="0">
                          <a:sym typeface="Times New Roman"/>
                        </a:rPr>
                        <a:t> se vole </a:t>
                      </a:r>
                      <a:r>
                        <a:rPr lang="en" sz="1100" u="none" strike="noStrike" cap="none" baseline="0" err="1">
                          <a:sym typeface="Times New Roman"/>
                        </a:rPr>
                        <a:t>kreativno</a:t>
                      </a:r>
                      <a:r>
                        <a:rPr lang="en" sz="1100" u="none" strike="noStrike" cap="none" baseline="0">
                          <a:sym typeface="Times New Roman"/>
                        </a:rPr>
                        <a:t> </a:t>
                      </a:r>
                      <a:r>
                        <a:rPr lang="en" sz="1100" u="none" strike="noStrike" cap="none" baseline="0" err="1">
                          <a:sym typeface="Times New Roman"/>
                        </a:rPr>
                        <a:t>izražavati</a:t>
                      </a:r>
                      <a:r>
                        <a:rPr lang="en" sz="1100" u="none" strike="noStrike" cap="none" baseline="0">
                          <a:sym typeface="Times New Roman"/>
                        </a:rPr>
                        <a:t> </a:t>
                      </a:r>
                      <a:r>
                        <a:rPr lang="en" sz="1100" u="none" strike="noStrike" cap="none" baseline="0" err="1">
                          <a:sym typeface="Times New Roman"/>
                        </a:rPr>
                        <a:t>različitim</a:t>
                      </a:r>
                      <a:r>
                        <a:rPr lang="en" sz="1100" u="none" strike="noStrike" cap="none" baseline="0">
                          <a:sym typeface="Times New Roman"/>
                        </a:rPr>
                        <a:t> </a:t>
                      </a:r>
                      <a:r>
                        <a:rPr lang="en" sz="1100" u="none" strike="noStrike" cap="none" baseline="0" err="1">
                          <a:sym typeface="Times New Roman"/>
                        </a:rPr>
                        <a:t>materijalima</a:t>
                      </a:r>
                      <a:r>
                        <a:rPr lang="en" sz="1100" u="none" strike="noStrike" cap="none" baseline="0">
                          <a:sym typeface="Times New Roman"/>
                        </a:rPr>
                        <a:t>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upoznati</a:t>
                      </a:r>
                      <a:r>
                        <a:rPr lang="en" sz="1100" u="none" strike="noStrike" cap="none" baseline="0">
                          <a:sym typeface="Times New Roman"/>
                        </a:rPr>
                        <a:t> s </a:t>
                      </a:r>
                      <a:r>
                        <a:rPr lang="en" sz="1100" u="none" strike="noStrike" cap="none" baseline="0" err="1">
                          <a:sym typeface="Times New Roman"/>
                        </a:rPr>
                        <a:t>osnovama</a:t>
                      </a:r>
                      <a:r>
                        <a:rPr lang="en" sz="1100" u="none" strike="noStrike" cap="none" baseline="0">
                          <a:sym typeface="Times New Roman"/>
                        </a:rPr>
                        <a:t> </a:t>
                      </a:r>
                      <a:r>
                        <a:rPr lang="en" sz="1100" u="none" strike="noStrike" cap="none" baseline="0" err="1">
                          <a:sym typeface="Times New Roman"/>
                        </a:rPr>
                        <a:t>aerodinamike</a:t>
                      </a:r>
                      <a:r>
                        <a:rPr lang="en" sz="1100" u="none" strike="noStrike" cap="none" baseline="0">
                          <a:sym typeface="Times New Roman"/>
                        </a:rPr>
                        <a:t>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vještinom</a:t>
                      </a:r>
                      <a:r>
                        <a:rPr lang="en" sz="1100" u="none" strike="noStrike" cap="none" baseline="0">
                          <a:sym typeface="Times New Roman"/>
                        </a:rPr>
                        <a:t> </a:t>
                      </a:r>
                      <a:r>
                        <a:rPr lang="en" sz="1100" u="none" strike="noStrike" cap="none" baseline="0" err="1">
                          <a:sym typeface="Times New Roman"/>
                        </a:rPr>
                        <a:t>upravljanja</a:t>
                      </a:r>
                      <a:r>
                        <a:rPr lang="en" sz="1100" u="none" strike="noStrike" cap="none" baseline="0">
                          <a:sym typeface="Times New Roman"/>
                        </a:rPr>
                        <a:t> radio </a:t>
                      </a:r>
                      <a:r>
                        <a:rPr lang="en" sz="1100" u="none" strike="noStrike" cap="none" baseline="0" err="1">
                          <a:sym typeface="Times New Roman"/>
                        </a:rPr>
                        <a:t>kontroliranih</a:t>
                      </a:r>
                      <a:r>
                        <a:rPr lang="en" sz="1100" u="none" strike="noStrike" cap="none" baseline="0">
                          <a:sym typeface="Times New Roman"/>
                        </a:rPr>
                        <a:t> </a:t>
                      </a:r>
                      <a:r>
                        <a:rPr lang="en" sz="1100" u="none" strike="noStrike" cap="none" baseline="0" err="1">
                          <a:sym typeface="Times New Roman"/>
                        </a:rPr>
                        <a:t>letjelica</a:t>
                      </a:r>
                      <a:r>
                        <a:rPr lang="en" sz="1100" u="none" strike="noStrike" cap="none" baseline="0">
                          <a:sym typeface="Times New Roman"/>
                        </a:rPr>
                        <a:t>.</a:t>
                      </a:r>
                      <a:endParaRPr lang="en" sz="1100" b="0" i="0" u="none" strike="noStrike" cap="none" baseline="0">
                        <a:solidFill>
                          <a:srgbClr val="000000"/>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xmlns="" val="10001"/>
                  </a:ext>
                </a:extLst>
              </a:tr>
              <a:tr h="5512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Times New Roman"/>
                        <a:buNone/>
                      </a:pPr>
                      <a:r>
                        <a:rPr lang="en" sz="1100" u="none" strike="noStrike" cap="none" baseline="0" err="1">
                          <a:sym typeface="Times New Roman"/>
                        </a:rPr>
                        <a:t>Individualni</a:t>
                      </a:r>
                      <a:r>
                        <a:rPr lang="en" sz="1100" u="none" strike="noStrike" cap="none" baseline="0">
                          <a:sym typeface="Times New Roman"/>
                        </a:rPr>
                        <a:t> </a:t>
                      </a:r>
                      <a:r>
                        <a:rPr lang="en" sz="1100" u="none" strike="noStrike" cap="none" baseline="0" err="1">
                          <a:sym typeface="Times New Roman"/>
                        </a:rPr>
                        <a:t>rad,rad</a:t>
                      </a:r>
                      <a:r>
                        <a:rPr lang="en" sz="1100" u="none" strike="noStrike" cap="none" baseline="0">
                          <a:sym typeface="Times New Roman"/>
                        </a:rPr>
                        <a:t> u </a:t>
                      </a:r>
                      <a:r>
                        <a:rPr lang="en" sz="1100" u="none" strike="noStrike" cap="none" baseline="0" err="1">
                          <a:sym typeface="Times New Roman"/>
                        </a:rPr>
                        <a:t>paru</a:t>
                      </a:r>
                      <a:r>
                        <a:rPr lang="en" sz="1100" u="none" strike="noStrike" cap="none" baseline="0">
                          <a:sym typeface="Times New Roman"/>
                        </a:rPr>
                        <a:t>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skupni</a:t>
                      </a:r>
                      <a:r>
                        <a:rPr lang="en" sz="1100" u="none" strike="noStrike" cap="none" baseline="0">
                          <a:sym typeface="Times New Roman"/>
                        </a:rPr>
                        <a:t> rad.</a:t>
                      </a:r>
                      <a:endParaRPr lang="en" sz="1100" b="0" i="0" u="none" strike="noStrike" cap="none" baseline="0">
                        <a:solidFill>
                          <a:schemeClr val="dk1"/>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xmlns="" val="10002"/>
                  </a:ext>
                </a:extLst>
              </a:tr>
              <a:tr h="357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Times New Roman"/>
                        <a:buNone/>
                      </a:pPr>
                      <a:r>
                        <a:rPr lang="en" sz="1100" u="none" strike="noStrike" cap="none" baseline="0" err="1">
                          <a:sym typeface="Times New Roman"/>
                        </a:rPr>
                        <a:t>Voditelj</a:t>
                      </a:r>
                      <a:r>
                        <a:rPr lang="en" sz="1100" u="none" strike="noStrike" cap="none" baseline="0">
                          <a:sym typeface="Times New Roman"/>
                        </a:rPr>
                        <a:t> Mario Milanović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učenici</a:t>
                      </a:r>
                      <a:endParaRPr lang="en" sz="1100" b="0" i="0" u="none" strike="noStrike" cap="none" baseline="0" err="1">
                        <a:solidFill>
                          <a:schemeClr val="dk1"/>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xmlns="" val="10003"/>
                  </a:ext>
                </a:extLst>
              </a:tr>
              <a:tr h="452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Times New Roman"/>
                        <a:buNone/>
                      </a:pPr>
                      <a:r>
                        <a:rPr lang="en" sz="1100" u="none" strike="noStrike" cap="none" baseline="0" err="1">
                          <a:sym typeface="Times New Roman"/>
                        </a:rPr>
                        <a:t>Tijekom</a:t>
                      </a:r>
                      <a:r>
                        <a:rPr lang="en" sz="1100" u="none" strike="noStrike" cap="none" baseline="0">
                          <a:sym typeface="Times New Roman"/>
                        </a:rPr>
                        <a:t> </a:t>
                      </a:r>
                      <a:r>
                        <a:rPr lang="en" sz="1100" u="none" strike="noStrike" cap="none" baseline="0" err="1">
                          <a:sym typeface="Times New Roman"/>
                        </a:rPr>
                        <a:t>školske</a:t>
                      </a:r>
                      <a:r>
                        <a:rPr lang="en" sz="1100" u="none" strike="noStrike" cap="none" baseline="0">
                          <a:sym typeface="Times New Roman"/>
                        </a:rPr>
                        <a:t> </a:t>
                      </a:r>
                      <a:r>
                        <a:rPr lang="en" sz="1100" u="none" strike="noStrike" cap="none" baseline="0" err="1">
                          <a:sym typeface="Times New Roman"/>
                        </a:rPr>
                        <a:t>godine</a:t>
                      </a:r>
                      <a:r>
                        <a:rPr lang="en" sz="1100" u="none" strike="noStrike" cap="none" baseline="0">
                          <a:sym typeface="Times New Roman"/>
                        </a:rPr>
                        <a:t> po 2 </a:t>
                      </a:r>
                      <a:r>
                        <a:rPr lang="en" sz="1100" u="none" strike="noStrike" cap="none" baseline="0" err="1">
                          <a:sym typeface="Times New Roman"/>
                        </a:rPr>
                        <a:t>sata</a:t>
                      </a:r>
                      <a:r>
                        <a:rPr lang="en" sz="1100" u="none" strike="noStrike" cap="none" baseline="0">
                          <a:sym typeface="Times New Roman"/>
                        </a:rPr>
                        <a:t> </a:t>
                      </a:r>
                      <a:r>
                        <a:rPr lang="en" sz="1100" u="none" strike="noStrike" cap="none" baseline="0" err="1">
                          <a:sym typeface="Times New Roman"/>
                        </a:rPr>
                        <a:t>tjedno</a:t>
                      </a:r>
                      <a:endParaRPr lang="en" sz="1100" b="0" i="0" u="none" strike="noStrike" cap="none" baseline="0" err="1">
                        <a:solidFill>
                          <a:schemeClr val="dk1"/>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xmlns="" val="10004"/>
                  </a:ext>
                </a:extLst>
              </a:tr>
              <a:tr h="2512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Times New Roman"/>
                        <a:buNone/>
                      </a:pPr>
                      <a:r>
                        <a:rPr lang="en" sz="1100" u="none" strike="noStrike" cap="none" baseline="0"/>
                        <a:t>100 kn</a:t>
                      </a:r>
                      <a:endParaRPr lang="en" sz="1100" u="none" strike="noStrike" cap="none" baseline="0">
                        <a:sym typeface="Times New Roman"/>
                      </a:endParaRPr>
                    </a:p>
                  </a:txBody>
                  <a:tcPr marL="91450" marR="91450" marT="30575" marB="30575"/>
                </a:tc>
                <a:extLst>
                  <a:ext uri="{0D108BD9-81ED-4DB2-BD59-A6C34878D82A}">
                    <a16:rowId xmlns:a16="http://schemas.microsoft.com/office/drawing/2014/main" xmlns="" val="10005"/>
                  </a:ext>
                </a:extLst>
              </a:tr>
              <a:tr h="803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Opisno praćenje napredovanja učenika tijekom školske godine, izradom modela te njihovim upravljanjem.</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6"/>
                  </a:ext>
                </a:extLst>
              </a:tr>
            </a:tbl>
          </a:graphicData>
        </a:graphic>
      </p:graphicFrame>
      <p:pic>
        <p:nvPicPr>
          <p:cNvPr id="585" name="Shape 585"/>
          <p:cNvPicPr preferRelativeResize="0"/>
          <p:nvPr/>
        </p:nvPicPr>
        <p:blipFill rotWithShape="1">
          <a:blip r:embed="rId3">
            <a:alphaModFix/>
          </a:blip>
          <a:srcRect/>
          <a:stretch/>
        </p:blipFill>
        <p:spPr>
          <a:xfrm>
            <a:off x="7073316" y="143051"/>
            <a:ext cx="1274695" cy="856867"/>
          </a:xfrm>
          <a:prstGeom prst="rect">
            <a:avLst/>
          </a:prstGeom>
          <a:noFill/>
          <a:ln>
            <a:noFill/>
          </a:ln>
        </p:spPr>
      </p:pic>
      <p:sp>
        <p:nvSpPr>
          <p:cNvPr id="2" name="Title 1"/>
          <p:cNvSpPr>
            <a:spLocks noGrp="1"/>
          </p:cNvSpPr>
          <p:nvPr>
            <p:ph type="title"/>
          </p:nvPr>
        </p:nvSpPr>
        <p:spPr>
          <a:xfrm>
            <a:off x="954075" y="143052"/>
            <a:ext cx="7707596"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Modelari</a:t>
            </a:r>
          </a:p>
        </p:txBody>
      </p:sp>
    </p:spTree>
    <p:extLst>
      <p:ext uri="{BB962C8B-B14F-4D97-AF65-F5344CB8AC3E}">
        <p14:creationId xmlns:p14="http://schemas.microsoft.com/office/powerpoint/2010/main" xmlns="" val="243204776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pic>
        <p:nvPicPr>
          <p:cNvPr id="590" name="Shape 590"/>
          <p:cNvPicPr preferRelativeResize="0"/>
          <p:nvPr/>
        </p:nvPicPr>
        <p:blipFill rotWithShape="1">
          <a:blip r:embed="rId3">
            <a:alphaModFix/>
          </a:blip>
          <a:srcRect/>
          <a:stretch/>
        </p:blipFill>
        <p:spPr>
          <a:xfrm>
            <a:off x="7627457" y="0"/>
            <a:ext cx="1150936" cy="1052512"/>
          </a:xfrm>
          <a:prstGeom prst="rect">
            <a:avLst/>
          </a:prstGeom>
          <a:noFill/>
          <a:ln>
            <a:noFill/>
          </a:ln>
        </p:spPr>
      </p:pic>
      <p:graphicFrame>
        <p:nvGraphicFramePr>
          <p:cNvPr id="591" name="Shape 591"/>
          <p:cNvGraphicFramePr/>
          <p:nvPr>
            <p:extLst>
              <p:ext uri="{D42A27DB-BD31-4B8C-83A1-F6EECF244321}">
                <p14:modId xmlns:p14="http://schemas.microsoft.com/office/powerpoint/2010/main" xmlns="" val="3510699506"/>
              </p:ext>
            </p:extLst>
          </p:nvPr>
        </p:nvGraphicFramePr>
        <p:xfrm>
          <a:off x="891692" y="1052512"/>
          <a:ext cx="7886701" cy="3863610"/>
        </p:xfrm>
        <a:graphic>
          <a:graphicData uri="http://schemas.openxmlformats.org/drawingml/2006/table">
            <a:tbl>
              <a:tblPr>
                <a:tableStyleId>{0E3FDE45-AF77-4B5C-9715-49D594BDF05E}</a:tableStyleId>
              </a:tblPr>
              <a:tblGrid>
                <a:gridCol w="1804426">
                  <a:extLst>
                    <a:ext uri="{9D8B030D-6E8A-4147-A177-3AD203B41FA5}">
                      <a16:colId xmlns:a16="http://schemas.microsoft.com/office/drawing/2014/main" xmlns="" val="20000"/>
                    </a:ext>
                  </a:extLst>
                </a:gridCol>
                <a:gridCol w="6082275">
                  <a:extLst>
                    <a:ext uri="{9D8B030D-6E8A-4147-A177-3AD203B41FA5}">
                      <a16:colId xmlns:a16="http://schemas.microsoft.com/office/drawing/2014/main" xmlns="" val="20001"/>
                    </a:ext>
                  </a:extLst>
                </a:gridCol>
              </a:tblGrid>
              <a:tr h="4298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stjecati</a:t>
                      </a:r>
                      <a:r>
                        <a:rPr lang="en" sz="1000" u="none" strike="noStrike" cap="none" baseline="0">
                          <a:sym typeface="Calibri"/>
                        </a:rPr>
                        <a:t> </a:t>
                      </a:r>
                      <a:r>
                        <a:rPr lang="en" sz="1000" u="none" strike="noStrike" cap="none" baseline="0" err="1">
                          <a:sym typeface="Calibri"/>
                        </a:rPr>
                        <a:t>motoričke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druge</a:t>
                      </a:r>
                      <a:r>
                        <a:rPr lang="en" sz="1000" u="none" strike="noStrike" cap="none" baseline="0">
                          <a:sym typeface="Calibri"/>
                        </a:rPr>
                        <a:t> </a:t>
                      </a:r>
                      <a:r>
                        <a:rPr lang="en" sz="1000" u="none" strike="noStrike" cap="none" baseline="0" err="1">
                          <a:sym typeface="Calibri"/>
                        </a:rPr>
                        <a:t>vještine</a:t>
                      </a:r>
                      <a:r>
                        <a:rPr lang="en" sz="1000" u="none" strike="noStrike" cap="none" baseline="0">
                          <a:sym typeface="Calibri"/>
                        </a:rPr>
                        <a:t>,</a:t>
                      </a:r>
                      <a:r>
                        <a:rPr lang="en" sz="1000" u="none" strike="noStrike" cap="none" baseline="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razvijati</a:t>
                      </a:r>
                      <a:r>
                        <a:rPr lang="en" sz="1000" u="none" strike="noStrike" cap="none" baseline="0">
                          <a:sym typeface="Calibri"/>
                        </a:rPr>
                        <a:t> </a:t>
                      </a:r>
                      <a:r>
                        <a:rPr lang="en" sz="1000" u="none" strike="noStrike" cap="none" baseline="0" err="1"/>
                        <a:t>kreativnost</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maštovitost</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dizajniranje</a:t>
                      </a:r>
                      <a:r>
                        <a:rPr lang="en" sz="1000" u="none" strike="noStrike" cap="none" baseline="0">
                          <a:sym typeface="Calibri"/>
                        </a:rPr>
                        <a:t>,</a:t>
                      </a:r>
                      <a:r>
                        <a:rPr lang="en" sz="1000" u="none" strike="noStrike" cap="none" baseline="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sym typeface="Calibri"/>
                        </a:rPr>
                        <a:t>razvij</a:t>
                      </a:r>
                      <a:r>
                        <a:rPr lang="en" sz="1000" err="1">
                          <a:sym typeface="Calibri"/>
                        </a:rPr>
                        <a:t>ati</a:t>
                      </a:r>
                      <a:r>
                        <a:rPr lang="en" sz="1000">
                          <a:sym typeface="Calibri"/>
                        </a:rPr>
                        <a:t> </a:t>
                      </a:r>
                      <a:r>
                        <a:rPr lang="en" sz="1000" err="1">
                          <a:sym typeface="Calibri"/>
                        </a:rPr>
                        <a:t>ljubav</a:t>
                      </a:r>
                      <a:r>
                        <a:rPr lang="en" sz="1000">
                          <a:sym typeface="Calibri"/>
                        </a:rPr>
                        <a:t> </a:t>
                      </a:r>
                      <a:r>
                        <a:rPr lang="en" sz="1000" err="1">
                          <a:sym typeface="Calibri"/>
                        </a:rPr>
                        <a:t>prema</a:t>
                      </a:r>
                      <a:r>
                        <a:rPr lang="en" sz="1000">
                          <a:sym typeface="Calibri"/>
                        </a:rPr>
                        <a:t> </a:t>
                      </a:r>
                      <a:r>
                        <a:rPr lang="en" sz="1000" err="1">
                          <a:sym typeface="Calibri"/>
                        </a:rPr>
                        <a:t>likovnom</a:t>
                      </a:r>
                      <a:r>
                        <a:rPr lang="en" sz="1000">
                          <a:sym typeface="Calibri"/>
                        </a:rPr>
                        <a:t> </a:t>
                      </a:r>
                      <a:r>
                        <a:rPr lang="en" sz="1000" err="1">
                          <a:sym typeface="Calibri"/>
                        </a:rPr>
                        <a:t>izražavanju</a:t>
                      </a:r>
                      <a:r>
                        <a:rPr lang="en" sz="1000">
                          <a:sym typeface="Calibri"/>
                        </a:rPr>
                        <a:t> </a:t>
                      </a:r>
                      <a:r>
                        <a:rPr lang="en" sz="1000" err="1">
                          <a:sym typeface="Calibri"/>
                        </a:rPr>
                        <a:t>i</a:t>
                      </a:r>
                      <a:r>
                        <a:rPr lang="en" sz="1000">
                          <a:sym typeface="Calibri"/>
                        </a:rPr>
                        <a:t> </a:t>
                      </a:r>
                      <a:r>
                        <a:rPr lang="en" sz="1000" err="1">
                          <a:sym typeface="Calibri"/>
                        </a:rPr>
                        <a:t>likovnoj</a:t>
                      </a:r>
                      <a:r>
                        <a:rPr lang="en" sz="1000">
                          <a:sym typeface="Calibri"/>
                        </a:rPr>
                        <a:t> um</a:t>
                      </a:r>
                      <a:r>
                        <a:rPr lang="hr-HR" sz="1000">
                          <a:sym typeface="Calibri"/>
                        </a:rPr>
                        <a:t>j</a:t>
                      </a:r>
                      <a:r>
                        <a:rPr lang="en" sz="1000" err="1">
                          <a:sym typeface="Calibri"/>
                        </a:rPr>
                        <a:t>etnosti</a:t>
                      </a:r>
                      <a:r>
                        <a:rPr lang="en" sz="1000">
                          <a:sym typeface="Calibri"/>
                        </a:rPr>
                        <a:t>,</a:t>
                      </a:r>
                      <a:r>
                        <a:rPr lang="hr-HR" sz="100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hr-HR" sz="1000"/>
                        <a:t>- </a:t>
                      </a:r>
                      <a:r>
                        <a:rPr lang="hr-HR" sz="1000">
                          <a:sym typeface="Calibri"/>
                        </a:rPr>
                        <a:t>razvijati interes za </a:t>
                      </a:r>
                      <a:r>
                        <a:rPr lang="hr-HR" sz="1000"/>
                        <a:t>stvaranje časopisa</a:t>
                      </a:r>
                      <a:endParaRPr lang="en" sz="1000"/>
                    </a:p>
                    <a:p>
                      <a:pPr marL="0" marR="0" lvl="0" indent="0" algn="l">
                        <a:lnSpc>
                          <a:spcPct val="100000"/>
                        </a:lnSpc>
                        <a:spcBef>
                          <a:spcPts val="0"/>
                        </a:spcBef>
                        <a:spcAft>
                          <a:spcPts val="0"/>
                        </a:spcAft>
                        <a:buFont typeface="Calibri"/>
                        <a:buNone/>
                      </a:pPr>
                      <a:r>
                        <a:rPr lang="hr-HR" sz="1000"/>
                        <a:t>- razvijati pisano izražavanje</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sym typeface="Calibri"/>
                        </a:rPr>
                        <a:t>omogućiti</a:t>
                      </a:r>
                      <a:r>
                        <a:rPr lang="en" sz="1000" u="none" strike="noStrike" cap="none" baseline="0">
                          <a:sym typeface="Calibri"/>
                        </a:rPr>
                        <a:t> </a:t>
                      </a:r>
                      <a:r>
                        <a:rPr lang="en" sz="1000" u="none" strike="noStrike" cap="none" baseline="0" err="1">
                          <a:sym typeface="Calibri"/>
                        </a:rPr>
                        <a:t>razvoj</a:t>
                      </a:r>
                      <a:r>
                        <a:rPr lang="en" sz="1000" u="none" strike="noStrike" cap="none" baseline="0">
                          <a:sym typeface="Calibri"/>
                        </a:rPr>
                        <a:t> </a:t>
                      </a:r>
                      <a:r>
                        <a:rPr lang="en" sz="1000" u="none" strike="noStrike" cap="none" baseline="0" err="1">
                          <a:sym typeface="Calibri"/>
                        </a:rPr>
                        <a:t>samopouzdanja</a:t>
                      </a:r>
                      <a:r>
                        <a:rPr lang="en" sz="1000" u="none" strike="noStrike" cap="none" baseline="0">
                          <a:sym typeface="Calibri"/>
                        </a:rPr>
                        <a:t>,</a:t>
                      </a:r>
                      <a:r>
                        <a:rPr lang="en" sz="1000" u="none" strike="noStrike" cap="none" baseline="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stvarati</a:t>
                      </a:r>
                      <a:r>
                        <a:rPr lang="en" sz="1000" u="none" strike="noStrike" cap="none" baseline="0"/>
                        <a:t> </a:t>
                      </a:r>
                      <a:r>
                        <a:rPr lang="en" sz="1000" u="none" strike="noStrike" cap="none" baseline="0">
                          <a:sym typeface="Calibri"/>
                        </a:rPr>
                        <a:t> </a:t>
                      </a:r>
                      <a:r>
                        <a:rPr lang="en" sz="1000" u="none" strike="noStrike" cap="none" baseline="0" err="1"/>
                        <a:t>pozitivnu</a:t>
                      </a:r>
                      <a:r>
                        <a:rPr lang="en" sz="1000" u="none" strike="noStrike" cap="none" baseline="0">
                          <a:sym typeface="Calibri"/>
                        </a:rPr>
                        <a:t> </a:t>
                      </a:r>
                      <a:r>
                        <a:rPr lang="en" sz="1000" u="none" strike="noStrike" cap="none" baseline="0" err="1"/>
                        <a:t>sliku</a:t>
                      </a:r>
                      <a:r>
                        <a:rPr lang="en" sz="1000" u="none" strike="noStrike" cap="none" baseline="0"/>
                        <a:t> o</a:t>
                      </a:r>
                      <a:r>
                        <a:rPr lang="en" sz="1000" u="none" strike="noStrike" cap="none" baseline="0">
                          <a:sym typeface="Calibri"/>
                        </a:rPr>
                        <a:t> </a:t>
                      </a:r>
                      <a:r>
                        <a:rPr lang="en" sz="1000" u="none" strike="noStrike" cap="none" baseline="0" err="1">
                          <a:sym typeface="Calibri"/>
                        </a:rPr>
                        <a:t>sebi</a:t>
                      </a:r>
                      <a:r>
                        <a:rPr lang="en" sz="1000" u="none" strike="noStrike" cap="none" baseline="0">
                          <a:sym typeface="Calibri"/>
                        </a:rPr>
                        <a:t>,</a:t>
                      </a:r>
                      <a:r>
                        <a:rPr lang="en" sz="1000" u="none" strike="noStrike" cap="none" baseline="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osvijestiti</a:t>
                      </a:r>
                      <a:r>
                        <a:rPr lang="en" sz="1000" u="none" strike="noStrike" cap="none" baseline="0">
                          <a:sym typeface="Calibri"/>
                        </a:rPr>
                        <a:t> </a:t>
                      </a:r>
                      <a:r>
                        <a:rPr lang="en" sz="1000" u="none" strike="noStrike" cap="none" baseline="0"/>
                        <a:t> </a:t>
                      </a:r>
                      <a:r>
                        <a:rPr lang="en" sz="1000" u="none" strike="noStrike" cap="none" baseline="0" err="1"/>
                        <a:t>svoje</a:t>
                      </a:r>
                      <a:r>
                        <a:rPr lang="en" sz="1000" u="none" strike="noStrike" cap="none" baseline="0">
                          <a:sym typeface="Calibri"/>
                        </a:rPr>
                        <a:t> </a:t>
                      </a:r>
                      <a:r>
                        <a:rPr lang="en" sz="1000" u="none" strike="noStrike" cap="none" baseline="0" err="1"/>
                        <a:t>interese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mogućnosti</a:t>
                      </a:r>
                      <a:r>
                        <a:rPr lang="en" sz="1000" u="none" strike="noStrike" cap="none" baseline="0"/>
                        <a:t>.</a:t>
                      </a:r>
                    </a:p>
                    <a:p>
                      <a:pPr marL="0" marR="0" lvl="0" indent="0" algn="l">
                        <a:lnSpc>
                          <a:spcPct val="100000"/>
                        </a:lnSpc>
                        <a:spcBef>
                          <a:spcPts val="0"/>
                        </a:spcBef>
                        <a:spcAft>
                          <a:spcPts val="0"/>
                        </a:spcAft>
                        <a:buFont typeface="Calibri"/>
                        <a:buNone/>
                      </a:pPr>
                      <a:endParaRPr lang="en" sz="1000" u="none" strike="noStrike" cap="none" baseline="0"/>
                    </a:p>
                  </a:txBody>
                  <a:tcPr marL="91425" marR="91425" marT="32850" marB="32850"/>
                </a:tc>
                <a:extLst>
                  <a:ext uri="{0D108BD9-81ED-4DB2-BD59-A6C34878D82A}">
                    <a16:rowId xmlns:a16="http://schemas.microsoft.com/office/drawing/2014/main" xmlns="" val="10000"/>
                  </a:ext>
                </a:extLst>
              </a:tr>
              <a:tr h="39787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Izrada i postava likovno-kreativnih radova, estetsko uređenje škole.</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1"/>
                  </a:ext>
                </a:extLst>
              </a:tr>
              <a:tr h="27489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hr-HR" sz="1000" u="none" strike="noStrike" cap="none" baseline="0"/>
                        <a:t>Učiteljica Koraljka Šimić</a:t>
                      </a:r>
                      <a:endParaRPr lang="hr-HR" sz="1000" u="none" strike="noStrike" cap="none" baseline="0">
                        <a:sym typeface="Calibri"/>
                      </a:endParaRPr>
                    </a:p>
                  </a:txBody>
                  <a:tcPr marL="91425" marR="91425" marT="32850" marB="32850"/>
                </a:tc>
                <a:extLst>
                  <a:ext uri="{0D108BD9-81ED-4DB2-BD59-A6C34878D82A}">
                    <a16:rowId xmlns:a16="http://schemas.microsoft.com/office/drawing/2014/main" xmlns="" val="10002"/>
                  </a:ext>
                </a:extLst>
              </a:tr>
              <a:tr h="3327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Rad s </a:t>
                      </a:r>
                      <a:r>
                        <a:rPr lang="en" sz="1000" u="none" strike="noStrike" cap="none" baseline="0" err="1">
                          <a:sym typeface="Calibri"/>
                        </a:rPr>
                        <a:t>učenicima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suradnja</a:t>
                      </a:r>
                      <a:r>
                        <a:rPr lang="en" sz="1000" u="none" strike="noStrike" cap="none" baseline="0">
                          <a:sym typeface="Calibri"/>
                        </a:rPr>
                        <a:t> s </a:t>
                      </a:r>
                      <a:r>
                        <a:rPr lang="en" sz="1000" u="none" strike="noStrike" cap="none" baseline="0" err="1">
                          <a:sym typeface="Calibri"/>
                        </a:rPr>
                        <a:t>učiteljima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3"/>
                  </a:ext>
                </a:extLst>
              </a:tr>
              <a:tr h="28936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hr-HR" sz="1000" u="none" strike="noStrike" cap="none" baseline="0">
                          <a:sym typeface="Calibri"/>
                        </a:rPr>
                        <a:t>nastavne</a:t>
                      </a:r>
                      <a:r>
                        <a:rPr lang="en" sz="1000" u="none" strike="noStrike" cap="none" baseline="0">
                          <a:sym typeface="Calibri"/>
                        </a:rPr>
                        <a:t> </a:t>
                      </a:r>
                      <a:r>
                        <a:rPr lang="en" sz="1000" u="none" strike="noStrike" cap="none" baseline="0" err="1">
                          <a:sym typeface="Calibri"/>
                        </a:rPr>
                        <a:t>godine</a:t>
                      </a:r>
                      <a:r>
                        <a:rPr lang="hr-HR" sz="1000" u="none" strike="noStrike" cap="none" baseline="0">
                          <a:sym typeface="Calibri"/>
                        </a:rPr>
                        <a:t> </a:t>
                      </a:r>
                      <a:r>
                        <a:rPr lang="hr-HR" sz="1000" u="none" strike="noStrike" cap="none" baseline="0"/>
                        <a:t>četvrtkom</a:t>
                      </a:r>
                      <a:r>
                        <a:rPr lang="hr-HR" sz="1000" u="none" strike="noStrike" cap="none" baseline="0">
                          <a:sym typeface="Calibri"/>
                        </a:rPr>
                        <a:t>, </a:t>
                      </a:r>
                      <a:r>
                        <a:rPr lang="hr-HR" sz="1000" u="none" strike="noStrike" cap="none" baseline="0"/>
                        <a:t>5</a:t>
                      </a:r>
                      <a:r>
                        <a:rPr lang="hr-HR" sz="1000" u="none" strike="noStrike" cap="none" baseline="0">
                          <a:sym typeface="Calibri"/>
                        </a:rPr>
                        <a:t>. sat</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4"/>
                  </a:ext>
                </a:extLst>
              </a:tr>
              <a:tr h="3110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a:lnSpc>
                          <a:spcPct val="100000"/>
                        </a:lnSpc>
                        <a:spcBef>
                          <a:spcPts val="0"/>
                        </a:spcBef>
                        <a:spcAft>
                          <a:spcPts val="0"/>
                        </a:spcAft>
                        <a:buClr>
                          <a:srgbClr val="000000"/>
                        </a:buClr>
                        <a:buSzPct val="25000"/>
                        <a:buNone/>
                      </a:pPr>
                      <a:r>
                        <a:rPr lang="en" sz="1000" u="none" strike="noStrike" cap="none" baseline="0" err="1"/>
                        <a:t>nema</a:t>
                      </a:r>
                      <a:endParaRPr lang="en-US" err="1">
                        <a:sym typeface="Calibri"/>
                      </a:endParaRPr>
                    </a:p>
                  </a:txBody>
                  <a:tcPr marL="91425" marR="91425" marT="32850" marB="32850"/>
                </a:tc>
                <a:extLst>
                  <a:ext uri="{0D108BD9-81ED-4DB2-BD59-A6C34878D82A}">
                    <a16:rowId xmlns:a16="http://schemas.microsoft.com/office/drawing/2014/main" xmlns="" val="10005"/>
                  </a:ext>
                </a:extLst>
              </a:tr>
              <a:tr h="667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t>Izrada</a:t>
                      </a:r>
                      <a:r>
                        <a:rPr lang="en" sz="1000" u="none" strike="noStrike" cap="none" baseline="0"/>
                        <a:t> </a:t>
                      </a:r>
                      <a:r>
                        <a:rPr lang="en" sz="1000" u="none" strike="noStrike" cap="none" baseline="0" err="1"/>
                        <a:t>razrednog</a:t>
                      </a:r>
                      <a:r>
                        <a:rPr lang="en" sz="1000" u="none" strike="noStrike" cap="none" baseline="0"/>
                        <a:t> </a:t>
                      </a:r>
                      <a:r>
                        <a:rPr lang="en" sz="1000" u="none" strike="noStrike" cap="none" baseline="0" err="1"/>
                        <a:t>časopisa</a:t>
                      </a:r>
                      <a:r>
                        <a:rPr lang="en" sz="1000" u="none" strike="noStrike" cap="none" baseline="0"/>
                        <a:t> (</a:t>
                      </a:r>
                      <a:r>
                        <a:rPr lang="en" sz="1000" u="none" strike="noStrike" cap="none" baseline="0" err="1"/>
                        <a:t>mjesečnici</a:t>
                      </a:r>
                      <a:r>
                        <a:rPr lang="en" sz="1000" u="none" strike="noStrike" cap="none" baseline="0"/>
                        <a:t>),</a:t>
                      </a:r>
                      <a:r>
                        <a:rPr lang="en" sz="1000" u="none" strike="noStrike" cap="none" baseline="0">
                          <a:sym typeface="Calibri"/>
                        </a:rPr>
                        <a:t> </a:t>
                      </a:r>
                      <a:r>
                        <a:rPr lang="hr-HR" sz="1000" u="none" strike="noStrike" cap="none" baseline="0">
                          <a:sym typeface="Calibri"/>
                        </a:rPr>
                        <a:t>zadovoljstvo postignutim</a:t>
                      </a:r>
                      <a:r>
                        <a:rPr lang="hr-HR" sz="1000" u="none" strike="noStrike" cap="none" baseline="0"/>
                        <a:t>.</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91692" y="36751"/>
            <a:ext cx="8054338" cy="1215627"/>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Kreativna skupina – 3. razred</a:t>
            </a:r>
          </a:p>
        </p:txBody>
      </p:sp>
    </p:spTree>
    <p:extLst>
      <p:ext uri="{BB962C8B-B14F-4D97-AF65-F5344CB8AC3E}">
        <p14:creationId xmlns:p14="http://schemas.microsoft.com/office/powerpoint/2010/main" xmlns="" val="25164392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pic>
        <p:nvPicPr>
          <p:cNvPr id="590" name="Shape 590"/>
          <p:cNvPicPr preferRelativeResize="0"/>
          <p:nvPr/>
        </p:nvPicPr>
        <p:blipFill rotWithShape="1">
          <a:blip r:embed="rId3">
            <a:alphaModFix/>
          </a:blip>
          <a:srcRect/>
          <a:stretch/>
        </p:blipFill>
        <p:spPr>
          <a:xfrm>
            <a:off x="7627457" y="0"/>
            <a:ext cx="1150936" cy="1052512"/>
          </a:xfrm>
          <a:prstGeom prst="rect">
            <a:avLst/>
          </a:prstGeom>
          <a:noFill/>
          <a:ln>
            <a:noFill/>
          </a:ln>
        </p:spPr>
      </p:pic>
      <p:graphicFrame>
        <p:nvGraphicFramePr>
          <p:cNvPr id="591" name="Shape 591"/>
          <p:cNvGraphicFramePr/>
          <p:nvPr>
            <p:extLst>
              <p:ext uri="{D42A27DB-BD31-4B8C-83A1-F6EECF244321}">
                <p14:modId xmlns:p14="http://schemas.microsoft.com/office/powerpoint/2010/main" xmlns="" val="592039308"/>
              </p:ext>
            </p:extLst>
          </p:nvPr>
        </p:nvGraphicFramePr>
        <p:xfrm>
          <a:off x="891692" y="1052512"/>
          <a:ext cx="7886700" cy="3494269"/>
        </p:xfrm>
        <a:graphic>
          <a:graphicData uri="http://schemas.openxmlformats.org/drawingml/2006/table">
            <a:tbl>
              <a:tblPr>
                <a:tableStyleId>{0E3FDE45-AF77-4B5C-9715-49D594BDF05E}</a:tableStyleId>
              </a:tblPr>
              <a:tblGrid>
                <a:gridCol w="1804426">
                  <a:extLst>
                    <a:ext uri="{9D8B030D-6E8A-4147-A177-3AD203B41FA5}">
                      <a16:colId xmlns:a16="http://schemas.microsoft.com/office/drawing/2014/main" xmlns="" val="20000"/>
                    </a:ext>
                  </a:extLst>
                </a:gridCol>
                <a:gridCol w="6082274">
                  <a:extLst>
                    <a:ext uri="{9D8B030D-6E8A-4147-A177-3AD203B41FA5}">
                      <a16:colId xmlns:a16="http://schemas.microsoft.com/office/drawing/2014/main" xmlns="" val="20001"/>
                    </a:ext>
                  </a:extLst>
                </a:gridCol>
              </a:tblGrid>
              <a:tr h="4298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t>Ishodi</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razvijati</a:t>
                      </a:r>
                      <a:r>
                        <a:rPr lang="en" sz="1000" u="none" strike="noStrike" cap="none" baseline="0"/>
                        <a:t> </a:t>
                      </a:r>
                      <a:r>
                        <a:rPr lang="en" sz="1000" u="none" strike="noStrike" cap="none" baseline="0" err="1"/>
                        <a:t>ljubav</a:t>
                      </a:r>
                      <a:r>
                        <a:rPr lang="en" sz="1000" u="none" strike="noStrike" cap="none" baseline="0"/>
                        <a:t> </a:t>
                      </a:r>
                      <a:r>
                        <a:rPr lang="en" sz="1000" u="none" strike="noStrike" cap="none" baseline="0" err="1"/>
                        <a:t>prema</a:t>
                      </a:r>
                      <a:r>
                        <a:rPr lang="en" sz="1000" u="none" strike="noStrike" cap="none" baseline="0"/>
                        <a:t> </a:t>
                      </a:r>
                      <a:r>
                        <a:rPr lang="en" sz="1000" u="none" strike="noStrike" cap="none" baseline="0" err="1"/>
                        <a:t>likovnoj</a:t>
                      </a:r>
                      <a:r>
                        <a:rPr lang="en" sz="1000" u="none" strike="noStrike" cap="none" baseline="0"/>
                        <a:t> </a:t>
                      </a:r>
                      <a:r>
                        <a:rPr lang="en" sz="1000" u="none" strike="noStrike" cap="none" baseline="0" err="1"/>
                        <a:t>umjetnosti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likovnom</a:t>
                      </a:r>
                      <a:r>
                        <a:rPr lang="en" sz="1000" u="none" strike="noStrike" cap="none" baseline="0"/>
                        <a:t> </a:t>
                      </a:r>
                      <a:r>
                        <a:rPr lang="en" sz="1000" u="none" strike="noStrike" cap="none" baseline="0" err="1"/>
                        <a:t>izražavanju</a:t>
                      </a:r>
                      <a:endParaRPr lang="en-US"/>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razvijati</a:t>
                      </a:r>
                      <a:r>
                        <a:rPr lang="en" sz="1000" u="none" strike="noStrike" cap="none" baseline="0"/>
                        <a:t> </a:t>
                      </a:r>
                      <a:r>
                        <a:rPr lang="en" sz="1000" u="none" strike="noStrike" cap="none" baseline="0" err="1"/>
                        <a:t>kreativnost</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maštovitost</a:t>
                      </a:r>
                      <a:endParaRPr lang="en"/>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primijeniti</a:t>
                      </a:r>
                      <a:r>
                        <a:rPr lang="en" sz="1000" u="none" strike="noStrike" cap="none" baseline="0"/>
                        <a:t> </a:t>
                      </a:r>
                      <a:r>
                        <a:rPr lang="en" sz="1000" u="none" strike="noStrike" cap="none" baseline="0" err="1"/>
                        <a:t>znanje</a:t>
                      </a:r>
                      <a:r>
                        <a:rPr lang="en" sz="1000" u="none" strike="noStrike" cap="none" baseline="0"/>
                        <a:t> o </a:t>
                      </a:r>
                      <a:r>
                        <a:rPr lang="en" sz="1000" u="none" strike="noStrike" cap="none" baseline="0" err="1"/>
                        <a:t>likovnim</a:t>
                      </a:r>
                      <a:r>
                        <a:rPr lang="en" sz="1000" u="none" strike="noStrike" cap="none" baseline="0"/>
                        <a:t> </a:t>
                      </a:r>
                      <a:r>
                        <a:rPr lang="en" sz="1000" u="none" strike="noStrike" cap="none" baseline="0" err="1"/>
                        <a:t>tehnikama</a:t>
                      </a:r>
                      <a:endParaRPr lang="en"/>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istraživati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kombinirati</a:t>
                      </a:r>
                      <a:r>
                        <a:rPr lang="en" sz="1000" u="none" strike="noStrike" cap="none" baseline="0"/>
                        <a:t> </a:t>
                      </a:r>
                      <a:r>
                        <a:rPr lang="en" sz="1000" u="none" strike="noStrike" cap="none" baseline="0" err="1"/>
                        <a:t>likovne</a:t>
                      </a:r>
                      <a:r>
                        <a:rPr lang="en" sz="1000" u="none" strike="noStrike" cap="none" baseline="0"/>
                        <a:t> </a:t>
                      </a:r>
                      <a:r>
                        <a:rPr lang="en" sz="1000" u="none" strike="noStrike" cap="none" baseline="0" err="1"/>
                        <a:t>tehnike</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izgraditi</a:t>
                      </a:r>
                      <a:r>
                        <a:rPr lang="en" sz="1000" u="none" strike="noStrike" cap="none" baseline="0"/>
                        <a:t> </a:t>
                      </a:r>
                      <a:r>
                        <a:rPr lang="en" sz="1000" u="none" strike="noStrike" cap="none" baseline="0" err="1"/>
                        <a:t>odgovornost</a:t>
                      </a:r>
                      <a:r>
                        <a:rPr lang="en" sz="1000" u="none" strike="noStrike" cap="none" baseline="0"/>
                        <a:t> </a:t>
                      </a:r>
                      <a:r>
                        <a:rPr lang="en" sz="1000" u="none" strike="noStrike" cap="none" baseline="0" err="1"/>
                        <a:t>prema</a:t>
                      </a:r>
                      <a:r>
                        <a:rPr lang="en" sz="1000" u="none" strike="noStrike" cap="none" baseline="0"/>
                        <a:t> </a:t>
                      </a:r>
                      <a:r>
                        <a:rPr lang="en" sz="1000" u="none" strike="noStrike" cap="none" baseline="0" err="1"/>
                        <a:t>radu</a:t>
                      </a:r>
                      <a:endParaRPr lang="en"/>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Osvijestiti</a:t>
                      </a:r>
                      <a:r>
                        <a:rPr lang="en" sz="1000" u="none" strike="noStrike" cap="none" baseline="0"/>
                        <a:t> </a:t>
                      </a:r>
                      <a:r>
                        <a:rPr lang="en" sz="1000" u="none" strike="noStrike" cap="none" baseline="0" err="1"/>
                        <a:t>pozitivnu</a:t>
                      </a:r>
                      <a:r>
                        <a:rPr lang="en" sz="1000" u="none" strike="noStrike" cap="none" baseline="0"/>
                        <a:t> </a:t>
                      </a:r>
                      <a:r>
                        <a:rPr lang="en" sz="1000" u="none" strike="noStrike" cap="none" baseline="0" err="1"/>
                        <a:t>sliku</a:t>
                      </a:r>
                      <a:r>
                        <a:rPr lang="en" sz="1000" u="none" strike="noStrike" cap="none" baseline="0"/>
                        <a:t> o </a:t>
                      </a:r>
                      <a:r>
                        <a:rPr lang="en" sz="1000" u="none" strike="noStrike" cap="none" baseline="0" err="1"/>
                        <a:t>sebi</a:t>
                      </a:r>
                      <a:endParaRPr lang="en" err="1"/>
                    </a:p>
                  </a:txBody>
                  <a:tcPr marL="91425" marR="91425" marT="32850" marB="32850"/>
                </a:tc>
                <a:extLst>
                  <a:ext uri="{0D108BD9-81ED-4DB2-BD59-A6C34878D82A}">
                    <a16:rowId xmlns:a16="http://schemas.microsoft.com/office/drawing/2014/main" xmlns="" val="10000"/>
                  </a:ext>
                </a:extLst>
              </a:tr>
              <a:tr h="47745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t>Namjena</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a:t>Izrada i postava likovno-kreativnih radova, estetsko uređenje škole</a:t>
                      </a:r>
                      <a:r>
                        <a:rPr lang="hr-HR"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extLst>
                  <a:ext uri="{0D108BD9-81ED-4DB2-BD59-A6C34878D82A}">
                    <a16:rowId xmlns:a16="http://schemas.microsoft.com/office/drawing/2014/main" xmlns="" val="10001"/>
                  </a:ext>
                </a:extLst>
              </a:tr>
              <a:tr h="450050">
                <a:tc>
                  <a:txBody>
                    <a:bodyPr/>
                    <a:lstStyle/>
                    <a:p>
                      <a:pPr marL="0" marR="0" lvl="0" indent="0" algn="l" rtl="0">
                        <a:lnSpc>
                          <a:spcPct val="100000"/>
                        </a:lnSpc>
                        <a:spcBef>
                          <a:spcPts val="0"/>
                        </a:spcBef>
                        <a:spcAft>
                          <a:spcPts val="0"/>
                        </a:spcAft>
                        <a:buFont typeface="Calibri"/>
                        <a:buNone/>
                      </a:pPr>
                      <a:r>
                        <a:rPr lang="en" sz="1000" u="none" strike="noStrike" cap="none" baseline="0" err="1"/>
                        <a:t>Nositelj</a:t>
                      </a:r>
                      <a:r>
                        <a:rPr lang="en" sz="1000" u="none" strike="noStrike" cap="none" baseline="0"/>
                        <a:t> </a:t>
                      </a:r>
                      <a:r>
                        <a:rPr lang="en" sz="1000" u="none" strike="noStrike" cap="none" baseline="0" err="1"/>
                        <a:t>aktivnosti</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t>Učitelj</a:t>
                      </a:r>
                      <a:r>
                        <a:rPr lang="hr-HR" sz="1000" u="none" strike="noStrike" cap="none" baseline="0" err="1"/>
                        <a:t>ica</a:t>
                      </a:r>
                      <a:r>
                        <a:rPr lang="hr-HR" sz="1000" u="none" strike="noStrike" cap="none" baseline="0"/>
                        <a:t> Tihana </a:t>
                      </a:r>
                      <a:r>
                        <a:rPr lang="hr-HR" sz="1000" u="none" strike="noStrike" cap="none" baseline="0" err="1"/>
                        <a:t>Čočić</a:t>
                      </a:r>
                      <a:r>
                        <a:rPr lang="hr-HR" sz="1000" u="none" strike="noStrike" cap="none" baseline="0"/>
                        <a:t> Butina</a:t>
                      </a:r>
                      <a:endParaRPr lang="en" sz="1000" u="none" strike="noStrike" cap="none" baseline="0">
                        <a:sym typeface="Calibri"/>
                      </a:endParaRPr>
                    </a:p>
                  </a:txBody>
                  <a:tcPr marL="91425" marR="91425" marT="32850" marB="32850"/>
                </a:tc>
                <a:extLst>
                  <a:ext uri="{0D108BD9-81ED-4DB2-BD59-A6C34878D82A}">
                    <a16:rowId xmlns:a16="http://schemas.microsoft.com/office/drawing/2014/main" xmlns="" val="10002"/>
                  </a:ext>
                </a:extLst>
              </a:tr>
              <a:tr h="311069">
                <a:tc>
                  <a:txBody>
                    <a:bodyPr/>
                    <a:lstStyle/>
                    <a:p>
                      <a:pPr marL="0" marR="0" lvl="0" indent="0" algn="l" rtl="0">
                        <a:lnSpc>
                          <a:spcPct val="100000"/>
                        </a:lnSpc>
                        <a:spcBef>
                          <a:spcPts val="0"/>
                        </a:spcBef>
                        <a:spcAft>
                          <a:spcPts val="0"/>
                        </a:spcAft>
                        <a:buFont typeface="Calibri"/>
                        <a:buNone/>
                      </a:pPr>
                      <a:r>
                        <a:rPr lang="en" sz="1000" u="none" strike="noStrike" cap="none" baseline="0" err="1"/>
                        <a:t>Način</a:t>
                      </a:r>
                      <a:r>
                        <a:rPr lang="en" sz="1000" u="none" strike="noStrike" cap="none" baseline="0"/>
                        <a:t> </a:t>
                      </a:r>
                      <a:r>
                        <a:rPr lang="en" sz="1000" u="none" strike="noStrike" cap="none" baseline="0" err="1"/>
                        <a:t>realizacije</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a:t>Rad s </a:t>
                      </a:r>
                      <a:r>
                        <a:rPr lang="en" sz="1000" u="none" strike="noStrike" cap="none" baseline="0" err="1"/>
                        <a:t>učenicima</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suradnja</a:t>
                      </a:r>
                      <a:r>
                        <a:rPr lang="en" sz="1000" u="none" strike="noStrike" cap="none" baseline="0"/>
                        <a:t> s </a:t>
                      </a:r>
                      <a:r>
                        <a:rPr lang="en" sz="1000" u="none" strike="noStrike" cap="none" baseline="0" err="1"/>
                        <a:t>učiteljima</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extLst>
                  <a:ext uri="{0D108BD9-81ED-4DB2-BD59-A6C34878D82A}">
                    <a16:rowId xmlns:a16="http://schemas.microsoft.com/office/drawing/2014/main" xmlns="" val="10003"/>
                  </a:ext>
                </a:extLst>
              </a:tr>
              <a:tr h="3110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t>Vremenik</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t>Tijekom</a:t>
                      </a:r>
                      <a:r>
                        <a:rPr lang="en" sz="1000" u="none" strike="noStrike" cap="none" baseline="0"/>
                        <a:t> </a:t>
                      </a:r>
                      <a:r>
                        <a:rPr lang="en" sz="1000" u="none" strike="noStrike" cap="none" baseline="0" err="1"/>
                        <a:t>školske</a:t>
                      </a:r>
                      <a:r>
                        <a:rPr lang="en" sz="1000" u="none" strike="noStrike" cap="none" baseline="0"/>
                        <a:t> </a:t>
                      </a:r>
                      <a:r>
                        <a:rPr lang="en" sz="1000" u="none" strike="noStrike" cap="none" baseline="0" err="1"/>
                        <a:t>godine</a:t>
                      </a:r>
                      <a:r>
                        <a:rPr lang="en" sz="1000" u="none" strike="noStrike" cap="none" baseline="0"/>
                        <a:t>, </a:t>
                      </a:r>
                      <a:r>
                        <a:rPr lang="en" sz="1000" u="none" strike="noStrike" cap="none" baseline="0" err="1"/>
                        <a:t>četvrtak</a:t>
                      </a:r>
                      <a:r>
                        <a:rPr lang="en" sz="1000" u="none" strike="noStrike" cap="none" baseline="0"/>
                        <a:t> – </a:t>
                      </a:r>
                      <a:r>
                        <a:rPr lang="en" sz="1000" u="none" strike="noStrike" cap="none" baseline="0" err="1"/>
                        <a:t>ukupno</a:t>
                      </a:r>
                      <a:r>
                        <a:rPr lang="en" sz="1000" u="none" strike="noStrike" cap="none" baseline="0"/>
                        <a:t> 1 sat tjedno</a:t>
                      </a:r>
                      <a:endParaRPr lang="en" sz="1000" u="none" strike="noStrike" cap="none" baseline="0">
                        <a:sym typeface="Calibri"/>
                      </a:endParaRPr>
                    </a:p>
                  </a:txBody>
                  <a:tcPr marL="91425" marR="91425" marT="32850" marB="32850"/>
                </a:tc>
                <a:extLst>
                  <a:ext uri="{0D108BD9-81ED-4DB2-BD59-A6C34878D82A}">
                    <a16:rowId xmlns:a16="http://schemas.microsoft.com/office/drawing/2014/main" xmlns="" val="10004"/>
                  </a:ext>
                </a:extLst>
              </a:tr>
              <a:tr h="2966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t>Troškovnik</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t>Sredstva</a:t>
                      </a:r>
                      <a:r>
                        <a:rPr lang="en" sz="1000" u="none" strike="noStrike" cap="none" baseline="0"/>
                        <a:t> </a:t>
                      </a:r>
                      <a:r>
                        <a:rPr lang="en" sz="1000" u="none" strike="noStrike" cap="none" baseline="0" err="1"/>
                        <a:t>osigurava</a:t>
                      </a:r>
                      <a:r>
                        <a:rPr lang="en" sz="1000" u="none" strike="noStrike" cap="none" baseline="0"/>
                        <a:t> </a:t>
                      </a:r>
                      <a:r>
                        <a:rPr lang="en" sz="1000" u="none" strike="noStrike" cap="none" baseline="0" err="1"/>
                        <a:t>škola</a:t>
                      </a:r>
                      <a:r>
                        <a:rPr lang="en" sz="1000" u="none" strike="noStrike" cap="none" baseline="0"/>
                        <a:t>.</a:t>
                      </a:r>
                      <a:endParaRPr lang="en" sz="1000" b="0" i="0" u="none" strike="noStrike" cap="none" baseline="0">
                        <a:solidFill>
                          <a:srgbClr val="000000"/>
                        </a:solidFill>
                        <a:latin typeface="Calibri"/>
                        <a:cs typeface="Calibri"/>
                        <a:sym typeface="Calibri"/>
                      </a:endParaRPr>
                    </a:p>
                  </a:txBody>
                  <a:tcPr marL="91425" marR="91425" marT="32850" marB="32850"/>
                </a:tc>
                <a:extLst>
                  <a:ext uri="{0D108BD9-81ED-4DB2-BD59-A6C34878D82A}">
                    <a16:rowId xmlns:a16="http://schemas.microsoft.com/office/drawing/2014/main" xmlns="" val="10005"/>
                  </a:ext>
                </a:extLst>
              </a:tr>
              <a:tr h="667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Izložbe</a:t>
                      </a:r>
                      <a:r>
                        <a:rPr lang="en" sz="1000" u="none" strike="noStrike" cap="none" baseline="0">
                          <a:sym typeface="Calibri"/>
                        </a:rPr>
                        <a:t> </a:t>
                      </a:r>
                      <a:r>
                        <a:rPr lang="en" sz="1000" u="none" strike="noStrike" cap="none" baseline="0" err="1">
                          <a:sym typeface="Calibri"/>
                        </a:rPr>
                        <a:t>učeničkih</a:t>
                      </a:r>
                      <a:r>
                        <a:rPr lang="en" sz="1000" u="none" strike="noStrike" cap="none" baseline="0">
                          <a:sym typeface="Calibri"/>
                        </a:rPr>
                        <a:t> </a:t>
                      </a:r>
                      <a:r>
                        <a:rPr lang="en" sz="1000" u="none" strike="noStrike" cap="none" baseline="0" err="1">
                          <a:sym typeface="Calibri"/>
                        </a:rPr>
                        <a:t>radova</a:t>
                      </a:r>
                      <a:r>
                        <a:rPr lang="en" sz="1000" u="none" strike="noStrike" cap="none" baseline="0">
                          <a:sym typeface="Calibri"/>
                        </a:rPr>
                        <a:t> u </a:t>
                      </a:r>
                      <a:r>
                        <a:rPr lang="en" sz="1000" u="none" strike="noStrike" cap="none" baseline="0" err="1">
                          <a:sym typeface="Calibri"/>
                        </a:rPr>
                        <a:t>učionici</a:t>
                      </a:r>
                      <a:r>
                        <a:rPr lang="en" sz="1000" u="none" strike="noStrike" cap="none" baseline="0">
                          <a:sym typeface="Calibri"/>
                        </a:rPr>
                        <a:t>,  u </a:t>
                      </a:r>
                      <a:r>
                        <a:rPr lang="en" sz="1000" u="none" strike="noStrike" cap="none" baseline="0" err="1">
                          <a:sym typeface="Calibri"/>
                        </a:rPr>
                        <a:t>holu</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školskim</a:t>
                      </a:r>
                      <a:r>
                        <a:rPr lang="en" sz="1000" u="none" strike="noStrike" cap="none" baseline="0">
                          <a:sym typeface="Calibri"/>
                        </a:rPr>
                        <a:t> </a:t>
                      </a:r>
                      <a:r>
                        <a:rPr lang="en" sz="1000" u="none" strike="noStrike" cap="none" baseline="0" err="1">
                          <a:sym typeface="Calibri"/>
                        </a:rPr>
                        <a:t>panoima</a:t>
                      </a:r>
                      <a:r>
                        <a:rPr lang="en" sz="1000" u="none" strike="noStrike" cap="none" baseline="0">
                          <a:sym typeface="Calibri"/>
                        </a:rPr>
                        <a:t>, </a:t>
                      </a:r>
                      <a:r>
                        <a:rPr lang="en" sz="1000" u="none" strike="noStrike" cap="none" baseline="0" err="1"/>
                        <a:t>količina</a:t>
                      </a:r>
                      <a:r>
                        <a:rPr lang="en" sz="1000" u="none" strike="noStrike" cap="none" baseline="0"/>
                        <a:t> </a:t>
                      </a:r>
                      <a:r>
                        <a:rPr lang="en" sz="1000" u="none" strike="noStrike" cap="none" baseline="0" err="1"/>
                        <a:t>prodanih</a:t>
                      </a:r>
                      <a:r>
                        <a:rPr lang="en" sz="1000" u="none" strike="noStrike" cap="none" baseline="0"/>
                        <a:t> </a:t>
                      </a:r>
                      <a:r>
                        <a:rPr lang="en" sz="1000" u="none" strike="noStrike" cap="none" baseline="0" err="1"/>
                        <a:t>radova</a:t>
                      </a:r>
                      <a:r>
                        <a:rPr lang="en" sz="1000" u="none" strike="noStrike" cap="none" baseline="0"/>
                        <a:t> </a:t>
                      </a:r>
                      <a:r>
                        <a:rPr lang="en" sz="1000" u="none" strike="noStrike" cap="none" baseline="0" err="1"/>
                        <a:t>na</a:t>
                      </a:r>
                      <a:r>
                        <a:rPr lang="en" sz="1000" u="none" strike="noStrike" cap="none" baseline="0"/>
                        <a:t> </a:t>
                      </a:r>
                      <a:r>
                        <a:rPr lang="en" sz="1000" u="none" strike="noStrike" cap="none" baseline="0" err="1"/>
                        <a:t>sajmovima</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izložbama</a:t>
                      </a:r>
                      <a:r>
                        <a:rPr lang="en" sz="1000" u="none" strike="noStrike" cap="none" baseline="0"/>
                        <a:t>.</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87880" y="165338"/>
            <a:ext cx="7886700" cy="994171"/>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Likovna skupina 4. razreda</a:t>
            </a:r>
          </a:p>
        </p:txBody>
      </p:sp>
    </p:spTree>
    <p:extLst>
      <p:ext uri="{BB962C8B-B14F-4D97-AF65-F5344CB8AC3E}">
        <p14:creationId xmlns:p14="http://schemas.microsoft.com/office/powerpoint/2010/main" xmlns="" val="2498762976"/>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602"/>
        <p:cNvGrpSpPr/>
        <p:nvPr/>
      </p:nvGrpSpPr>
      <p:grpSpPr>
        <a:xfrm>
          <a:off x="0" y="0"/>
          <a:ext cx="0" cy="0"/>
          <a:chOff x="0" y="0"/>
          <a:chExt cx="0" cy="0"/>
        </a:xfrm>
      </p:grpSpPr>
      <p:pic>
        <p:nvPicPr>
          <p:cNvPr id="603" name="Shape 603"/>
          <p:cNvPicPr preferRelativeResize="0"/>
          <p:nvPr/>
        </p:nvPicPr>
        <p:blipFill rotWithShape="1">
          <a:blip r:embed="rId3">
            <a:alphaModFix/>
          </a:blip>
          <a:srcRect/>
          <a:stretch/>
        </p:blipFill>
        <p:spPr>
          <a:xfrm rot="135054">
            <a:off x="7313434" y="219390"/>
            <a:ext cx="1231738" cy="735696"/>
          </a:xfrm>
          <a:prstGeom prst="rect">
            <a:avLst/>
          </a:prstGeom>
          <a:noFill/>
          <a:ln>
            <a:noFill/>
          </a:ln>
        </p:spPr>
      </p:pic>
      <p:graphicFrame>
        <p:nvGraphicFramePr>
          <p:cNvPr id="605" name="Shape 605"/>
          <p:cNvGraphicFramePr/>
          <p:nvPr>
            <p:extLst>
              <p:ext uri="{D42A27DB-BD31-4B8C-83A1-F6EECF244321}">
                <p14:modId xmlns:p14="http://schemas.microsoft.com/office/powerpoint/2010/main" xmlns="" val="2672506782"/>
              </p:ext>
            </p:extLst>
          </p:nvPr>
        </p:nvGraphicFramePr>
        <p:xfrm>
          <a:off x="806572" y="1052735"/>
          <a:ext cx="8229601" cy="3834260"/>
        </p:xfrm>
        <a:graphic>
          <a:graphicData uri="http://schemas.openxmlformats.org/drawingml/2006/table">
            <a:tbl>
              <a:tblPr>
                <a:tableStyleId>{0E3FDE45-AF77-4B5C-9715-49D594BDF05E}</a:tableStyleId>
              </a:tblPr>
              <a:tblGrid>
                <a:gridCol w="2714756">
                  <a:extLst>
                    <a:ext uri="{9D8B030D-6E8A-4147-A177-3AD203B41FA5}">
                      <a16:colId xmlns:a16="http://schemas.microsoft.com/office/drawing/2014/main" xmlns="" val="20000"/>
                    </a:ext>
                  </a:extLst>
                </a:gridCol>
                <a:gridCol w="5514845">
                  <a:extLst>
                    <a:ext uri="{9D8B030D-6E8A-4147-A177-3AD203B41FA5}">
                      <a16:colId xmlns:a16="http://schemas.microsoft.com/office/drawing/2014/main" xmlns="" val="20001"/>
                    </a:ext>
                  </a:extLst>
                </a:gridCol>
              </a:tblGrid>
              <a:tr h="1153269">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hr-HR" sz="1000" u="none" strike="noStrike" cap="none" baseline="0">
                          <a:sym typeface="Calibri"/>
                        </a:rPr>
                        <a:t>Učenici će: upoznati se sa važnosti z</a:t>
                      </a:r>
                      <a:r>
                        <a:rPr lang="en" sz="1000" u="none" strike="noStrike" cap="none" baseline="0">
                          <a:sym typeface="Calibri"/>
                        </a:rPr>
                        <a:t>dravstveno</a:t>
                      </a:r>
                      <a:r>
                        <a:rPr lang="hr-HR" sz="1000" u="none" strike="noStrike" cap="none" baseline="0">
                          <a:sym typeface="Calibri"/>
                        </a:rPr>
                        <a:t>g</a:t>
                      </a:r>
                      <a:r>
                        <a:rPr lang="en" sz="1000" u="none" strike="noStrike" cap="none" baseline="0">
                          <a:sym typeface="Calibri"/>
                        </a:rPr>
                        <a:t> prosvjećivanje i zaštit</a:t>
                      </a:r>
                      <a:r>
                        <a:rPr lang="hr-HR" sz="1000" u="none" strike="noStrike" cap="none" baseline="0">
                          <a:sym typeface="Calibri"/>
                        </a:rPr>
                        <a:t>e</a:t>
                      </a:r>
                      <a:r>
                        <a:rPr lang="en" sz="1000" u="none" strike="noStrike" cap="none" baseline="0">
                          <a:sym typeface="Calibri"/>
                        </a:rPr>
                        <a:t> zdravlja( prva pomoć, borba protiv ovisnosti i raznih zaraznih bolesti, animacija za dobrovoljno darivanje krvi),</a:t>
                      </a:r>
                      <a:r>
                        <a:rPr lang="hr-HR" sz="1000" u="none" strike="noStrike" cap="none" baseline="0">
                          <a:sym typeface="Calibri"/>
                        </a:rPr>
                        <a:t> shvatiti važnost </a:t>
                      </a:r>
                      <a:r>
                        <a:rPr lang="en" sz="1000" u="none" strike="noStrike" cap="none" baseline="0">
                          <a:sym typeface="Calibri"/>
                        </a:rPr>
                        <a:t>pomoć zajednici ( pomoć starim i nemoćnim,dobrosusjedska pomoć),</a:t>
                      </a:r>
                      <a:r>
                        <a:rPr lang="hr-HR" sz="1000" u="none" strike="noStrike" cap="none" baseline="0">
                          <a:sym typeface="Calibri"/>
                        </a:rPr>
                        <a:t> </a:t>
                      </a:r>
                      <a:r>
                        <a:rPr lang="en" sz="1000" u="none" strike="noStrike" cap="none" baseline="0">
                          <a:sym typeface="Calibri"/>
                        </a:rPr>
                        <a:t>razvija</a:t>
                      </a:r>
                      <a:r>
                        <a:rPr lang="hr-HR" sz="1000" u="none" strike="noStrike" cap="none" baseline="0">
                          <a:sym typeface="Calibri"/>
                        </a:rPr>
                        <a:t>ti </a:t>
                      </a:r>
                      <a:r>
                        <a:rPr lang="en" sz="1000" u="none" strike="noStrike" cap="none" baseline="0">
                          <a:sym typeface="Calibri"/>
                        </a:rPr>
                        <a:t>humanost i solidarnost kroz širenje znanja o Crvenom križu i pravima čovjeka i djece, te kroz zajedničke akcije Crvenog križa ( akcije prikupljanja materijalnih i novčanih dobara), </a:t>
                      </a:r>
                      <a:r>
                        <a:rPr lang="hr-HR" sz="1000" u="none" strike="noStrike" cap="none" baseline="0">
                          <a:sym typeface="Calibri"/>
                        </a:rPr>
                        <a:t>osvijestiti potrebu </a:t>
                      </a:r>
                      <a:r>
                        <a:rPr lang="en" sz="1000" u="none" strike="noStrike" cap="none" baseline="0">
                          <a:sym typeface="Calibri"/>
                        </a:rPr>
                        <a:t>zaštit</a:t>
                      </a:r>
                      <a:r>
                        <a:rPr lang="hr-HR" sz="1000" u="none" strike="noStrike" cap="none" baseline="0">
                          <a:sym typeface="Calibri"/>
                        </a:rPr>
                        <a:t>e</a:t>
                      </a:r>
                      <a:r>
                        <a:rPr lang="en" sz="1000" u="none" strike="noStrike" cap="none" baseline="0">
                          <a:sym typeface="Calibri"/>
                        </a:rPr>
                        <a:t> okoliša ( akcije uređenja okoliša,akcije sigurnog odlaganja otpada) i razvijanj</a:t>
                      </a:r>
                      <a:r>
                        <a:rPr lang="hr-HR" sz="1000" u="none" strike="noStrike" cap="none" baseline="0">
                          <a:sym typeface="Calibri"/>
                        </a:rPr>
                        <a:t>a</a:t>
                      </a:r>
                      <a:r>
                        <a:rPr lang="en" sz="1000" u="none" strike="noStrike" cap="none" baseline="0">
                          <a:sym typeface="Calibri"/>
                        </a:rPr>
                        <a:t> prijateljstva i tolerancije kod mladih</a:t>
                      </a:r>
                    </a:p>
                  </a:txBody>
                  <a:tcPr marL="91450" marR="91450" marT="29375" marB="29375"/>
                </a:tc>
                <a:extLst>
                  <a:ext uri="{0D108BD9-81ED-4DB2-BD59-A6C34878D82A}">
                    <a16:rowId xmlns:a16="http://schemas.microsoft.com/office/drawing/2014/main" xmlns="" val="10000"/>
                  </a:ext>
                </a:extLst>
              </a:tr>
              <a:tr h="39919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Pomoći</a:t>
                      </a:r>
                      <a:r>
                        <a:rPr lang="en" sz="1000" u="none" strike="noStrike" cap="none" baseline="0">
                          <a:sym typeface="Calibri"/>
                        </a:rPr>
                        <a:t> </a:t>
                      </a:r>
                      <a:r>
                        <a:rPr lang="en" sz="1000" u="none" strike="noStrike" cap="none" baseline="0" err="1">
                          <a:sym typeface="Calibri"/>
                        </a:rPr>
                        <a:t>onima</a:t>
                      </a:r>
                      <a:r>
                        <a:rPr lang="en" sz="1000" u="none" strike="noStrike" cap="none" baseline="0">
                          <a:sym typeface="Calibri"/>
                        </a:rPr>
                        <a:t> </a:t>
                      </a:r>
                      <a:r>
                        <a:rPr lang="en" sz="1000" u="none" strike="noStrike" cap="none" baseline="0" err="1">
                          <a:sym typeface="Calibri"/>
                        </a:rPr>
                        <a:t>kojima</a:t>
                      </a:r>
                      <a:r>
                        <a:rPr lang="en" sz="1000" u="none" strike="noStrike" cap="none" baseline="0">
                          <a:sym typeface="Calibri"/>
                        </a:rPr>
                        <a:t> je to </a:t>
                      </a:r>
                      <a:r>
                        <a:rPr lang="en" sz="1000" u="none" strike="noStrike" cap="none" baseline="0" err="1">
                          <a:sym typeface="Calibri"/>
                        </a:rPr>
                        <a:t>potrebno</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taj </a:t>
                      </a: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socijalnu</a:t>
                      </a:r>
                      <a:r>
                        <a:rPr lang="en" sz="1000" u="none" strike="noStrike" cap="none" baseline="0">
                          <a:sym typeface="Calibri"/>
                        </a:rPr>
                        <a:t> </a:t>
                      </a:r>
                      <a:r>
                        <a:rPr lang="en" sz="1000" u="none" strike="noStrike" cap="none" baseline="0" err="1">
                          <a:sym typeface="Calibri"/>
                        </a:rPr>
                        <a:t>svijest</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humanitarni</a:t>
                      </a:r>
                      <a:r>
                        <a:rPr lang="en" sz="1000" u="none" strike="noStrike" cap="none" baseline="0">
                          <a:sym typeface="Calibri"/>
                        </a:rPr>
                        <a:t> rad.</a:t>
                      </a:r>
                      <a:endParaRPr lang="en" sz="1000" b="0" i="0" u="none" strike="noStrike" cap="none" baseline="0">
                        <a:solidFill>
                          <a:srgbClr val="000000"/>
                        </a:solidFill>
                        <a:latin typeface="Calibri"/>
                        <a:ea typeface="Calibri"/>
                        <a:cs typeface="Calibri"/>
                        <a:sym typeface="Calibri"/>
                      </a:endParaRPr>
                    </a:p>
                  </a:txBody>
                  <a:tcPr marL="91450" marR="91450" marT="29375" marB="29375"/>
                </a:tc>
                <a:extLst>
                  <a:ext uri="{0D108BD9-81ED-4DB2-BD59-A6C34878D82A}">
                    <a16:rowId xmlns:a16="http://schemas.microsoft.com/office/drawing/2014/main" xmlns="" val="10001"/>
                  </a:ext>
                </a:extLst>
              </a:tr>
              <a:tr h="37385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Font typeface="Calibri"/>
                        <a:buNone/>
                      </a:pPr>
                      <a:r>
                        <a:rPr lang="en" sz="1000" u="none" strike="noStrike" cap="none" baseline="0"/>
                        <a:t>U virtualnoj učionici</a:t>
                      </a:r>
                      <a:endParaRPr lang="en" sz="1000" u="none" strike="noStrike" cap="none" baseline="0">
                        <a:sym typeface="Calibri"/>
                      </a:endParaRPr>
                    </a:p>
                  </a:txBody>
                  <a:tcPr marL="91450" marR="91450" marT="29375" marB="29375"/>
                </a:tc>
                <a:extLst>
                  <a:ext uri="{0D108BD9-81ED-4DB2-BD59-A6C34878D82A}">
                    <a16:rowId xmlns:a16="http://schemas.microsoft.com/office/drawing/2014/main" xmlns="" val="10002"/>
                  </a:ext>
                </a:extLst>
              </a:tr>
              <a:tr h="23765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hr-HR" sz="1000" u="none" strike="noStrike" cap="none" baseline="0">
                          <a:sym typeface="Calibri"/>
                        </a:rPr>
                        <a:t> Mario Milanović</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extLst>
                  <a:ext uri="{0D108BD9-81ED-4DB2-BD59-A6C34878D82A}">
                    <a16:rowId xmlns:a16="http://schemas.microsoft.com/office/drawing/2014/main" xmlns="" val="10003"/>
                  </a:ext>
                </a:extLst>
              </a:tr>
              <a:tr h="23765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Font typeface="Calibri"/>
                        <a:buNone/>
                      </a:pPr>
                      <a:r>
                        <a:rPr lang="hr-HR" sz="1000" u="none" strike="noStrike" cap="none" baseline="0">
                          <a:sym typeface="Calibri"/>
                        </a:rPr>
                        <a:t>dva</a:t>
                      </a:r>
                      <a:r>
                        <a:rPr lang="en" sz="1000" u="none" strike="noStrike" cap="none" baseline="0">
                          <a:sym typeface="Calibri"/>
                        </a:rPr>
                        <a:t> sat</a:t>
                      </a:r>
                      <a:r>
                        <a:rPr lang="hr-HR" sz="1000" u="none" strike="noStrike" cap="none" baseline="0">
                          <a:sym typeface="Calibri"/>
                        </a:rPr>
                        <a:t>a</a:t>
                      </a:r>
                      <a:r>
                        <a:rPr lang="en" sz="1000" u="none" strike="noStrike" cap="none" baseline="0">
                          <a:sym typeface="Calibri"/>
                        </a:rPr>
                        <a:t> tjedno </a:t>
                      </a:r>
                      <a:r>
                        <a:rPr lang="en" sz="1000" u="none" strike="noStrike" cap="none" baseline="0"/>
                        <a:t>online</a:t>
                      </a:r>
                      <a:endParaRPr lang="en" sz="1000" u="none" strike="noStrike" cap="none" baseline="0">
                        <a:sym typeface="Calibri"/>
                      </a:endParaRPr>
                    </a:p>
                  </a:txBody>
                  <a:tcPr marL="91450" marR="91450" marT="29375" marB="29375"/>
                </a:tc>
                <a:extLst>
                  <a:ext uri="{0D108BD9-81ED-4DB2-BD59-A6C34878D82A}">
                    <a16:rowId xmlns:a16="http://schemas.microsoft.com/office/drawing/2014/main" xmlns="" val="10004"/>
                  </a:ext>
                </a:extLst>
              </a:tr>
              <a:tr h="49799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err="1">
                          <a:sym typeface="Calibri"/>
                        </a:rPr>
                        <a:t>Upis</a:t>
                      </a:r>
                      <a:r>
                        <a:rPr lang="en" sz="1000" u="none" strike="noStrike" cap="none" baseline="0">
                          <a:sym typeface="Calibri"/>
                        </a:rPr>
                        <a:t> u </a:t>
                      </a:r>
                      <a:r>
                        <a:rPr lang="en" sz="1000" u="none" strike="noStrike" cap="none" baseline="0" err="1">
                          <a:sym typeface="Calibri"/>
                        </a:rPr>
                        <a:t>članstvo</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plaćanje</a:t>
                      </a:r>
                      <a:r>
                        <a:rPr lang="en" sz="1000" u="none" strike="noStrike" cap="none" baseline="0">
                          <a:sym typeface="Calibri"/>
                        </a:rPr>
                        <a:t> </a:t>
                      </a:r>
                      <a:r>
                        <a:rPr lang="en" sz="1000" u="none" strike="noStrike" cap="none" baseline="0" err="1">
                          <a:sym typeface="Calibri"/>
                        </a:rPr>
                        <a:t>članarine</a:t>
                      </a:r>
                      <a:r>
                        <a:rPr lang="en" sz="1000" u="none" strike="noStrike" cap="none" baseline="0">
                          <a:sym typeface="Calibri"/>
                        </a:rPr>
                        <a:t> ( 6 </a:t>
                      </a:r>
                      <a:r>
                        <a:rPr lang="en" sz="1000" u="none" strike="noStrike" cap="none" baseline="0" err="1">
                          <a:sym typeface="Calibri"/>
                        </a:rPr>
                        <a:t>kn</a:t>
                      </a:r>
                      <a:r>
                        <a:rPr lang="en" sz="1000" u="none" strike="noStrike" cap="none" baseline="0">
                          <a:sym typeface="Calibri"/>
                        </a:rPr>
                        <a:t> </a:t>
                      </a:r>
                      <a:r>
                        <a:rPr lang="en" sz="1000" u="none" strike="noStrike" cap="none" baseline="0" err="1">
                          <a:sym typeface="Calibri"/>
                        </a:rPr>
                        <a:t>godišnje;članarinom</a:t>
                      </a:r>
                      <a:r>
                        <a:rPr lang="en" sz="1000" u="none" strike="noStrike" cap="none" baseline="0">
                          <a:sym typeface="Calibri"/>
                        </a:rPr>
                        <a:t> </a:t>
                      </a:r>
                      <a:r>
                        <a:rPr lang="en" sz="1000" u="none" strike="noStrike" cap="none" baseline="0" err="1">
                          <a:sym typeface="Calibri"/>
                        </a:rPr>
                        <a:t>raspolaže</a:t>
                      </a:r>
                      <a:r>
                        <a:rPr lang="en" sz="1000" u="none" strike="noStrike" cap="none" baseline="0">
                          <a:sym typeface="Calibri"/>
                        </a:rPr>
                        <a:t> </a:t>
                      </a:r>
                      <a:r>
                        <a:rPr lang="en" sz="1000" u="none" strike="noStrike" cap="none" baseline="0" err="1">
                          <a:sym typeface="Calibri"/>
                        </a:rPr>
                        <a:t>sama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za </a:t>
                      </a:r>
                      <a:r>
                        <a:rPr lang="en" sz="1000" u="none" strike="noStrike" cap="none" baseline="0" err="1">
                          <a:sym typeface="Calibri"/>
                        </a:rPr>
                        <a:t>potrebe</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svoje</a:t>
                      </a:r>
                      <a:r>
                        <a:rPr lang="en" sz="1000" u="none" strike="noStrike" cap="none" baseline="0">
                          <a:sym typeface="Calibri"/>
                        </a:rPr>
                        <a:t> </a:t>
                      </a:r>
                      <a:r>
                        <a:rPr lang="en" sz="1000" u="none" strike="noStrike" cap="none" baseline="0" err="1">
                          <a:sym typeface="Calibri"/>
                        </a:rPr>
                        <a:t>grupe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extLst>
                  <a:ext uri="{0D108BD9-81ED-4DB2-BD59-A6C34878D82A}">
                    <a16:rowId xmlns:a16="http://schemas.microsoft.com/office/drawing/2014/main" xmlns="" val="10005"/>
                  </a:ext>
                </a:extLst>
              </a:tr>
              <a:tr h="93462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a:sym typeface="Calibri"/>
                        </a:rPr>
                        <a:t>Praćenje usvajanja sadržaja, zainteresiranosti i osobnog zalaganja učenika. Rezultati će se koristiti u </a:t>
                      </a:r>
                      <a:r>
                        <a:rPr lang="hr-HR" sz="1000" u="none" strike="noStrike" cap="none" baseline="0">
                          <a:sym typeface="Calibri"/>
                        </a:rPr>
                        <a:t>Ishodi</a:t>
                      </a:r>
                      <a:r>
                        <a:rPr lang="en" sz="1000" u="none" strike="noStrike" cap="none" baseline="0">
                          <a:sym typeface="Calibri"/>
                        </a:rPr>
                        <a:t>u povećanja kvalitete rada i za daljnje poticanje razvoja pravilnog odnosa prema radu. </a:t>
                      </a:r>
                    </a:p>
                  </a:txBody>
                  <a:tcPr marL="91450" marR="91450" marT="29375" marB="29375"/>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06572" y="195486"/>
            <a:ext cx="8229602"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Crveni križ </a:t>
            </a:r>
          </a:p>
        </p:txBody>
      </p:sp>
    </p:spTree>
    <p:extLst>
      <p:ext uri="{BB962C8B-B14F-4D97-AF65-F5344CB8AC3E}">
        <p14:creationId xmlns:p14="http://schemas.microsoft.com/office/powerpoint/2010/main" xmlns="" val="726002902"/>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609"/>
        <p:cNvGrpSpPr/>
        <p:nvPr/>
      </p:nvGrpSpPr>
      <p:grpSpPr>
        <a:xfrm>
          <a:off x="0" y="0"/>
          <a:ext cx="0" cy="0"/>
          <a:chOff x="0" y="0"/>
          <a:chExt cx="0" cy="0"/>
        </a:xfrm>
      </p:grpSpPr>
      <p:graphicFrame>
        <p:nvGraphicFramePr>
          <p:cNvPr id="611" name="Shape 611"/>
          <p:cNvGraphicFramePr/>
          <p:nvPr>
            <p:extLst>
              <p:ext uri="{D42A27DB-BD31-4B8C-83A1-F6EECF244321}">
                <p14:modId xmlns:p14="http://schemas.microsoft.com/office/powerpoint/2010/main" xmlns="" val="375165406"/>
              </p:ext>
            </p:extLst>
          </p:nvPr>
        </p:nvGraphicFramePr>
        <p:xfrm>
          <a:off x="826605" y="1006077"/>
          <a:ext cx="7993519" cy="3684866"/>
        </p:xfrm>
        <a:graphic>
          <a:graphicData uri="http://schemas.openxmlformats.org/drawingml/2006/table">
            <a:tbl>
              <a:tblPr>
                <a:tableStyleId>{0E3FDE45-AF77-4B5C-9715-49D594BDF05E}</a:tableStyleId>
              </a:tblPr>
              <a:tblGrid>
                <a:gridCol w="1467495">
                  <a:extLst>
                    <a:ext uri="{9D8B030D-6E8A-4147-A177-3AD203B41FA5}">
                      <a16:colId xmlns:a16="http://schemas.microsoft.com/office/drawing/2014/main" xmlns="" val="20000"/>
                    </a:ext>
                  </a:extLst>
                </a:gridCol>
                <a:gridCol w="6526024">
                  <a:extLst>
                    <a:ext uri="{9D8B030D-6E8A-4147-A177-3AD203B41FA5}">
                      <a16:colId xmlns:a16="http://schemas.microsoft.com/office/drawing/2014/main" xmlns="" val="20001"/>
                    </a:ext>
                  </a:extLst>
                </a:gridCol>
              </a:tblGrid>
              <a:tr h="534575">
                <a:tc>
                  <a:txBody>
                    <a:bodyPr/>
                    <a:lstStyle/>
                    <a:p>
                      <a:pPr marL="0" marR="0" lvl="0" indent="0" algn="l" rtl="0">
                        <a:lnSpc>
                          <a:spcPct val="100000"/>
                        </a:lnSpc>
                        <a:spcBef>
                          <a:spcPts val="0"/>
                        </a:spcBef>
                        <a:spcAft>
                          <a:spcPts val="0"/>
                        </a:spcAft>
                        <a:buClr>
                          <a:srgbClr val="000000"/>
                        </a:buClr>
                        <a:buSzPct val="25000"/>
                        <a:buFont typeface="Calibri"/>
                        <a:buNone/>
                      </a:pPr>
                      <a:r>
                        <a:rPr lang="hr-HR" sz="1050" u="none" strike="noStrike" cap="none" baseline="0">
                          <a:sym typeface="Calibri"/>
                        </a:rPr>
                        <a:t>Ishodi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err="1"/>
                        <a:t>Učenici</a:t>
                      </a:r>
                      <a:r>
                        <a:rPr lang="en" sz="1050" u="none" strike="noStrike" cap="none" baseline="0"/>
                        <a:t> </a:t>
                      </a:r>
                      <a:r>
                        <a:rPr lang="en" sz="1050" u="none" strike="noStrike" cap="none" baseline="0" err="1"/>
                        <a:t>će</a:t>
                      </a:r>
                      <a:r>
                        <a:rPr lang="en" sz="1050" u="none" strike="noStrike" cap="none" baseline="0"/>
                        <a:t>: </a:t>
                      </a:r>
                    </a:p>
                    <a:p>
                      <a:pPr marL="0" marR="0" lvl="0" indent="0" algn="l">
                        <a:lnSpc>
                          <a:spcPct val="100000"/>
                        </a:lnSpc>
                        <a:spcBef>
                          <a:spcPts val="0"/>
                        </a:spcBef>
                        <a:spcAft>
                          <a:spcPts val="0"/>
                        </a:spcAft>
                        <a:buFont typeface="Calibri"/>
                        <a:buNone/>
                      </a:pPr>
                      <a:r>
                        <a:rPr lang="en" sz="1050" u="none" strike="noStrike" cap="none" baseline="0"/>
                        <a:t> - slušati kratke priče primjerene uzrastu</a:t>
                      </a:r>
                    </a:p>
                    <a:p>
                      <a:pPr marL="0" marR="0" lvl="0" indent="0" algn="l">
                        <a:lnSpc>
                          <a:spcPct val="100000"/>
                        </a:lnSpc>
                        <a:spcBef>
                          <a:spcPts val="0"/>
                        </a:spcBef>
                        <a:spcAft>
                          <a:spcPts val="0"/>
                        </a:spcAft>
                        <a:buFont typeface="Calibri"/>
                        <a:buNone/>
                      </a:pPr>
                      <a:r>
                        <a:rPr lang="en" sz="1050" u="none" strike="noStrike" cap="none" baseline="0"/>
                        <a:t> - razgovarati i govoriti u skladu sa jezičnim razvojem izražavajući svoje misli, osjećaje i potrebe</a:t>
                      </a:r>
                    </a:p>
                    <a:p>
                      <a:pPr marL="0" marR="0" lvl="0" indent="0" algn="l">
                        <a:lnSpc>
                          <a:spcPct val="100000"/>
                        </a:lnSpc>
                        <a:spcBef>
                          <a:spcPts val="0"/>
                        </a:spcBef>
                        <a:spcAft>
                          <a:spcPts val="0"/>
                        </a:spcAft>
                        <a:buFont typeface="Calibri"/>
                        <a:buNone/>
                      </a:pPr>
                      <a:r>
                        <a:rPr lang="en" sz="1050" u="none" strike="noStrike" cap="none" baseline="0"/>
                        <a:t> - razvijati čitalačku pismenost i vještinu čitanja</a:t>
                      </a:r>
                    </a:p>
                    <a:p>
                      <a:pPr marL="0" marR="0" lvl="0" indent="0" algn="l">
                        <a:lnSpc>
                          <a:spcPct val="100000"/>
                        </a:lnSpc>
                        <a:spcBef>
                          <a:spcPts val="0"/>
                        </a:spcBef>
                        <a:spcAft>
                          <a:spcPts val="0"/>
                        </a:spcAft>
                        <a:buFont typeface="Calibri"/>
                        <a:buNone/>
                      </a:pPr>
                      <a:r>
                        <a:rPr lang="en" sz="1050" u="none" strike="noStrike" cap="none" baseline="0"/>
                        <a:t>- </a:t>
                      </a:r>
                      <a:r>
                        <a:rPr lang="en" sz="1050" u="none" strike="noStrike" cap="none" baseline="0" err="1"/>
                        <a:t>razvijati</a:t>
                      </a:r>
                      <a:r>
                        <a:rPr lang="en" sz="1050" u="none" strike="noStrike" cap="none" baseline="0"/>
                        <a:t> </a:t>
                      </a:r>
                      <a:r>
                        <a:rPr lang="en" sz="1050" u="none" strike="noStrike" cap="none" baseline="0" err="1"/>
                        <a:t>interes</a:t>
                      </a:r>
                      <a:r>
                        <a:rPr lang="en" sz="1050" u="none" strike="noStrike" cap="none" baseline="0"/>
                        <a:t> za </a:t>
                      </a:r>
                      <a:r>
                        <a:rPr lang="en" sz="1050" u="none" strike="noStrike" cap="none" baseline="0" err="1"/>
                        <a:t>čitanje</a:t>
                      </a:r>
                    </a:p>
                  </a:txBody>
                  <a:tcPr marL="91450" marR="91450" marT="33375" marB="33375"/>
                </a:tc>
                <a:extLst>
                  <a:ext uri="{0D108BD9-81ED-4DB2-BD59-A6C34878D82A}">
                    <a16:rowId xmlns:a16="http://schemas.microsoft.com/office/drawing/2014/main" xmlns="" val="10000"/>
                  </a:ext>
                </a:extLst>
              </a:tr>
              <a:tr h="5464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Namjena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a:t>Poticati kod učenika interes za čitanje, razvijati ljubav prema književnosti te poticati kreativnost i sposobnost stvaralačkog izražavanja</a:t>
                      </a:r>
                      <a:endParaRPr lang="en" sz="1050" u="none" strike="noStrike" cap="none" baseline="0">
                        <a:sym typeface="Calibri"/>
                      </a:endParaRPr>
                    </a:p>
                  </a:txBody>
                  <a:tcPr marL="91450" marR="91450" marT="33375" marB="33375"/>
                </a:tc>
                <a:extLst>
                  <a:ext uri="{0D108BD9-81ED-4DB2-BD59-A6C34878D82A}">
                    <a16:rowId xmlns:a16="http://schemas.microsoft.com/office/drawing/2014/main" xmlns="" val="10001"/>
                  </a:ext>
                </a:extLst>
              </a:tr>
              <a:tr h="46432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realizacije</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a:t>Rad s učenicima, suradnja sa knjižničarkom</a:t>
                      </a:r>
                      <a:endParaRPr lang="en" sz="1050" u="none" strike="noStrike" cap="none" baseline="0">
                        <a:sym typeface="Calibri"/>
                      </a:endParaRPr>
                    </a:p>
                  </a:txBody>
                  <a:tcPr marL="91450" marR="91450" marT="33375" marB="33375"/>
                </a:tc>
                <a:extLst>
                  <a:ext uri="{0D108BD9-81ED-4DB2-BD59-A6C34878D82A}">
                    <a16:rowId xmlns:a16="http://schemas.microsoft.com/office/drawing/2014/main" xmlns="" val="10002"/>
                  </a:ext>
                </a:extLst>
              </a:tr>
              <a:tr h="332772">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Nositelj</a:t>
                      </a:r>
                      <a:r>
                        <a:rPr lang="en" sz="1050" u="none" strike="noStrike" cap="none" baseline="0">
                          <a:sym typeface="Calibri"/>
                        </a:rPr>
                        <a:t> </a:t>
                      </a:r>
                      <a:r>
                        <a:rPr lang="en" sz="1050" u="none" strike="noStrike" cap="none" baseline="0" err="1">
                          <a:sym typeface="Calibri"/>
                        </a:rPr>
                        <a:t>aktivnosti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err="1">
                          <a:sym typeface="Calibri"/>
                        </a:rPr>
                        <a:t>Učiteljica</a:t>
                      </a:r>
                      <a:r>
                        <a:rPr lang="en" sz="1050" u="none" strike="noStrike" cap="none" baseline="0">
                          <a:sym typeface="Calibri"/>
                        </a:rPr>
                        <a:t>:</a:t>
                      </a:r>
                      <a:r>
                        <a:rPr lang="en" sz="1050" u="none" strike="noStrike" cap="none" baseline="0"/>
                        <a:t> </a:t>
                      </a:r>
                      <a:r>
                        <a:rPr lang="en" sz="1050" u="none" strike="noStrike" cap="none" baseline="0">
                          <a:sym typeface="Calibri"/>
                        </a:rPr>
                        <a:t> Tonka </a:t>
                      </a:r>
                      <a:r>
                        <a:rPr lang="en" sz="1050" u="none" strike="noStrike" cap="none" baseline="0" err="1">
                          <a:sym typeface="Calibri"/>
                        </a:rPr>
                        <a:t>Došlić</a:t>
                      </a:r>
                      <a:r>
                        <a:rPr lang="en" sz="1050" u="none" strike="noStrike" cap="none" baseline="0">
                          <a:sym typeface="Calibri"/>
                        </a:rPr>
                        <a:t> </a:t>
                      </a:r>
                      <a:r>
                        <a:rPr lang="en" sz="1050" u="none" strike="noStrike" cap="none" baseline="0"/>
                        <a:t> </a:t>
                      </a:r>
                      <a:r>
                        <a:rPr lang="en" sz="1050" u="none" strike="noStrike" cap="none" baseline="0">
                          <a:sym typeface="Calibri"/>
                        </a:rPr>
                        <a:t>i učenici</a:t>
                      </a:r>
                      <a:r>
                        <a:rPr lang="en" sz="1050" u="none" strike="noStrike" cap="none" baseline="0"/>
                        <a:t> 1. razreda</a:t>
                      </a:r>
                      <a:endParaRPr lang="en" sz="1050" u="none" strike="noStrike" cap="none" baseline="0">
                        <a:sym typeface="Calibri"/>
                      </a:endParaRPr>
                    </a:p>
                  </a:txBody>
                  <a:tcPr marL="91450" marR="91450" marT="33375" marB="33375"/>
                </a:tc>
                <a:extLst>
                  <a:ext uri="{0D108BD9-81ED-4DB2-BD59-A6C34878D82A}">
                    <a16:rowId xmlns:a16="http://schemas.microsoft.com/office/drawing/2014/main" xmlns="" val="10003"/>
                  </a:ext>
                </a:extLst>
              </a:tr>
              <a:tr h="325537">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Vremenik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a:sym typeface="Calibri"/>
                        </a:rPr>
                        <a:t>Jedan sat </a:t>
                      </a:r>
                      <a:r>
                        <a:rPr lang="en" sz="1050" u="none" strike="noStrike" cap="none" baseline="0" err="1">
                          <a:sym typeface="Calibri"/>
                        </a:rPr>
                        <a:t>tjedno</a:t>
                      </a:r>
                      <a:r>
                        <a:rPr lang="en" sz="1050" u="none" strike="noStrike" cap="none" baseline="0">
                          <a:sym typeface="Calibri"/>
                        </a:rPr>
                        <a:t> </a:t>
                      </a:r>
                      <a:r>
                        <a:rPr lang="en" sz="1050" u="none" strike="noStrike" cap="none" baseline="0" err="1">
                          <a:sym typeface="Calibri"/>
                        </a:rPr>
                        <a:t>tijekom</a:t>
                      </a:r>
                      <a:r>
                        <a:rPr lang="en" sz="1050" u="none" strike="noStrike" cap="none" baseline="0">
                          <a:sym typeface="Calibri"/>
                        </a:rPr>
                        <a:t> </a:t>
                      </a:r>
                      <a:r>
                        <a:rPr lang="en" sz="1050" u="none" strike="noStrike" cap="none" baseline="0" err="1">
                          <a:sym typeface="Calibri"/>
                        </a:rPr>
                        <a:t>školske</a:t>
                      </a:r>
                      <a:r>
                        <a:rPr lang="en" sz="1050" u="none" strike="noStrike" cap="none" baseline="0">
                          <a:sym typeface="Calibri"/>
                        </a:rPr>
                        <a:t> godine</a:t>
                      </a:r>
                      <a:r>
                        <a:rPr lang="en" sz="1050" u="none" strike="noStrike" cap="none" baseline="0"/>
                        <a:t> (utorak 5. sat)</a:t>
                      </a:r>
                      <a:endParaRPr lang="en" sz="1050" u="none" strike="noStrike" cap="none" baseline="0">
                        <a:sym typeface="Calibri"/>
                      </a:endParaRPr>
                    </a:p>
                  </a:txBody>
                  <a:tcPr marL="91450" marR="91450" marT="33375" marB="33375"/>
                </a:tc>
                <a:extLst>
                  <a:ext uri="{0D108BD9-81ED-4DB2-BD59-A6C34878D82A}">
                    <a16:rowId xmlns:a16="http://schemas.microsoft.com/office/drawing/2014/main" xmlns="" val="10004"/>
                  </a:ext>
                </a:extLst>
              </a:tr>
              <a:tr h="282132">
                <a:tc>
                  <a:txBody>
                    <a:bodyPr/>
                    <a:lstStyle/>
                    <a:p>
                      <a:pPr marL="0" marR="0" lvl="0" indent="0" algn="l" rtl="0">
                        <a:lnSpc>
                          <a:spcPct val="100000"/>
                        </a:lnSpc>
                        <a:spcBef>
                          <a:spcPts val="0"/>
                        </a:spcBef>
                        <a:spcAft>
                          <a:spcPts val="0"/>
                        </a:spcAft>
                        <a:buFont typeface="Calibri"/>
                        <a:buNone/>
                      </a:pPr>
                      <a:r>
                        <a:rPr lang="en" sz="1050" u="none" strike="noStrike" cap="none" baseline="0"/>
                        <a:t> </a:t>
                      </a:r>
                      <a:r>
                        <a:rPr lang="en" sz="1050" u="none" strike="noStrike" cap="none" baseline="0">
                          <a:sym typeface="Calibri"/>
                        </a:rPr>
                        <a:t>Troškovnik:</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a:t>Nema troškova</a:t>
                      </a:r>
                      <a:endParaRPr lang="en" sz="1050" u="none" strike="noStrike" cap="none" baseline="0">
                        <a:sym typeface="Calibri"/>
                      </a:endParaRPr>
                    </a:p>
                  </a:txBody>
                  <a:tcPr marL="91450" marR="91450" marT="33375" marB="33375"/>
                </a:tc>
                <a:extLst>
                  <a:ext uri="{0D108BD9-81ED-4DB2-BD59-A6C34878D82A}">
                    <a16:rowId xmlns:a16="http://schemas.microsoft.com/office/drawing/2014/main" xmlns="" val="10005"/>
                  </a:ext>
                </a:extLst>
              </a:tr>
              <a:tr h="8667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korištenja</a:t>
                      </a:r>
                      <a:r>
                        <a:rPr lang="en" sz="1050" u="none" strike="noStrike" cap="none" baseline="0">
                          <a:sym typeface="Calibri"/>
                        </a:rPr>
                        <a:t> </a:t>
                      </a:r>
                      <a:r>
                        <a:rPr lang="en" sz="1050" u="none" strike="noStrike" cap="none" baseline="0" err="1">
                          <a:sym typeface="Calibri"/>
                        </a:rPr>
                        <a:t>rezultata</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a:t>Izrada slikovnica, dramatizacija pročitanih djela, praćenje učeničkih dojmova i zalaganja u radu</a:t>
                      </a:r>
                      <a:endParaRPr lang="en" sz="1050" u="none" strike="noStrike" cap="none" baseline="0">
                        <a:sym typeface="Calibri"/>
                      </a:endParaRPr>
                    </a:p>
                  </a:txBody>
                  <a:tcPr marL="91450" marR="91450" marT="33375" marB="33375"/>
                </a:tc>
                <a:extLst>
                  <a:ext uri="{0D108BD9-81ED-4DB2-BD59-A6C34878D82A}">
                    <a16:rowId xmlns:a16="http://schemas.microsoft.com/office/drawing/2014/main" xmlns="" val="10006"/>
                  </a:ext>
                </a:extLst>
              </a:tr>
            </a:tbl>
          </a:graphicData>
        </a:graphic>
      </p:graphicFrame>
      <p:pic>
        <p:nvPicPr>
          <p:cNvPr id="612" name="Shape 612"/>
          <p:cNvPicPr preferRelativeResize="0"/>
          <p:nvPr/>
        </p:nvPicPr>
        <p:blipFill rotWithShape="1">
          <a:blip r:embed="rId3">
            <a:alphaModFix/>
          </a:blip>
          <a:srcRect/>
          <a:stretch/>
        </p:blipFill>
        <p:spPr>
          <a:xfrm>
            <a:off x="6178699" y="231098"/>
            <a:ext cx="735011" cy="620315"/>
          </a:xfrm>
          <a:prstGeom prst="rect">
            <a:avLst/>
          </a:prstGeom>
          <a:noFill/>
          <a:ln>
            <a:noFill/>
          </a:ln>
        </p:spPr>
      </p:pic>
      <p:sp>
        <p:nvSpPr>
          <p:cNvPr id="2" name="Naslov 1"/>
          <p:cNvSpPr>
            <a:spLocks noGrp="1"/>
          </p:cNvSpPr>
          <p:nvPr>
            <p:ph type="title"/>
          </p:nvPr>
        </p:nvSpPr>
        <p:spPr>
          <a:xfrm>
            <a:off x="826606" y="148827"/>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cs typeface="Calibri Light"/>
              </a:rPr>
              <a:t>Mala čitaonica</a:t>
            </a:r>
          </a:p>
        </p:txBody>
      </p:sp>
    </p:spTree>
    <p:extLst>
      <p:ext uri="{BB962C8B-B14F-4D97-AF65-F5344CB8AC3E}">
        <p14:creationId xmlns:p14="http://schemas.microsoft.com/office/powerpoint/2010/main" xmlns="" val="76875895"/>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616"/>
        <p:cNvGrpSpPr/>
        <p:nvPr/>
      </p:nvGrpSpPr>
      <p:grpSpPr>
        <a:xfrm>
          <a:off x="0" y="0"/>
          <a:ext cx="0" cy="0"/>
          <a:chOff x="0" y="0"/>
          <a:chExt cx="0" cy="0"/>
        </a:xfrm>
      </p:grpSpPr>
      <p:graphicFrame>
        <p:nvGraphicFramePr>
          <p:cNvPr id="618" name="Shape 618"/>
          <p:cNvGraphicFramePr/>
          <p:nvPr>
            <p:extLst>
              <p:ext uri="{D42A27DB-BD31-4B8C-83A1-F6EECF244321}">
                <p14:modId xmlns:p14="http://schemas.microsoft.com/office/powerpoint/2010/main" xmlns="" val="1197094795"/>
              </p:ext>
            </p:extLst>
          </p:nvPr>
        </p:nvGraphicFramePr>
        <p:xfrm>
          <a:off x="902368" y="1002506"/>
          <a:ext cx="7983016" cy="3765650"/>
        </p:xfrm>
        <a:graphic>
          <a:graphicData uri="http://schemas.openxmlformats.org/drawingml/2006/table">
            <a:tbl>
              <a:tblPr>
                <a:tableStyleId>{0E3FDE45-AF77-4B5C-9715-49D594BDF05E}</a:tableStyleId>
              </a:tblPr>
              <a:tblGrid>
                <a:gridCol w="1466659">
                  <a:extLst>
                    <a:ext uri="{9D8B030D-6E8A-4147-A177-3AD203B41FA5}">
                      <a16:colId xmlns:a16="http://schemas.microsoft.com/office/drawing/2014/main" xmlns="" val="20000"/>
                    </a:ext>
                  </a:extLst>
                </a:gridCol>
                <a:gridCol w="6516357">
                  <a:extLst>
                    <a:ext uri="{9D8B030D-6E8A-4147-A177-3AD203B41FA5}">
                      <a16:colId xmlns:a16="http://schemas.microsoft.com/office/drawing/2014/main" xmlns="" val="20001"/>
                    </a:ext>
                  </a:extLst>
                </a:gridCol>
              </a:tblGrid>
              <a:tr h="1320362">
                <a:tc>
                  <a:txBody>
                    <a:bodyPr/>
                    <a:lstStyle/>
                    <a:p>
                      <a:pPr marL="0" marR="0" lvl="0" indent="0" algn="l" rtl="0">
                        <a:lnSpc>
                          <a:spcPct val="100000"/>
                        </a:lnSpc>
                        <a:spcBef>
                          <a:spcPts val="0"/>
                        </a:spcBef>
                        <a:spcAft>
                          <a:spcPts val="0"/>
                        </a:spcAft>
                        <a:buFont typeface="Calibri"/>
                        <a:buNone/>
                      </a:pPr>
                      <a:endParaRPr lang="hr-HR" sz="1000" u="none" strike="noStrike" cap="none" baseline="0"/>
                    </a:p>
                    <a:p>
                      <a:pPr marL="0" marR="0" lvl="0" indent="0" algn="l">
                        <a:lnSpc>
                          <a:spcPct val="100000"/>
                        </a:lnSpc>
                        <a:spcBef>
                          <a:spcPts val="0"/>
                        </a:spcBef>
                        <a:spcAft>
                          <a:spcPts val="0"/>
                        </a:spcAft>
                        <a:buFont typeface="Calibri"/>
                        <a:buNone/>
                      </a:pPr>
                      <a:r>
                        <a:rPr lang="hr-HR" sz="1000" u="none" strike="noStrike" cap="none" baseline="0">
                          <a:sym typeface="Calibri"/>
                        </a:rPr>
                        <a:t>Ishodi</a:t>
                      </a:r>
                      <a:r>
                        <a:rPr lang="hr-HR" sz="1000" u="none" strike="noStrike" cap="none" baseline="0"/>
                        <a:t>: </a:t>
                      </a:r>
                      <a:endParaRPr lang="en" sz="3300" b="1" kern="1200">
                        <a:solidFill>
                          <a:schemeClr val="accent6"/>
                        </a:solidFill>
                        <a:latin typeface="+mj-lt"/>
                        <a:ea typeface="+mj-ea"/>
                        <a:cs typeface="+mj-cs"/>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endParaRPr lang="hr-HR" sz="1000" u="none" strike="noStrike" cap="none" baseline="0"/>
                    </a:p>
                    <a:p>
                      <a:pPr marL="0" marR="0" lvl="0" indent="0" algn="l">
                        <a:lnSpc>
                          <a:spcPct val="100000"/>
                        </a:lnSpc>
                        <a:spcBef>
                          <a:spcPts val="0"/>
                        </a:spcBef>
                        <a:spcAft>
                          <a:spcPts val="0"/>
                        </a:spcAft>
                        <a:buFont typeface="Calibri"/>
                        <a:buNone/>
                      </a:pPr>
                      <a:r>
                        <a:rPr lang="hr-HR" sz="1000" u="none" strike="noStrike" cap="none" baseline="0"/>
                        <a:t>Učenici će : </a:t>
                      </a:r>
                    </a:p>
                    <a:p>
                      <a:pPr marL="0" marR="0" lvl="0" indent="0" algn="l">
                        <a:lnSpc>
                          <a:spcPct val="100000"/>
                        </a:lnSpc>
                        <a:spcBef>
                          <a:spcPts val="0"/>
                        </a:spcBef>
                        <a:spcAft>
                          <a:spcPts val="0"/>
                        </a:spcAft>
                        <a:buFont typeface="Calibri"/>
                        <a:buNone/>
                      </a:pPr>
                      <a:r>
                        <a:rPr lang="hr-HR" sz="1000" u="none" strike="noStrike" cap="none" baseline="0"/>
                        <a:t>- razvijati kreativnost i vještinu pisanja kratkih novinskih članaka </a:t>
                      </a:r>
                    </a:p>
                    <a:p>
                      <a:pPr marL="0" marR="0" lvl="0" indent="0" algn="l">
                        <a:lnSpc>
                          <a:spcPct val="100000"/>
                        </a:lnSpc>
                        <a:spcBef>
                          <a:spcPts val="0"/>
                        </a:spcBef>
                        <a:spcAft>
                          <a:spcPts val="0"/>
                        </a:spcAft>
                        <a:buFont typeface="Calibri"/>
                        <a:buNone/>
                      </a:pPr>
                      <a:r>
                        <a:rPr lang="hr-HR" sz="1000" u="none" strike="noStrike" cap="none" baseline="0"/>
                        <a:t>- razvijati osjetljivost za aktualne društvene probleme</a:t>
                      </a:r>
                      <a:endParaRPr lang="hr-HR" sz="1000" u="none" strike="noStrike" cap="none" baseline="0">
                        <a:sym typeface="Calibri"/>
                      </a:endParaRPr>
                    </a:p>
                    <a:p>
                      <a:pPr marL="0" marR="0" lvl="0" indent="0" algn="l">
                        <a:lnSpc>
                          <a:spcPct val="100000"/>
                        </a:lnSpc>
                        <a:spcBef>
                          <a:spcPts val="0"/>
                        </a:spcBef>
                        <a:spcAft>
                          <a:spcPts val="0"/>
                        </a:spcAft>
                        <a:buFont typeface="Calibri"/>
                        <a:buNone/>
                      </a:pPr>
                      <a:r>
                        <a:rPr lang="hr-HR" sz="1000" u="none" strike="noStrike" cap="none" baseline="0"/>
                        <a:t>-  </a:t>
                      </a:r>
                      <a:r>
                        <a:rPr lang="hr-HR" sz="1000" b="0" i="0" u="none" strike="noStrike" cap="none" baseline="0" noProof="0">
                          <a:latin typeface="Calibri"/>
                        </a:rPr>
                        <a:t>upoznati se s dječjim časopisima kao zabavno – poučnim časopisima</a:t>
                      </a:r>
                    </a:p>
                    <a:p>
                      <a:pPr marL="0" marR="0" lvl="0" indent="0" algn="l">
                        <a:lnSpc>
                          <a:spcPct val="100000"/>
                        </a:lnSpc>
                        <a:spcBef>
                          <a:spcPts val="0"/>
                        </a:spcBef>
                        <a:spcAft>
                          <a:spcPts val="0"/>
                        </a:spcAft>
                        <a:buFont typeface="Calibri"/>
                        <a:buNone/>
                      </a:pPr>
                      <a:r>
                        <a:rPr lang="hr-HR" sz="1000" u="none" strike="noStrike" cap="none" baseline="0"/>
                        <a:t>- upoznati se s poslovima novinara</a:t>
                      </a:r>
                    </a:p>
                    <a:p>
                      <a:pPr marL="0" marR="0" lvl="0" indent="0" algn="l">
                        <a:lnSpc>
                          <a:spcPct val="100000"/>
                        </a:lnSpc>
                        <a:spcBef>
                          <a:spcPts val="0"/>
                        </a:spcBef>
                        <a:spcAft>
                          <a:spcPts val="0"/>
                        </a:spcAft>
                        <a:buFont typeface="Calibri"/>
                        <a:buNone/>
                      </a:pPr>
                      <a:r>
                        <a:rPr lang="hr-HR" sz="1000" u="none" strike="noStrike" cap="none" baseline="0"/>
                        <a:t>- </a:t>
                      </a:r>
                      <a:r>
                        <a:rPr lang="hr-HR" sz="1000" b="0" i="0" u="none" strike="noStrike" cap="none" baseline="0" noProof="0">
                          <a:latin typeface="Calibri"/>
                        </a:rPr>
                        <a:t>upoznati bitne odrednice pisanja vijesti, obavijesti i izvješća</a:t>
                      </a:r>
                      <a:endParaRPr lang="hr-HR" sz="1000" u="none" strike="noStrike" cap="none" baseline="0"/>
                    </a:p>
                    <a:p>
                      <a:pPr marL="0" marR="0" lvl="0" indent="0" algn="l">
                        <a:lnSpc>
                          <a:spcPct val="100000"/>
                        </a:lnSpc>
                        <a:spcBef>
                          <a:spcPts val="0"/>
                        </a:spcBef>
                        <a:spcAft>
                          <a:spcPts val="0"/>
                        </a:spcAft>
                        <a:buFont typeface="Calibri"/>
                        <a:buNone/>
                      </a:pPr>
                      <a:r>
                        <a:rPr lang="hr-HR" sz="1000" u="none" strike="noStrike" cap="none" baseline="0"/>
                        <a:t>- odrediti i upoznati značajke intervjua</a:t>
                      </a:r>
                    </a:p>
                    <a:p>
                      <a:pPr marL="0" marR="0" lvl="0" indent="0" algn="l">
                        <a:lnSpc>
                          <a:spcPct val="100000"/>
                        </a:lnSpc>
                        <a:spcBef>
                          <a:spcPts val="0"/>
                        </a:spcBef>
                        <a:spcAft>
                          <a:spcPts val="0"/>
                        </a:spcAft>
                        <a:buFont typeface="Calibri"/>
                        <a:buNone/>
                      </a:pPr>
                      <a:r>
                        <a:rPr lang="hr-HR" sz="1000" u="none" strike="noStrike" cap="none" baseline="0"/>
                        <a:t>- pokrenuti i voditi web stranicu novinarske skupine</a:t>
                      </a:r>
                    </a:p>
                    <a:p>
                      <a:pPr marL="0" marR="0" lvl="0" indent="0" algn="l">
                        <a:lnSpc>
                          <a:spcPct val="100000"/>
                        </a:lnSpc>
                        <a:spcBef>
                          <a:spcPts val="0"/>
                        </a:spcBef>
                        <a:spcAft>
                          <a:spcPts val="0"/>
                        </a:spcAft>
                        <a:buFont typeface="Calibri"/>
                        <a:buNone/>
                      </a:pPr>
                      <a:r>
                        <a:rPr lang="hr-HR" sz="1000" u="none" strike="noStrike" cap="none" baseline="0"/>
                        <a:t>- upoznati ulogu i razvoj radija</a:t>
                      </a:r>
                    </a:p>
                    <a:p>
                      <a:pPr marL="0" marR="0" lvl="0" indent="0" algn="l" rtl="0">
                        <a:lnSpc>
                          <a:spcPct val="100000"/>
                        </a:lnSpc>
                        <a:spcBef>
                          <a:spcPts val="0"/>
                        </a:spcBef>
                        <a:spcAft>
                          <a:spcPts val="0"/>
                        </a:spcAft>
                        <a:buFont typeface="Calibri"/>
                        <a:buNone/>
                      </a:pPr>
                      <a:endParaRPr lang="hr-HR" sz="1000" u="none" strike="noStrike" cap="none" baseline="0"/>
                    </a:p>
                  </a:txBody>
                  <a:tcPr marL="91450" marR="91450" marT="33650" marB="33650"/>
                </a:tc>
                <a:extLst>
                  <a:ext uri="{0D108BD9-81ED-4DB2-BD59-A6C34878D82A}">
                    <a16:rowId xmlns:a16="http://schemas.microsoft.com/office/drawing/2014/main" xmlns="" val="10000"/>
                  </a:ext>
                </a:extLst>
              </a:tr>
              <a:tr h="41048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Okupiti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koji </a:t>
                      </a:r>
                      <a:r>
                        <a:rPr lang="en" sz="1000" u="none" strike="noStrike" cap="none" baseline="0"/>
                        <a:t>se vole </a:t>
                      </a:r>
                      <a:r>
                        <a:rPr lang="en" sz="1000" u="none" strike="noStrike" cap="none" baseline="0" err="1"/>
                        <a:t>pismeno</a:t>
                      </a:r>
                      <a:r>
                        <a:rPr lang="en" sz="1000" u="none" strike="noStrike" cap="none" baseline="0"/>
                        <a:t> </a:t>
                      </a:r>
                      <a:r>
                        <a:rPr lang="en" sz="1000" u="none" strike="noStrike" cap="none" baseline="0" err="1"/>
                        <a:t>izražavati</a:t>
                      </a:r>
                      <a:r>
                        <a:rPr lang="hr-HR"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predstaviti</a:t>
                      </a:r>
                      <a:r>
                        <a:rPr lang="en" sz="1000" u="none" strike="noStrike" cap="none" baseline="0">
                          <a:sym typeface="Calibri"/>
                        </a:rPr>
                        <a:t> </a:t>
                      </a:r>
                      <a:r>
                        <a:rPr lang="en" sz="1000" u="none" strike="noStrike" cap="none" baseline="0" err="1">
                          <a:sym typeface="Calibri"/>
                        </a:rPr>
                        <a:t>školu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svoje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na</a:t>
                      </a:r>
                      <a:r>
                        <a:rPr lang="en" sz="1000" u="none" strike="noStrike" cap="none" baseline="0"/>
                        <a:t> </a:t>
                      </a:r>
                      <a:r>
                        <a:rPr lang="en" sz="1000" u="none" strike="noStrike" cap="none" baseline="0" err="1"/>
                        <a:t>izrađenoj</a:t>
                      </a:r>
                      <a:r>
                        <a:rPr lang="en" sz="1000" u="none" strike="noStrike" cap="none" baseline="0"/>
                        <a:t> web </a:t>
                      </a:r>
                      <a:r>
                        <a:rPr lang="en" sz="1000" u="none" strike="noStrike" cap="none" baseline="0" err="1"/>
                        <a:t>stranici</a:t>
                      </a:r>
                      <a:r>
                        <a:rPr lang="en" sz="1000" u="none" strike="noStrike" cap="none" baseline="0"/>
                        <a:t> </a:t>
                      </a:r>
                      <a:r>
                        <a:rPr lang="en" sz="1000" u="none" strike="noStrike" cap="none" baseline="0" err="1"/>
                        <a:t>novinarske</a:t>
                      </a:r>
                      <a:r>
                        <a:rPr lang="en" sz="1000" u="none" strike="noStrike" cap="none" baseline="0"/>
                        <a:t> </a:t>
                      </a:r>
                      <a:r>
                        <a:rPr lang="en" sz="1000" u="none" strike="noStrike" cap="none" baseline="0" err="1"/>
                        <a:t>skupine</a:t>
                      </a:r>
                      <a:endParaRPr lang="hr-HR" sz="1000" u="none" strike="noStrike" cap="none" baseline="0">
                        <a:sym typeface="Calibri"/>
                      </a:endParaRPr>
                    </a:p>
                  </a:txBody>
                  <a:tcPr marL="91450" marR="91450" marT="33650" marB="33650"/>
                </a:tc>
                <a:extLst>
                  <a:ext uri="{0D108BD9-81ED-4DB2-BD59-A6C34878D82A}">
                    <a16:rowId xmlns:a16="http://schemas.microsoft.com/office/drawing/2014/main" xmlns="" val="10001"/>
                  </a:ext>
                </a:extLst>
              </a:tr>
              <a:tr h="24236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Individualnim</a:t>
                      </a:r>
                      <a:r>
                        <a:rPr lang="en" sz="1000" u="none" strike="noStrike" cap="none" baseline="0">
                          <a:sym typeface="Calibri"/>
                        </a:rPr>
                        <a:t> </a:t>
                      </a:r>
                      <a:r>
                        <a:rPr lang="en" sz="1000" u="none" strike="noStrike" cap="none" baseline="0" err="1">
                          <a:sym typeface="Calibri"/>
                        </a:rPr>
                        <a:t>pristupom</a:t>
                      </a:r>
                      <a:r>
                        <a:rPr lang="en" sz="1000" u="none" strike="noStrike" cap="none" baseline="0">
                          <a:sym typeface="Calibri"/>
                        </a:rPr>
                        <a:t>, </a:t>
                      </a:r>
                      <a:r>
                        <a:rPr lang="en" sz="1000" u="none" strike="noStrike" cap="none" baseline="0" err="1">
                          <a:sym typeface="Calibri"/>
                        </a:rPr>
                        <a:t>suradničkim</a:t>
                      </a:r>
                      <a:r>
                        <a:rPr lang="en" sz="1000" u="none" strike="noStrike" cap="none" baseline="0">
                          <a:sym typeface="Calibri"/>
                        </a:rPr>
                        <a:t> </a:t>
                      </a:r>
                      <a:r>
                        <a:rPr lang="en" sz="1000" u="none" strike="noStrike" cap="none" baseline="0" err="1">
                          <a:sym typeface="Calibri"/>
                        </a:rPr>
                        <a:t>učenjem</a:t>
                      </a:r>
                      <a:r>
                        <a:rPr lang="en" sz="1000" u="none" strike="noStrike" cap="none" baseline="0">
                          <a:sym typeface="Calibri"/>
                        </a:rPr>
                        <a:t>, </a:t>
                      </a:r>
                      <a:r>
                        <a:rPr lang="en" sz="1000" u="none" strike="noStrike" cap="none" baseline="0" err="1">
                          <a:sym typeface="Calibri"/>
                        </a:rPr>
                        <a:t>timskim</a:t>
                      </a:r>
                      <a:r>
                        <a:rPr lang="en" sz="1000" u="none" strike="noStrike" cap="none" baseline="0">
                          <a:sym typeface="Calibri"/>
                        </a:rPr>
                        <a:t> </a:t>
                      </a:r>
                      <a:r>
                        <a:rPr lang="en" sz="1000" u="none" strike="noStrike" cap="none" baseline="0" err="1">
                          <a:sym typeface="Calibri"/>
                        </a:rPr>
                        <a:t>radom</a:t>
                      </a:r>
                      <a:r>
                        <a:rPr lang="en" sz="1000" u="none" strike="noStrike" cap="none" baseline="0">
                          <a:sym typeface="Calibri"/>
                        </a:rPr>
                        <a:t>, </a:t>
                      </a:r>
                      <a:r>
                        <a:rPr lang="en" sz="1000" u="none" strike="noStrike" cap="none" baseline="0" err="1">
                          <a:sym typeface="Calibri"/>
                        </a:rPr>
                        <a:t>kroz</a:t>
                      </a:r>
                      <a:r>
                        <a:rPr lang="en" sz="1000" u="none" strike="noStrike" cap="none" baseline="0"/>
                        <a:t> </a:t>
                      </a:r>
                      <a:r>
                        <a:rPr lang="en" sz="1000" u="none" strike="noStrike" cap="none" baseline="0">
                          <a:sym typeface="Calibri"/>
                        </a:rPr>
                        <a:t> </a:t>
                      </a:r>
                      <a:r>
                        <a:rPr lang="en" sz="1000" u="none" strike="noStrike" cap="none" baseline="0" err="1">
                          <a:sym typeface="Calibri"/>
                        </a:rPr>
                        <a:t>igru</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extLst>
                  <a:ext uri="{0D108BD9-81ED-4DB2-BD59-A6C34878D82A}">
                    <a16:rowId xmlns:a16="http://schemas.microsoft.com/office/drawing/2014/main" xmlns="" val="10002"/>
                  </a:ext>
                </a:extLst>
              </a:tr>
              <a:tr h="24678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Učiteljica</a:t>
                      </a:r>
                      <a:r>
                        <a:rPr lang="en" sz="1000" u="none" strike="noStrike" cap="none" baseline="0">
                          <a:sym typeface="Calibri"/>
                        </a:rPr>
                        <a:t>: </a:t>
                      </a:r>
                      <a:r>
                        <a:rPr lang="en" sz="1000" u="none" strike="noStrike" cap="none" baseline="0"/>
                        <a:t>Marina Milković</a:t>
                      </a:r>
                      <a:r>
                        <a:rPr lang="en" sz="1000"/>
                        <a:t> i učenici 3. i 4. razreda PRO Drežnik</a:t>
                      </a:r>
                      <a:endParaRPr lang="en" sz="1000">
                        <a:latin typeface="Calibri"/>
                        <a:cs typeface="Calibri"/>
                        <a:sym typeface="Calibri"/>
                      </a:endParaRPr>
                    </a:p>
                  </a:txBody>
                  <a:tcPr marL="91450" marR="91450" marT="33650" marB="33650"/>
                </a:tc>
                <a:extLst>
                  <a:ext uri="{0D108BD9-81ED-4DB2-BD59-A6C34878D82A}">
                    <a16:rowId xmlns:a16="http://schemas.microsoft.com/office/drawing/2014/main" xmlns="" val="10003"/>
                  </a:ext>
                </a:extLst>
              </a:tr>
              <a:tr h="24236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Jedan sat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extLst>
                  <a:ext uri="{0D108BD9-81ED-4DB2-BD59-A6C34878D82A}">
                    <a16:rowId xmlns:a16="http://schemas.microsoft.com/office/drawing/2014/main" xmlns="" val="10004"/>
                  </a:ext>
                </a:extLst>
              </a:tr>
              <a:tr h="28448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3650" marB="33650"/>
                </a:tc>
                <a:extLst>
                  <a:ext uri="{0D108BD9-81ED-4DB2-BD59-A6C34878D82A}">
                    <a16:rowId xmlns:a16="http://schemas.microsoft.com/office/drawing/2014/main" xmlns="" val="10005"/>
                  </a:ext>
                </a:extLst>
              </a:tr>
              <a:tr h="5954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Redovitim</a:t>
                      </a:r>
                      <a:r>
                        <a:rPr lang="en" sz="1000" u="none" strike="noStrike" cap="none" baseline="0">
                          <a:sym typeface="Calibri"/>
                        </a:rPr>
                        <a:t> </a:t>
                      </a:r>
                      <a:r>
                        <a:rPr lang="en" sz="1000" u="none" strike="noStrike" cap="none" baseline="0" err="1">
                          <a:sym typeface="Calibri"/>
                        </a:rPr>
                        <a:t>praćenjem</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vrednuje</a:t>
                      </a:r>
                      <a:r>
                        <a:rPr lang="en" sz="1000" u="none" strike="noStrike" cap="none" baseline="0">
                          <a:sym typeface="Calibri"/>
                        </a:rPr>
                        <a:t> se </a:t>
                      </a:r>
                      <a:r>
                        <a:rPr lang="en" sz="1000" u="none" strike="noStrike" cap="none" baseline="0" err="1">
                          <a:sym typeface="Calibri"/>
                        </a:rPr>
                        <a:t>motiviranost</a:t>
                      </a:r>
                      <a:r>
                        <a:rPr lang="en" sz="1000" u="none" strike="noStrike" cap="none" baseline="0">
                          <a:sym typeface="Calibri"/>
                        </a:rPr>
                        <a:t>, </a:t>
                      </a:r>
                      <a:r>
                        <a:rPr lang="en" sz="1000" u="none" strike="noStrike" cap="none" baseline="0" err="1">
                          <a:sym typeface="Calibri"/>
                        </a:rPr>
                        <a:t>samostalnost</a:t>
                      </a:r>
                      <a:r>
                        <a:rPr lang="en" sz="1000" u="none" strike="noStrike" cap="none" baseline="0"/>
                        <a:t> </a:t>
                      </a:r>
                      <a:r>
                        <a:rPr lang="en" sz="1000" u="none" strike="noStrike" cap="none" baseline="0" err="1"/>
                        <a:t>i</a:t>
                      </a:r>
                      <a:r>
                        <a:rPr lang="en" sz="1000" u="none" strike="noStrike" cap="none" baseline="0">
                          <a:sym typeface="Calibri"/>
                        </a:rPr>
                        <a:t> </a:t>
                      </a:r>
                      <a:r>
                        <a:rPr lang="en" sz="1000" u="none" strike="noStrike" cap="none" baseline="0" err="1">
                          <a:sym typeface="Calibri"/>
                        </a:rPr>
                        <a:t>zalaganje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Rezultati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koristiti</a:t>
                      </a:r>
                      <a:r>
                        <a:rPr lang="en" sz="1000" u="none" strike="noStrike" cap="none" baseline="0">
                          <a:sym typeface="Calibri"/>
                        </a:rPr>
                        <a:t> u </a:t>
                      </a:r>
                      <a:r>
                        <a:rPr lang="en" sz="1000" u="none" strike="noStrike" cap="none" baseline="0" err="1"/>
                        <a:t>svrhu</a:t>
                      </a:r>
                      <a:r>
                        <a:rPr lang="en" sz="1000" u="none" strike="noStrike" cap="none" baseline="0"/>
                        <a:t> </a:t>
                      </a:r>
                      <a:r>
                        <a:rPr lang="en" sz="1000" u="none" strike="noStrike" cap="none" baseline="0" err="1"/>
                        <a:t>povećanja</a:t>
                      </a:r>
                      <a:r>
                        <a:rPr lang="en" sz="1000" u="none" strike="noStrike" cap="none" baseline="0">
                          <a:sym typeface="Calibri"/>
                        </a:rPr>
                        <a:t> </a:t>
                      </a:r>
                      <a:r>
                        <a:rPr lang="en" sz="1000" u="none" strike="noStrike" cap="none" baseline="0" err="1">
                          <a:sym typeface="Calibri"/>
                        </a:rPr>
                        <a:t>kvalitete</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razvoja</a:t>
                      </a:r>
                      <a:r>
                        <a:rPr lang="en" sz="1000" u="none" strike="noStrike" cap="none" baseline="0">
                          <a:sym typeface="Calibri"/>
                        </a:rPr>
                        <a:t> </a:t>
                      </a:r>
                      <a:r>
                        <a:rPr lang="en" sz="1000" u="none" strike="noStrike" cap="none" baseline="0" err="1">
                          <a:sym typeface="Calibri"/>
                        </a:rPr>
                        <a:t>sposobnosti</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a:t>
                      </a:r>
                      <a:endParaRPr lang="en"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798922" y="145255"/>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cs typeface="Calibri Light"/>
              </a:rPr>
              <a:t>Novinarska skupina</a:t>
            </a:r>
          </a:p>
        </p:txBody>
      </p:sp>
    </p:spTree>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623"/>
        <p:cNvGrpSpPr/>
        <p:nvPr/>
      </p:nvGrpSpPr>
      <p:grpSpPr>
        <a:xfrm>
          <a:off x="0" y="0"/>
          <a:ext cx="0" cy="0"/>
          <a:chOff x="0" y="0"/>
          <a:chExt cx="0" cy="0"/>
        </a:xfrm>
      </p:grpSpPr>
      <p:graphicFrame>
        <p:nvGraphicFramePr>
          <p:cNvPr id="625" name="Shape 625"/>
          <p:cNvGraphicFramePr/>
          <p:nvPr>
            <p:extLst>
              <p:ext uri="{D42A27DB-BD31-4B8C-83A1-F6EECF244321}">
                <p14:modId xmlns:p14="http://schemas.microsoft.com/office/powerpoint/2010/main" xmlns="" val="1210301399"/>
              </p:ext>
            </p:extLst>
          </p:nvPr>
        </p:nvGraphicFramePr>
        <p:xfrm>
          <a:off x="806684" y="1168703"/>
          <a:ext cx="8229601" cy="3495255"/>
        </p:xfrm>
        <a:graphic>
          <a:graphicData uri="http://schemas.openxmlformats.org/drawingml/2006/table">
            <a:tbl>
              <a:tblPr>
                <a:tableStyleId>{0E3FDE45-AF77-4B5C-9715-49D594BDF05E}</a:tableStyleId>
              </a:tblPr>
              <a:tblGrid>
                <a:gridCol w="1511963">
                  <a:extLst>
                    <a:ext uri="{9D8B030D-6E8A-4147-A177-3AD203B41FA5}">
                      <a16:colId xmlns:a16="http://schemas.microsoft.com/office/drawing/2014/main" xmlns="" val="20000"/>
                    </a:ext>
                  </a:extLst>
                </a:gridCol>
                <a:gridCol w="6717638">
                  <a:extLst>
                    <a:ext uri="{9D8B030D-6E8A-4147-A177-3AD203B41FA5}">
                      <a16:colId xmlns:a16="http://schemas.microsoft.com/office/drawing/2014/main" xmlns="" val="20001"/>
                    </a:ext>
                  </a:extLst>
                </a:gridCol>
              </a:tblGrid>
              <a:tr h="547675">
                <a:tc>
                  <a:txBody>
                    <a:bodyPr/>
                    <a:lstStyle/>
                    <a:p>
                      <a:pPr marL="0" marR="0" lvl="0" indent="0" algn="l" rtl="0">
                        <a:lnSpc>
                          <a:spcPct val="100000"/>
                        </a:lnSpc>
                        <a:spcBef>
                          <a:spcPts val="0"/>
                        </a:spcBef>
                        <a:spcAft>
                          <a:spcPts val="0"/>
                        </a:spcAft>
                        <a:buClr>
                          <a:srgbClr val="000000"/>
                        </a:buClr>
                        <a:buSzPct val="25000"/>
                        <a:buFont typeface="Calibri"/>
                        <a:buNone/>
                      </a:pPr>
                      <a:r>
                        <a:rPr lang="hr-HR" sz="1050" u="none" strike="noStrike" cap="none" baseline="0">
                          <a:sym typeface="Calibri"/>
                        </a:rPr>
                        <a:t>Ishodi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50" u="none" strike="noStrike" cap="none" baseline="0"/>
                        <a:t>Učenici će čuvati</a:t>
                      </a:r>
                      <a:r>
                        <a:rPr lang="en" sz="1050" u="none" strike="noStrike" cap="none" baseline="0">
                          <a:sym typeface="Calibri"/>
                        </a:rPr>
                        <a:t> </a:t>
                      </a:r>
                      <a:r>
                        <a:rPr lang="en" sz="1050" u="none" strike="noStrike" cap="none" baseline="0"/>
                        <a:t>narodne</a:t>
                      </a:r>
                      <a:r>
                        <a:rPr lang="en" sz="1050" u="none" strike="noStrike" cap="none" baseline="0">
                          <a:sym typeface="Calibri"/>
                        </a:rPr>
                        <a:t> </a:t>
                      </a:r>
                      <a:r>
                        <a:rPr lang="en" sz="1050" u="none" strike="noStrike" cap="none" baseline="0"/>
                        <a:t>običaje</a:t>
                      </a:r>
                      <a:r>
                        <a:rPr lang="en" sz="1050" u="none" strike="noStrike" cap="none" baseline="0">
                          <a:sym typeface="Calibri"/>
                        </a:rPr>
                        <a:t>, te </a:t>
                      </a:r>
                      <a:r>
                        <a:rPr lang="en" sz="1050" u="none" strike="noStrike" cap="none" baseline="0"/>
                        <a:t>zavičajni</a:t>
                      </a:r>
                      <a:r>
                        <a:rPr lang="en" sz="1050" u="none" strike="noStrike" cap="none" baseline="0">
                          <a:sym typeface="Calibri"/>
                        </a:rPr>
                        <a:t> </a:t>
                      </a:r>
                      <a:r>
                        <a:rPr lang="en" sz="1050" u="none" strike="noStrike" cap="none" baseline="0"/>
                        <a:t>identitet kroz slavonske plesove i dječje igre</a:t>
                      </a:r>
                      <a:r>
                        <a:rPr lang="en" sz="1050" u="none" strike="noStrike" cap="none" baseline="0">
                          <a:sym typeface="Calibri"/>
                        </a:rPr>
                        <a:t>. </a:t>
                      </a:r>
                      <a:r>
                        <a:rPr lang="en" sz="1050" u="none" strike="noStrike" cap="none" baseline="0"/>
                        <a:t>Razvijati</a:t>
                      </a:r>
                      <a:r>
                        <a:rPr lang="en" sz="1050" u="none" strike="noStrike" cap="none" baseline="0">
                          <a:sym typeface="Calibri"/>
                        </a:rPr>
                        <a:t> </a:t>
                      </a:r>
                      <a:r>
                        <a:rPr lang="en" sz="1050" u="none" strike="noStrike" cap="none" baseline="0"/>
                        <a:t>osjećaj</a:t>
                      </a:r>
                      <a:r>
                        <a:rPr lang="en" sz="1050" u="none" strike="noStrike" cap="none" baseline="0">
                          <a:sym typeface="Calibri"/>
                        </a:rPr>
                        <a:t> za ritam i skladnost pokreta.</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0"/>
                  </a:ext>
                </a:extLst>
              </a:tr>
              <a:tr h="538150">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Namjena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Okupiti</a:t>
                      </a:r>
                      <a:r>
                        <a:rPr lang="en" sz="1050" u="none" strike="noStrike" cap="none" baseline="0">
                          <a:sym typeface="Calibri"/>
                        </a:rPr>
                        <a:t> </a:t>
                      </a:r>
                      <a:r>
                        <a:rPr lang="en" sz="1050" u="none" strike="noStrike" cap="none" baseline="0" err="1">
                          <a:sym typeface="Calibri"/>
                        </a:rPr>
                        <a:t>učenike</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poticati</a:t>
                      </a:r>
                      <a:r>
                        <a:rPr lang="hr-HR" sz="1050" u="none" strike="noStrike" cap="none" baseline="0">
                          <a:sym typeface="Calibri"/>
                        </a:rPr>
                        <a:t> ih</a:t>
                      </a:r>
                      <a:r>
                        <a:rPr lang="en" sz="1050" u="none" strike="noStrike" cap="none" baseline="0">
                          <a:sym typeface="Calibri"/>
                        </a:rPr>
                        <a:t> </a:t>
                      </a:r>
                      <a:r>
                        <a:rPr lang="en" sz="1050" u="none" strike="noStrike" cap="none" baseline="0" err="1">
                          <a:sym typeface="Calibri"/>
                        </a:rPr>
                        <a:t>na</a:t>
                      </a:r>
                      <a:r>
                        <a:rPr lang="en" sz="1050" u="none" strike="noStrike" cap="none" baseline="0">
                          <a:sym typeface="Calibri"/>
                        </a:rPr>
                        <a:t> </a:t>
                      </a:r>
                      <a:r>
                        <a:rPr lang="en" sz="1050" u="none" strike="noStrike" cap="none" baseline="0" err="1">
                          <a:sym typeface="Calibri"/>
                        </a:rPr>
                        <a:t>čuvanje</a:t>
                      </a:r>
                      <a:r>
                        <a:rPr lang="en" sz="1050" u="none" strike="noStrike" cap="none" baseline="0">
                          <a:sym typeface="Calibri"/>
                        </a:rPr>
                        <a:t> </a:t>
                      </a:r>
                      <a:r>
                        <a:rPr lang="en" sz="1050" u="none" strike="noStrike" cap="none" baseline="0" err="1">
                          <a:sym typeface="Calibri"/>
                        </a:rPr>
                        <a:t>narodnih</a:t>
                      </a:r>
                      <a:r>
                        <a:rPr lang="en" sz="1050" u="none" strike="noStrike" cap="none" baseline="0">
                          <a:sym typeface="Calibri"/>
                        </a:rPr>
                        <a:t> </a:t>
                      </a:r>
                      <a:r>
                        <a:rPr lang="en" sz="1050" u="none" strike="noStrike" cap="none" baseline="0" err="1">
                          <a:sym typeface="Calibri"/>
                        </a:rPr>
                        <a:t>običaja</a:t>
                      </a:r>
                      <a:r>
                        <a:rPr lang="en" sz="1050" u="none" strike="noStrike" cap="none" baseline="0">
                          <a:sym typeface="Calibri"/>
                        </a:rPr>
                        <a:t> </a:t>
                      </a:r>
                      <a:r>
                        <a:rPr lang="en" sz="1050" u="none" strike="noStrike" cap="none" baseline="0" err="1">
                          <a:sym typeface="Calibri"/>
                        </a:rPr>
                        <a:t>te</a:t>
                      </a:r>
                      <a:r>
                        <a:rPr lang="en" sz="1050" u="none" strike="noStrike" cap="none" baseline="0">
                          <a:sym typeface="Calibri"/>
                        </a:rPr>
                        <a:t> </a:t>
                      </a:r>
                      <a:r>
                        <a:rPr lang="en" sz="1050" u="none" strike="noStrike" cap="none" baseline="0" err="1">
                          <a:sym typeface="Calibri"/>
                        </a:rPr>
                        <a:t>predstaviti</a:t>
                      </a:r>
                      <a:r>
                        <a:rPr lang="en" sz="1050" u="none" strike="noStrike" cap="none" baseline="0">
                          <a:sym typeface="Calibri"/>
                        </a:rPr>
                        <a:t> </a:t>
                      </a:r>
                      <a:r>
                        <a:rPr lang="en" sz="1050" u="none" strike="noStrike" cap="none" baseline="0" err="1">
                          <a:sym typeface="Calibri"/>
                        </a:rPr>
                        <a:t>školu</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svoje</a:t>
                      </a:r>
                      <a:r>
                        <a:rPr lang="en" sz="1050" u="none" strike="noStrike" cap="none" baseline="0">
                          <a:sym typeface="Calibri"/>
                        </a:rPr>
                        <a:t> </a:t>
                      </a:r>
                      <a:r>
                        <a:rPr lang="en" sz="1050" u="none" strike="noStrike" cap="none" baseline="0" err="1">
                          <a:sym typeface="Calibri"/>
                        </a:rPr>
                        <a:t>aktivnosti</a:t>
                      </a:r>
                      <a:r>
                        <a:rPr lang="en" sz="1050" u="none" strike="noStrike" cap="none" baseline="0">
                          <a:sym typeface="Calibri"/>
                        </a:rPr>
                        <a:t> </a:t>
                      </a:r>
                      <a:r>
                        <a:rPr lang="en" sz="1050" u="none" strike="noStrike" cap="none" baseline="0" err="1">
                          <a:sym typeface="Calibri"/>
                        </a:rPr>
                        <a:t>na</a:t>
                      </a:r>
                      <a:r>
                        <a:rPr lang="en" sz="1050" u="none" strike="noStrike" cap="none" baseline="0">
                          <a:sym typeface="Calibri"/>
                        </a:rPr>
                        <a:t> </a:t>
                      </a:r>
                      <a:r>
                        <a:rPr lang="en" sz="1050" u="none" strike="noStrike" cap="none" baseline="0" err="1">
                          <a:sym typeface="Calibri"/>
                        </a:rPr>
                        <a:t>zajedničkim</a:t>
                      </a:r>
                      <a:r>
                        <a:rPr lang="en" sz="1050" u="none" strike="noStrike" cap="none" baseline="0">
                          <a:sym typeface="Calibri"/>
                        </a:rPr>
                        <a:t> </a:t>
                      </a:r>
                      <a:r>
                        <a:rPr lang="en" sz="1050" u="none" strike="noStrike" cap="none" baseline="0" err="1">
                          <a:sym typeface="Calibri"/>
                        </a:rPr>
                        <a:t>nastupima</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školskim</a:t>
                      </a:r>
                      <a:r>
                        <a:rPr lang="en" sz="1050" u="none" strike="noStrike" cap="none" baseline="0">
                          <a:sym typeface="Calibri"/>
                        </a:rPr>
                        <a:t> </a:t>
                      </a:r>
                      <a:r>
                        <a:rPr lang="en" sz="1050" u="none" strike="noStrike" cap="none" baseline="0" err="1">
                          <a:sym typeface="Calibri"/>
                        </a:rPr>
                        <a:t>priredbama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1"/>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realizacije</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50" u="none" strike="noStrike" cap="none" baseline="0" err="1">
                          <a:sym typeface="Calibri"/>
                        </a:rPr>
                        <a:t>Individualnim</a:t>
                      </a:r>
                      <a:r>
                        <a:rPr lang="en" sz="1050" u="none" strike="noStrike" cap="none" baseline="0">
                          <a:sym typeface="Calibri"/>
                        </a:rPr>
                        <a:t> </a:t>
                      </a:r>
                      <a:r>
                        <a:rPr lang="en" sz="1050" u="none" strike="noStrike" cap="none" baseline="0" err="1">
                          <a:sym typeface="Calibri"/>
                        </a:rPr>
                        <a:t>pristupom</a:t>
                      </a:r>
                      <a:r>
                        <a:rPr lang="en" sz="1050" u="none" strike="noStrike" cap="none" baseline="0">
                          <a:sym typeface="Calibri"/>
                        </a:rPr>
                        <a:t>, </a:t>
                      </a:r>
                      <a:r>
                        <a:rPr lang="en" sz="1050" u="none" strike="noStrike" cap="none" baseline="0" err="1">
                          <a:sym typeface="Calibri"/>
                        </a:rPr>
                        <a:t>suradničkim</a:t>
                      </a:r>
                      <a:r>
                        <a:rPr lang="en" sz="1050" u="none" strike="noStrike" cap="none" baseline="0">
                          <a:sym typeface="Calibri"/>
                        </a:rPr>
                        <a:t> </a:t>
                      </a:r>
                      <a:r>
                        <a:rPr lang="en" sz="1050" u="none" strike="noStrike" cap="none" baseline="0" err="1">
                          <a:sym typeface="Calibri"/>
                        </a:rPr>
                        <a:t>učenjem</a:t>
                      </a:r>
                      <a:r>
                        <a:rPr lang="en" sz="1050" u="none" strike="noStrike" cap="none" baseline="0">
                          <a:sym typeface="Calibri"/>
                        </a:rPr>
                        <a:t>, </a:t>
                      </a:r>
                      <a:r>
                        <a:rPr lang="en" sz="1050" u="none" strike="noStrike" cap="none" baseline="0" err="1">
                          <a:sym typeface="Calibri"/>
                        </a:rPr>
                        <a:t>timskim</a:t>
                      </a:r>
                      <a:r>
                        <a:rPr lang="en" sz="1050" u="none" strike="noStrike" cap="none" baseline="0">
                          <a:sym typeface="Calibri"/>
                        </a:rPr>
                        <a:t> </a:t>
                      </a:r>
                      <a:r>
                        <a:rPr lang="en" sz="1050" u="none" strike="noStrike" cap="none" baseline="0" err="1">
                          <a:sym typeface="Calibri"/>
                        </a:rPr>
                        <a:t>radom</a:t>
                      </a:r>
                      <a:r>
                        <a:rPr lang="en" sz="1050" u="none" strike="noStrike" cap="none" baseline="0">
                          <a:sym typeface="Calibri"/>
                        </a:rPr>
                        <a:t>, </a:t>
                      </a:r>
                      <a:r>
                        <a:rPr lang="en" sz="1050" u="none" strike="noStrike" cap="none" baseline="0" err="1">
                          <a:sym typeface="Calibri"/>
                        </a:rPr>
                        <a:t>kroz</a:t>
                      </a:r>
                      <a:r>
                        <a:rPr lang="en" sz="1050" u="none" strike="noStrike" cap="none" baseline="0"/>
                        <a:t> </a:t>
                      </a:r>
                      <a:r>
                        <a:rPr lang="en" sz="1050" u="none" strike="noStrike" cap="none" baseline="0">
                          <a:sym typeface="Calibri"/>
                        </a:rPr>
                        <a:t> </a:t>
                      </a:r>
                      <a:r>
                        <a:rPr lang="en" sz="1050" u="none" strike="noStrike" cap="none" baseline="0" err="1">
                          <a:sym typeface="Calibri"/>
                        </a:rPr>
                        <a:t>ples</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dječje</a:t>
                      </a:r>
                      <a:r>
                        <a:rPr lang="en" sz="1050" u="none" strike="noStrike" cap="none" baseline="0">
                          <a:sym typeface="Calibri"/>
                        </a:rPr>
                        <a:t> </a:t>
                      </a:r>
                      <a:r>
                        <a:rPr lang="en" sz="1050" u="none" strike="noStrike" cap="none" baseline="0" err="1">
                          <a:sym typeface="Calibri"/>
                        </a:rPr>
                        <a:t>igre</a:t>
                      </a:r>
                      <a:endParaRPr lang="en" sz="1050" b="0" i="0" u="none" strike="noStrike" cap="none" baseline="0" err="1">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2"/>
                  </a:ext>
                </a:extLst>
              </a:tr>
              <a:tr h="383411">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Nositelj</a:t>
                      </a:r>
                      <a:r>
                        <a:rPr lang="en" sz="1050" u="none" strike="noStrike" cap="none" baseline="0">
                          <a:sym typeface="Calibri"/>
                        </a:rPr>
                        <a:t> </a:t>
                      </a:r>
                      <a:r>
                        <a:rPr lang="en" sz="1050" u="none" strike="noStrike" cap="none" baseline="0" err="1">
                          <a:sym typeface="Calibri"/>
                        </a:rPr>
                        <a:t>aktivnosti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Učiteljica</a:t>
                      </a:r>
                      <a:r>
                        <a:rPr lang="en" sz="1050" u="none" strike="noStrike" cap="none" baseline="0">
                          <a:sym typeface="Calibri"/>
                        </a:rPr>
                        <a:t> Martina Kraus ( MŠ )</a:t>
                      </a:r>
                    </a:p>
                    <a:p>
                      <a:pPr marL="0" marR="0" lvl="0" indent="0" algn="l" rtl="0">
                        <a:spcBef>
                          <a:spcPts val="0"/>
                        </a:spcBef>
                        <a:buNone/>
                      </a:pPr>
                      <a:endParaRPr sz="105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extLst>
                  <a:ext uri="{0D108BD9-81ED-4DB2-BD59-A6C34878D82A}">
                    <a16:rowId xmlns:a16="http://schemas.microsoft.com/office/drawing/2014/main" xmlns="" val="10003"/>
                  </a:ext>
                </a:extLst>
              </a:tr>
              <a:tr h="332772">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Vremenik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a:sym typeface="Calibri"/>
                        </a:rPr>
                        <a:t>Jedan sat </a:t>
                      </a:r>
                      <a:r>
                        <a:rPr lang="en" sz="1050" u="none" strike="noStrike" cap="none" baseline="0" err="1">
                          <a:sym typeface="Calibri"/>
                        </a:rPr>
                        <a:t>tjedno</a:t>
                      </a:r>
                      <a:r>
                        <a:rPr lang="en" sz="1050" u="none" strike="noStrike" cap="none" baseline="0">
                          <a:sym typeface="Calibri"/>
                        </a:rPr>
                        <a:t> </a:t>
                      </a:r>
                      <a:r>
                        <a:rPr lang="en" sz="1050" u="none" strike="noStrike" cap="none" baseline="0" err="1">
                          <a:sym typeface="Calibri"/>
                        </a:rPr>
                        <a:t>tijekom</a:t>
                      </a:r>
                      <a:r>
                        <a:rPr lang="en" sz="1050" u="none" strike="noStrike" cap="none" baseline="0">
                          <a:sym typeface="Calibri"/>
                        </a:rPr>
                        <a:t> </a:t>
                      </a:r>
                      <a:r>
                        <a:rPr lang="en" sz="1050" u="none" strike="noStrike" cap="none" baseline="0" err="1">
                          <a:sym typeface="Calibri"/>
                        </a:rPr>
                        <a:t>školske</a:t>
                      </a:r>
                      <a:r>
                        <a:rPr lang="en" sz="1050" u="none" strike="noStrike" cap="none" baseline="0">
                          <a:sym typeface="Calibri"/>
                        </a:rPr>
                        <a:t> </a:t>
                      </a:r>
                      <a:r>
                        <a:rPr lang="en" sz="1050" u="none" strike="noStrike" cap="none" baseline="0" err="1">
                          <a:sym typeface="Calibri"/>
                        </a:rPr>
                        <a:t>godine</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4"/>
                  </a:ext>
                </a:extLst>
              </a:tr>
              <a:tr h="368943">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Troškovnik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Nabavka</a:t>
                      </a:r>
                      <a:r>
                        <a:rPr lang="en" sz="1050" u="none" strike="noStrike" cap="none" baseline="0">
                          <a:sym typeface="Calibri"/>
                        </a:rPr>
                        <a:t> </a:t>
                      </a:r>
                      <a:r>
                        <a:rPr lang="en" sz="1050" u="none" strike="noStrike" cap="none" baseline="0" err="1">
                          <a:sym typeface="Calibri"/>
                        </a:rPr>
                        <a:t>prikladne</a:t>
                      </a:r>
                      <a:r>
                        <a:rPr lang="en" sz="1050" u="none" strike="noStrike" cap="none" baseline="0">
                          <a:sym typeface="Calibri"/>
                        </a:rPr>
                        <a:t> </a:t>
                      </a:r>
                      <a:r>
                        <a:rPr lang="en" sz="1050" u="none" strike="noStrike" cap="none" baseline="0" err="1">
                          <a:sym typeface="Calibri"/>
                        </a:rPr>
                        <a:t>odjeće</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obuće</a:t>
                      </a:r>
                      <a:r>
                        <a:rPr lang="en" sz="1050" u="none" strike="noStrike" cap="none" baseline="0">
                          <a:sym typeface="Calibri"/>
                        </a:rPr>
                        <a:t> ( </a:t>
                      </a:r>
                      <a:r>
                        <a:rPr lang="en" sz="1050" u="none" strike="noStrike" cap="none" baseline="0" err="1">
                          <a:sym typeface="Calibri"/>
                        </a:rPr>
                        <a:t>narodne</a:t>
                      </a:r>
                      <a:r>
                        <a:rPr lang="en" sz="1050" u="none" strike="noStrike" cap="none" baseline="0">
                          <a:sym typeface="Calibri"/>
                        </a:rPr>
                        <a:t> </a:t>
                      </a:r>
                      <a:r>
                        <a:rPr lang="en" sz="1050" u="none" strike="noStrike" cap="none" baseline="0" err="1">
                          <a:sym typeface="Calibri"/>
                        </a:rPr>
                        <a:t>nošnje</a:t>
                      </a:r>
                      <a:r>
                        <a:rPr lang="en" sz="1050" u="none" strike="noStrike" cap="none" baseline="0">
                          <a:sym typeface="Calibri"/>
                        </a:rPr>
                        <a:t> ) </a:t>
                      </a:r>
                      <a:r>
                        <a:rPr lang="en" sz="1050" u="none" strike="noStrike" cap="none" baseline="0" err="1">
                          <a:sym typeface="Calibri"/>
                        </a:rPr>
                        <a:t>oko</a:t>
                      </a:r>
                      <a:r>
                        <a:rPr lang="en" sz="1050" u="none" strike="noStrike" cap="none" baseline="0">
                          <a:sym typeface="Calibri"/>
                        </a:rPr>
                        <a:t> 1000, 00 </a:t>
                      </a:r>
                      <a:r>
                        <a:rPr lang="en" sz="1050" u="none" strike="noStrike" cap="none" baseline="0" err="1">
                          <a:sym typeface="Calibri"/>
                        </a:rPr>
                        <a:t>kuna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5"/>
                  </a:ext>
                </a:extLst>
              </a:tr>
              <a:tr h="8524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korištenja</a:t>
                      </a:r>
                      <a:r>
                        <a:rPr lang="en" sz="1050" u="none" strike="noStrike" cap="none" baseline="0">
                          <a:sym typeface="Calibri"/>
                        </a:rPr>
                        <a:t> </a:t>
                      </a:r>
                      <a:r>
                        <a:rPr lang="en" sz="1050" u="none" strike="noStrike" cap="none" baseline="0" err="1">
                          <a:sym typeface="Calibri"/>
                        </a:rPr>
                        <a:t>rezultata</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a:sym typeface="Calibri"/>
                        </a:rPr>
                        <a:t>Redovitim praćenjem rada; vrednuje se motiviranost, samostalnost, izvođenje plesa i i dječjih igara, te zalaganje učenika. Rezultati će se koristiti u </a:t>
                      </a:r>
                      <a:r>
                        <a:rPr lang="hr-HR" sz="1050" u="none" strike="noStrike" cap="none" baseline="0">
                          <a:sym typeface="Calibri"/>
                        </a:rPr>
                        <a:t>Ishodi</a:t>
                      </a:r>
                      <a:r>
                        <a:rPr lang="en" sz="1050" u="none" strike="noStrike" cap="none" baseline="0">
                          <a:sym typeface="Calibri"/>
                        </a:rPr>
                        <a:t>u povećanja kvalitete rada i razvoja sposobnosti učenika.</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6"/>
                  </a:ext>
                </a:extLst>
              </a:tr>
            </a:tbl>
          </a:graphicData>
        </a:graphic>
      </p:graphicFrame>
      <p:pic>
        <p:nvPicPr>
          <p:cNvPr id="626" name="Shape 626"/>
          <p:cNvPicPr preferRelativeResize="0"/>
          <p:nvPr/>
        </p:nvPicPr>
        <p:blipFill rotWithShape="1">
          <a:blip r:embed="rId3">
            <a:alphaModFix/>
          </a:blip>
          <a:srcRect/>
          <a:stretch/>
        </p:blipFill>
        <p:spPr>
          <a:xfrm>
            <a:off x="7112630" y="359079"/>
            <a:ext cx="971550" cy="809624"/>
          </a:xfrm>
          <a:prstGeom prst="rect">
            <a:avLst/>
          </a:prstGeom>
          <a:noFill/>
          <a:ln>
            <a:noFill/>
          </a:ln>
        </p:spPr>
      </p:pic>
      <p:sp>
        <p:nvSpPr>
          <p:cNvPr id="2" name="Title 1"/>
          <p:cNvSpPr>
            <a:spLocks noGrp="1"/>
          </p:cNvSpPr>
          <p:nvPr>
            <p:ph type="title"/>
          </p:nvPr>
        </p:nvSpPr>
        <p:spPr>
          <a:xfrm>
            <a:off x="806686" y="237395"/>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Folklorna skupina</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Shape 124"/>
          <p:cNvSpPr txBox="1"/>
          <p:nvPr/>
        </p:nvSpPr>
        <p:spPr>
          <a:xfrm>
            <a:off x="806755" y="863028"/>
            <a:ext cx="8856662" cy="4006628"/>
          </a:xfrm>
          <a:prstGeom prst="rect">
            <a:avLst/>
          </a:prstGeom>
          <a:noFill/>
          <a:ln>
            <a:noFill/>
          </a:ln>
        </p:spPr>
        <p:txBody>
          <a:bodyPr lIns="91425" tIns="45700" rIns="91425" bIns="45700" anchor="t" anchorCtr="0">
            <a:noAutofit/>
          </a:bodyPr>
          <a:lstStyle/>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postane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središte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društvenih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kulturnih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događanja</a:t>
            </a:r>
            <a:r>
              <a:rPr lang="en" sz="1200">
                <a:solidFill>
                  <a:srgbClr val="0D0D0D"/>
                </a:solidFill>
                <a:latin typeface="Calibri"/>
                <a:ea typeface="Calibri"/>
                <a:cs typeface="Calibri"/>
                <a:sym typeface="Calibri"/>
              </a:rPr>
              <a:t> </a:t>
            </a:r>
            <a:endParaRPr lang="en"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Zajedno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stvaramo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ljude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danas</a:t>
            </a:r>
            <a:r>
              <a:rPr lang="en" sz="1200" b="0" i="0" u="none" strike="noStrike" cap="none" baseline="0">
                <a:solidFill>
                  <a:srgbClr val="0D0D0D"/>
                </a:solidFill>
                <a:latin typeface="Calibri"/>
                <a:ea typeface="Calibri"/>
                <a:cs typeface="Calibri"/>
                <a:sym typeface="Calibri"/>
              </a:rPr>
              <a:t> male, a sutra </a:t>
            </a:r>
            <a:r>
              <a:rPr lang="en" sz="1200" b="0" i="0" u="none" strike="noStrike" cap="none" baseline="0" err="1">
                <a:solidFill>
                  <a:srgbClr val="0D0D0D"/>
                </a:solidFill>
                <a:latin typeface="Calibri"/>
                <a:ea typeface="Calibri"/>
                <a:cs typeface="Calibri"/>
                <a:sym typeface="Calibri"/>
              </a:rPr>
              <a:t>veće</a:t>
            </a:r>
            <a:r>
              <a:rPr lang="en" sz="1200" b="0" i="0" u="none" strike="noStrike" cap="none" baseline="0">
                <a:solidFill>
                  <a:srgbClr val="0D0D0D"/>
                </a:solidFill>
                <a:latin typeface="Calibri"/>
                <a:ea typeface="Calibri"/>
                <a:cs typeface="Calibri"/>
                <a:sym typeface="Calibri"/>
              </a:rPr>
              <a:t> od </a:t>
            </a:r>
            <a:r>
              <a:rPr lang="en" sz="1200" b="0" i="0" u="none" strike="noStrike" cap="none" baseline="0" err="1">
                <a:solidFill>
                  <a:srgbClr val="0D0D0D"/>
                </a:solidFill>
                <a:latin typeface="Calibri"/>
                <a:ea typeface="Calibri"/>
                <a:cs typeface="Calibri"/>
                <a:sym typeface="Calibri"/>
              </a:rPr>
              <a:t>nas</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Nastojimo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demokratska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bliska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životu</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kojoj</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daju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ali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traže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maksimum</a:t>
            </a:r>
            <a:r>
              <a:rPr lang="en" sz="1200" b="0" i="0" u="none" strike="noStrike" cap="none" baseline="0">
                <a:solidFill>
                  <a:srgbClr val="0D0D0D"/>
                </a:solidFill>
                <a:latin typeface="Calibri"/>
                <a:ea typeface="Calibri"/>
                <a:cs typeface="Calibri"/>
                <a:sym typeface="Calibri"/>
              </a:rPr>
              <a:t>.</a:t>
            </a:r>
            <a:r>
              <a:rPr lang="en" sz="1200">
                <a:solidFill>
                  <a:srgbClr val="0D0D0D"/>
                </a:solidFill>
                <a:latin typeface="Calibri"/>
                <a:ea typeface="Calibri"/>
                <a:cs typeface="Calibri"/>
                <a:sym typeface="Calibri"/>
              </a:rPr>
              <a:t> </a:t>
            </a:r>
            <a:endParaRPr lang="en" sz="1200" b="0" i="0" u="none" strike="noStrike" cap="none" baseline="0">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Odgajati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učenike</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samostalan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odgovoran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život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pridonijeti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razvoju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općeljudskih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moralnih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vrijednosti</a:t>
            </a:r>
            <a:r>
              <a:rPr lang="en" sz="1200" b="0" i="0" u="none" strike="noStrike" cap="none" baseline="0">
                <a:solidFill>
                  <a:srgbClr val="0D0D0D"/>
                </a:solidFill>
                <a:latin typeface="Calibri"/>
                <a:ea typeface="Calibri"/>
                <a:cs typeface="Calibri"/>
                <a:sym typeface="Calibri"/>
              </a:rPr>
              <a:t>.</a:t>
            </a:r>
            <a:r>
              <a:rPr lang="en" sz="1200">
                <a:solidFill>
                  <a:srgbClr val="0D0D0D"/>
                </a:solidFill>
                <a:latin typeface="Calibri"/>
                <a:ea typeface="Calibri"/>
                <a:cs typeface="Calibri"/>
                <a:sym typeface="Calibri"/>
              </a:rPr>
              <a:t> </a:t>
            </a:r>
            <a:endParaRPr lang="hr-HR"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Jačati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našu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međusobnu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povezanost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komunikaciju</a:t>
            </a:r>
            <a:r>
              <a:rPr lang="hr-HR"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našoj</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razvijati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pozitivno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ozračje</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kojem</a:t>
            </a:r>
            <a:r>
              <a:rPr lang="en" sz="1200" b="0" i="0" u="none" strike="noStrike" cap="none" baseline="0">
                <a:solidFill>
                  <a:srgbClr val="0D0D0D"/>
                </a:solidFill>
                <a:latin typeface="Calibri"/>
                <a:ea typeface="Calibri"/>
                <a:cs typeface="Calibri"/>
                <a:sym typeface="Calibri"/>
              </a:rPr>
              <a:t> je </a:t>
            </a:r>
            <a:r>
              <a:rPr lang="en" sz="1200" b="0" i="0" u="none" strike="noStrike" cap="none" baseline="0" err="1">
                <a:solidFill>
                  <a:srgbClr val="0D0D0D"/>
                </a:solidFill>
                <a:latin typeface="Calibri"/>
                <a:ea typeface="Calibri"/>
                <a:cs typeface="Calibri"/>
                <a:sym typeface="Calibri"/>
              </a:rPr>
              <a:t>ugodno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raditi</a:t>
            </a:r>
            <a:r>
              <a:rPr lang="hr-HR"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učenici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steknu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kompetencije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potrebne</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daljnje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školovanje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uključivanje</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svijet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rada</a:t>
            </a:r>
            <a:endParaRPr lang="en" sz="1200" b="0" i="0" u="none" strike="noStrike" cap="none" baseline="0" err="1">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Našu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budućnost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vidimo</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stalnom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razvoju</a:t>
            </a:r>
            <a:endParaRPr lang="en" sz="1200" b="0" i="0" u="none" strike="noStrike" cap="none" baseline="0" err="1">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znanje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dijeliti</a:t>
            </a:r>
            <a:r>
              <a:rPr lang="en" sz="1200" b="0" i="0" u="none" strike="noStrike" cap="none" baseline="0">
                <a:solidFill>
                  <a:srgbClr val="0D0D0D"/>
                </a:solidFill>
                <a:latin typeface="Calibri"/>
                <a:ea typeface="Calibri"/>
                <a:cs typeface="Calibri"/>
                <a:sym typeface="Calibri"/>
              </a:rPr>
              <a:t> s </a:t>
            </a:r>
            <a:r>
              <a:rPr lang="en" sz="1200" b="0" i="0" u="none" strike="noStrike" cap="none" baseline="0" err="1">
                <a:solidFill>
                  <a:srgbClr val="0D0D0D"/>
                </a:solidFill>
                <a:latin typeface="Calibri"/>
                <a:ea typeface="Calibri"/>
                <a:cs typeface="Calibri"/>
                <a:sym typeface="Calibri"/>
              </a:rPr>
              <a:t>drugima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 o </a:t>
            </a:r>
            <a:r>
              <a:rPr lang="en" sz="1200" b="0" i="0" u="none" strike="noStrike" cap="none" baseline="0" err="1">
                <a:solidFill>
                  <a:srgbClr val="0D0D0D"/>
                </a:solidFill>
                <a:latin typeface="Calibri"/>
                <a:ea typeface="Calibri"/>
                <a:cs typeface="Calibri"/>
                <a:sym typeface="Calibri"/>
              </a:rPr>
              <a:t>njih</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jačati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snove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graditi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vještine</a:t>
            </a:r>
            <a:r>
              <a:rPr lang="en" sz="1200">
                <a:solidFill>
                  <a:srgbClr val="0D0D0D"/>
                </a:solidFill>
                <a:latin typeface="Calibri"/>
                <a:ea typeface="Calibri"/>
                <a:cs typeface="Calibri"/>
                <a:sym typeface="Calibri"/>
              </a:rPr>
              <a:t> </a:t>
            </a:r>
            <a:endParaRPr lang="en" sz="1200" b="0" i="0" u="none" strike="noStrike" cap="none" baseline="0">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prepoznatljivi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cijenjeni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zbog</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onoga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što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radimo</a:t>
            </a:r>
            <a:r>
              <a:rPr lang="hr-HR" sz="1200" b="0" i="0" u="none" strike="noStrike" cap="none" baseline="0">
                <a:solidFill>
                  <a:srgbClr val="0D0D0D"/>
                </a:solidFill>
                <a:latin typeface="Calibri"/>
                <a:ea typeface="Calibri"/>
                <a:cs typeface="Calibri"/>
                <a:sym typeface="Calibri"/>
              </a:rPr>
              <a:t>.</a:t>
            </a:r>
            <a:r>
              <a:rPr lang="hr-HR" sz="1200" b="0" i="0" u="none" strike="noStrike" cap="none">
                <a:solidFill>
                  <a:srgbClr val="0D0D0D"/>
                </a:solidFill>
                <a:latin typeface="Calibri"/>
                <a:ea typeface="Calibri"/>
                <a:cs typeface="Calibri"/>
                <a:sym typeface="Calibri"/>
              </a:rPr>
              <a:t> Ž</a:t>
            </a:r>
            <a:r>
              <a:rPr lang="en" sz="1200" b="0" i="0" u="none" strike="noStrike" cap="none" baseline="0" err="1">
                <a:solidFill>
                  <a:srgbClr val="0D0D0D"/>
                </a:solidFill>
                <a:latin typeface="Calibri"/>
                <a:ea typeface="Calibri"/>
                <a:cs typeface="Calibri"/>
                <a:sym typeface="Calibri"/>
              </a:rPr>
              <a:t>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bude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sretno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mjesto</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djecu</a:t>
            </a:r>
            <a:r>
              <a:rPr lang="hr-HR" sz="1200" b="0" i="0" u="none" strike="noStrike" cap="none" baseline="0">
                <a:solidFill>
                  <a:srgbClr val="0D0D0D"/>
                </a:solidFill>
                <a:latin typeface="Calibri"/>
                <a:ea typeface="Calibri"/>
                <a:cs typeface="Calibri"/>
                <a:sym typeface="Calibri"/>
              </a:rPr>
              <a:t>,</a:t>
            </a:r>
            <a:r>
              <a:rPr lang="hr-HR" sz="120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roditelje</a:t>
            </a:r>
            <a:r>
              <a:rPr lang="hr-HR" sz="1200" b="0" i="0" u="none" strike="noStrike" cap="none" baseline="0">
                <a:solidFill>
                  <a:srgbClr val="0D0D0D"/>
                </a:solidFill>
                <a:latin typeface="Calibri"/>
                <a:ea typeface="Calibri"/>
                <a:cs typeface="Calibri"/>
                <a:sym typeface="Calibri"/>
              </a:rPr>
              <a:t> i učitelje</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opremljena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suvremenom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tehnologijom</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bude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mjesto</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kojem</a:t>
            </a:r>
            <a:r>
              <a:rPr lang="en" sz="1200" b="0" i="0" u="none" strike="noStrike" cap="none" baseline="0">
                <a:solidFill>
                  <a:srgbClr val="0D0D0D"/>
                </a:solidFill>
                <a:latin typeface="Calibri"/>
                <a:ea typeface="Calibri"/>
                <a:cs typeface="Calibri"/>
                <a:sym typeface="Calibri"/>
              </a:rPr>
              <a:t> se </a:t>
            </a:r>
            <a:r>
              <a:rPr lang="en" sz="1200" b="0" i="0" u="none" strike="noStrike" cap="none" baseline="0" err="1">
                <a:solidFill>
                  <a:srgbClr val="0D0D0D"/>
                </a:solidFill>
                <a:latin typeface="Calibri"/>
                <a:ea typeface="Calibri"/>
                <a:cs typeface="Calibri"/>
                <a:sym typeface="Calibri"/>
              </a:rPr>
              <a:t>učenici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osjećaju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zadovoljno</a:t>
            </a:r>
            <a:r>
              <a:rPr lang="en" sz="1200" b="0" i="0" u="none" strike="noStrike" cap="none" baseline="0">
                <a:solidFill>
                  <a:srgbClr val="0D0D0D"/>
                </a:solidFill>
                <a:latin typeface="Calibri"/>
                <a:ea typeface="Calibri"/>
                <a:cs typeface="Calibri"/>
                <a:sym typeface="Calibri"/>
              </a:rPr>
              <a:t> bez </a:t>
            </a:r>
            <a:r>
              <a:rPr lang="en" sz="1200" b="0" i="0" u="none" strike="noStrike" cap="none" baseline="0" err="1">
                <a:solidFill>
                  <a:srgbClr val="0D0D0D"/>
                </a:solidFill>
                <a:latin typeface="Calibri"/>
                <a:ea typeface="Calibri"/>
                <a:cs typeface="Calibri"/>
                <a:sym typeface="Calibri"/>
              </a:rPr>
              <a:t>obzira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teškoće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imaju</a:t>
            </a:r>
            <a:r>
              <a:rPr lang="en" sz="1200" b="0" i="0" u="none" strike="noStrike" cap="none" baseline="0">
                <a:solidFill>
                  <a:srgbClr val="0D0D0D"/>
                </a:solidFill>
                <a:latin typeface="Calibri"/>
                <a:ea typeface="Calibri"/>
                <a:cs typeface="Calibri"/>
                <a:sym typeface="Calibri"/>
              </a:rPr>
              <a:t>,</a:t>
            </a:r>
            <a:r>
              <a:rPr lang="en" sz="1200">
                <a:solidFill>
                  <a:srgbClr val="0D0D0D"/>
                </a:solidFill>
                <a:latin typeface="Calibri"/>
                <a:ea typeface="Calibri"/>
                <a:cs typeface="Calibri"/>
                <a:sym typeface="Calibri"/>
              </a:rPr>
              <a:t> </a:t>
            </a:r>
            <a:endParaRPr lang="hr-HR" sz="1200" b="0" i="0" u="none" strike="noStrike" cap="none" baseline="0">
              <a:solidFill>
                <a:srgbClr val="0D0D0D"/>
              </a:solidFill>
              <a:latin typeface="Calibri"/>
              <a:ea typeface="Calibri"/>
              <a:cs typeface="Calibri"/>
              <a:sym typeface="Calibri"/>
            </a:endParaRPr>
          </a:p>
          <a:p>
            <a:pPr>
              <a:buClr>
                <a:srgbClr val="0D0D0D"/>
              </a:buClr>
              <a:buSzPct val="100000"/>
            </a:pPr>
            <a:r>
              <a:rPr lang="en" sz="120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jer</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ako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dijete</a:t>
            </a:r>
            <a:r>
              <a:rPr lang="en" sz="1200" b="0" i="0" u="none" strike="noStrike" cap="none" baseline="0">
                <a:solidFill>
                  <a:srgbClr val="0D0D0D"/>
                </a:solidFill>
                <a:latin typeface="Calibri"/>
                <a:ea typeface="Calibri"/>
                <a:cs typeface="Calibri"/>
                <a:sym typeface="Calibri"/>
              </a:rPr>
              <a:t> ne </a:t>
            </a:r>
            <a:r>
              <a:rPr lang="en" sz="1200" b="0" i="0" u="none" strike="noStrike" cap="none" baseline="0" err="1">
                <a:solidFill>
                  <a:srgbClr val="0D0D0D"/>
                </a:solidFill>
                <a:latin typeface="Calibri"/>
                <a:ea typeface="Calibri"/>
                <a:cs typeface="Calibri"/>
                <a:sym typeface="Calibri"/>
              </a:rPr>
              <a:t>može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način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kojim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poučavamo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trebamo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ga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poučavati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način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kako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može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dobrom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komunikacijom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stvara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bolji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odgojno-obrazovni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učinak</a:t>
            </a:r>
            <a:endParaRPr lang="en" sz="1200" b="0" i="0" u="none" strike="noStrike" cap="none" baseline="0" err="1">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mjesto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razumijevanja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tolerancije</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sve</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će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veliku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pozornost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posvetiti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očuvanju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voćnjaka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starih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sorti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jabuka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kroz</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različite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aktivnosti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razvijati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zadrugu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a:solidFill>
                  <a:srgbClr val="0D0D0D"/>
                </a:solidFill>
                <a:latin typeface="Calibri"/>
                <a:ea typeface="Calibri"/>
                <a:cs typeface="Calibri"/>
                <a:sym typeface="Calibri"/>
              </a:rPr>
              <a:t> </a:t>
            </a:r>
            <a:endParaRPr lang="hr-HR" sz="1200" b="0" i="0" u="none" strike="noStrike" cap="none" baseline="0">
              <a:solidFill>
                <a:srgbClr val="0D0D0D"/>
              </a:solidFill>
              <a:latin typeface="Calibri"/>
              <a:ea typeface="Calibri"/>
              <a:cs typeface="Calibri"/>
              <a:sym typeface="Calibri"/>
            </a:endParaRPr>
          </a:p>
          <a:p>
            <a:pPr>
              <a:buClr>
                <a:srgbClr val="0D0D0D"/>
              </a:buClr>
              <a:buSzPct val="100000"/>
            </a:pPr>
            <a:r>
              <a:rPr lang="en" sz="120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malo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poduzetništvo</a:t>
            </a:r>
            <a:r>
              <a:rPr lang="hr-HR"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sym typeface="Calibri"/>
            </a:endParaRPr>
          </a:p>
        </p:txBody>
      </p:sp>
      <p:sp>
        <p:nvSpPr>
          <p:cNvPr id="2" name="Naslov 1"/>
          <p:cNvSpPr>
            <a:spLocks noGrp="1"/>
          </p:cNvSpPr>
          <p:nvPr>
            <p:ph type="title"/>
          </p:nvPr>
        </p:nvSpPr>
        <p:spPr>
          <a:xfrm>
            <a:off x="806755" y="15936"/>
            <a:ext cx="8302624" cy="994172"/>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Vizija škole</a:t>
            </a:r>
          </a:p>
        </p:txBody>
      </p:sp>
      <p:sp>
        <p:nvSpPr>
          <p:cNvPr id="3" name="TekstniOkvir 2">
            <a:extLst>
              <a:ext uri="{FF2B5EF4-FFF2-40B4-BE49-F238E27FC236}">
                <a16:creationId xmlns:a16="http://schemas.microsoft.com/office/drawing/2014/main" xmlns="" id="{D503E56A-C047-46B2-BB83-655F78E93F7C}"/>
              </a:ext>
            </a:extLst>
          </p:cNvPr>
          <p:cNvSpPr txBox="1"/>
          <p:nvPr/>
        </p:nvSpPr>
        <p:spPr>
          <a:xfrm>
            <a:off x="1535238" y="4407991"/>
            <a:ext cx="704571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hr-HR" sz="2400" b="1">
                <a:solidFill>
                  <a:schemeClr val="accent2">
                    <a:lumMod val="75000"/>
                  </a:schemeClr>
                </a:solidFill>
                <a:effectLst>
                  <a:outerShdw blurRad="38100" dist="38100" dir="2700000" algn="tl">
                    <a:srgbClr val="000000">
                      <a:alpha val="43137"/>
                    </a:srgbClr>
                  </a:outerShdw>
                </a:effectLst>
              </a:rPr>
              <a:t>Mi smo škola prijatelj – svi različiti, a jednako vrijedni.</a:t>
            </a:r>
          </a:p>
        </p:txBody>
      </p:sp>
    </p:spTree>
    <p:extLst>
      <p:ext uri="{BB962C8B-B14F-4D97-AF65-F5344CB8AC3E}">
        <p14:creationId xmlns:p14="http://schemas.microsoft.com/office/powerpoint/2010/main" xmlns="" val="750345505"/>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651"/>
        <p:cNvGrpSpPr/>
        <p:nvPr/>
      </p:nvGrpSpPr>
      <p:grpSpPr>
        <a:xfrm>
          <a:off x="0" y="0"/>
          <a:ext cx="0" cy="0"/>
          <a:chOff x="0" y="0"/>
          <a:chExt cx="0" cy="0"/>
        </a:xfrm>
      </p:grpSpPr>
      <p:graphicFrame>
        <p:nvGraphicFramePr>
          <p:cNvPr id="653" name="Shape 653"/>
          <p:cNvGraphicFramePr/>
          <p:nvPr>
            <p:extLst>
              <p:ext uri="{D42A27DB-BD31-4B8C-83A1-F6EECF244321}">
                <p14:modId xmlns:p14="http://schemas.microsoft.com/office/powerpoint/2010/main" xmlns="" val="3489285922"/>
              </p:ext>
            </p:extLst>
          </p:nvPr>
        </p:nvGraphicFramePr>
        <p:xfrm>
          <a:off x="829176" y="951308"/>
          <a:ext cx="7833561" cy="4444275"/>
        </p:xfrm>
        <a:graphic>
          <a:graphicData uri="http://schemas.openxmlformats.org/drawingml/2006/table">
            <a:tbl>
              <a:tblPr>
                <a:tableStyleId>{0E3FDE45-AF77-4B5C-9715-49D594BDF05E}</a:tableStyleId>
              </a:tblPr>
              <a:tblGrid>
                <a:gridCol w="1987664">
                  <a:extLst>
                    <a:ext uri="{9D8B030D-6E8A-4147-A177-3AD203B41FA5}">
                      <a16:colId xmlns:a16="http://schemas.microsoft.com/office/drawing/2014/main" xmlns="" val="20000"/>
                    </a:ext>
                  </a:extLst>
                </a:gridCol>
                <a:gridCol w="5845897">
                  <a:extLst>
                    <a:ext uri="{9D8B030D-6E8A-4147-A177-3AD203B41FA5}">
                      <a16:colId xmlns:a16="http://schemas.microsoft.com/office/drawing/2014/main" xmlns="" val="20001"/>
                    </a:ext>
                  </a:extLst>
                </a:gridCol>
              </a:tblGrid>
              <a:tr h="10025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a:lnSpc>
                          <a:spcPct val="100000"/>
                        </a:lnSpc>
                        <a:spcBef>
                          <a:spcPts val="0"/>
                        </a:spcBef>
                        <a:spcAft>
                          <a:spcPts val="0"/>
                        </a:spcAft>
                        <a:buNone/>
                      </a:pPr>
                      <a:r>
                        <a:rPr lang="en" sz="1000" b="0" i="0" u="none" strike="noStrike" cap="none" baseline="0" noProof="0"/>
                        <a:t>Učenici će: - razviti ljubav prema umjetničkoj, tradicijskoj i popularnoj glazbi</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-upoznati načine pravilne vokalne</a:t>
                      </a:r>
                      <a:r>
                        <a:rPr lang="en" sz="1000" b="0" i="0" u="none" strike="noStrike" cap="none" baseline="0" noProof="0">
                          <a:latin typeface="Calibri"/>
                        </a:rPr>
                        <a:t> tehnike</a:t>
                      </a:r>
                      <a:endParaRPr lang="en"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 izražajno  interpretirati različite pjesme</a:t>
                      </a:r>
                      <a:endParaRPr lang="en" sz="1000" b="0" i="0" u="none" strike="noStrike" cap="none" baseline="0" noProof="0">
                        <a:latin typeface="Calibri"/>
                      </a:endParaRPr>
                    </a:p>
                    <a:p>
                      <a:pPr marL="0" marR="0" lvl="0" indent="0" algn="l">
                        <a:lnSpc>
                          <a:spcPct val="100000"/>
                        </a:lnSpc>
                        <a:spcBef>
                          <a:spcPts val="0"/>
                        </a:spcBef>
                        <a:spcAft>
                          <a:spcPts val="0"/>
                        </a:spcAft>
                        <a:buNone/>
                      </a:pPr>
                      <a:r>
                        <a:rPr lang="en" sz="1000" b="0" i="0" u="none" strike="noStrike" cap="none" baseline="0" noProof="0"/>
                        <a:t>                     - osposobiti se za samostalno pjevanje kao i za zajedničko muziciranje</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-upoznati se s jednostavnim oblicima izvođenja glazbe </a:t>
                      </a:r>
                    </a:p>
                    <a:p>
                      <a:pPr marL="0" marR="0" lvl="0" indent="0" algn="l">
                        <a:lnSpc>
                          <a:spcPct val="100000"/>
                        </a:lnSpc>
                        <a:spcBef>
                          <a:spcPts val="0"/>
                        </a:spcBef>
                        <a:spcAft>
                          <a:spcPts val="0"/>
                        </a:spcAft>
                        <a:buNone/>
                      </a:pPr>
                      <a:r>
                        <a:rPr lang="en" sz="1000" b="0" i="0" u="none" strike="noStrike" cap="none" baseline="0" noProof="0"/>
                        <a:t>                     - shvatiti važnost pravilnog pjevanja u njihovom izvođenju pjesme </a:t>
                      </a:r>
                      <a:endParaRPr lang="en-US" sz="1000" b="0" i="0" u="none" strike="noStrike" cap="none" baseline="0" noProof="0"/>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25" marR="91425" marT="32975" marB="32975"/>
                </a:tc>
                <a:extLst>
                  <a:ext uri="{0D108BD9-81ED-4DB2-BD59-A6C34878D82A}">
                    <a16:rowId xmlns:a16="http://schemas.microsoft.com/office/drawing/2014/main" xmlns="" val="10000"/>
                  </a:ext>
                </a:extLst>
              </a:tr>
              <a:tr h="4059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uvježbavanjem</a:t>
                      </a:r>
                      <a:r>
                        <a:rPr lang="en" sz="1000" u="none" strike="noStrike" cap="none" baseline="0">
                          <a:sym typeface="Calibri"/>
                        </a:rPr>
                        <a:t> </a:t>
                      </a:r>
                      <a:r>
                        <a:rPr lang="en" sz="1000" u="none" strike="noStrike" cap="none" baseline="0" err="1">
                          <a:sym typeface="Calibri"/>
                        </a:rPr>
                        <a:t>različitih</a:t>
                      </a:r>
                      <a:r>
                        <a:rPr lang="en" sz="1000" u="none" strike="noStrike" cap="none" baseline="0">
                          <a:sym typeface="Calibri"/>
                        </a:rPr>
                        <a:t> </a:t>
                      </a:r>
                      <a:r>
                        <a:rPr lang="en" sz="1000" u="none" strike="noStrike" cap="none" baseline="0" err="1">
                          <a:sym typeface="Calibri"/>
                        </a:rPr>
                        <a:t>pjesama</a:t>
                      </a:r>
                      <a:r>
                        <a:rPr lang="en" sz="1000" u="none" strike="noStrike" cap="none" baseline="0">
                          <a:sym typeface="Calibri"/>
                        </a:rPr>
                        <a:t> </a:t>
                      </a:r>
                      <a:r>
                        <a:rPr lang="en" sz="1000" u="none" strike="noStrike" cap="none" baseline="0" err="1">
                          <a:sym typeface="Calibri"/>
                        </a:rPr>
                        <a:t>sudjelovati</a:t>
                      </a:r>
                      <a:r>
                        <a:rPr lang="en" sz="1000" u="none" strike="noStrike" cap="none" baseline="0">
                          <a:sym typeface="Calibri"/>
                        </a:rPr>
                        <a:t> u </a:t>
                      </a:r>
                      <a:r>
                        <a:rPr lang="en" sz="1000" u="none" strike="noStrike" cap="none" baseline="0" err="1">
                          <a:sym typeface="Calibri"/>
                        </a:rPr>
                        <a:t>kulturnim</a:t>
                      </a:r>
                      <a:r>
                        <a:rPr lang="en" sz="1000" u="none" strike="noStrike" cap="none" baseline="0">
                          <a:sym typeface="Calibri"/>
                        </a:rPr>
                        <a:t> </a:t>
                      </a:r>
                      <a:r>
                        <a:rPr lang="en" sz="1000" u="none" strike="noStrike" cap="none" baseline="0" err="1">
                          <a:sym typeface="Calibri"/>
                        </a:rPr>
                        <a:t>manifestacijama</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a:t>
                      </a:r>
                    </a:p>
                    <a:p>
                      <a:pPr marL="0" marR="0" lvl="0" indent="0" algn="l">
                        <a:lnSpc>
                          <a:spcPct val="100000"/>
                        </a:lnSpc>
                        <a:spcBef>
                          <a:spcPts val="0"/>
                        </a:spcBef>
                        <a:spcAft>
                          <a:spcPts val="0"/>
                        </a:spcAft>
                        <a:buNone/>
                      </a:pPr>
                      <a:r>
                        <a:rPr lang="en" sz="1000" b="0" i="0" u="none" strike="noStrike" cap="none" baseline="0" noProof="0">
                          <a:latin typeface="Calibri"/>
                        </a:rPr>
                        <a:t>Razvijati sposobnost komunikacije , pamćenja   i grupnog rada kod učenika ,te povezati pjesmu i pokret.</a:t>
                      </a:r>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endParaRPr lang="en" sz="1000" u="none" strike="noStrike" cap="none" baseline="0"/>
                    </a:p>
                  </a:txBody>
                  <a:tcPr marL="91425" marR="91425" marT="32975" marB="32975"/>
                </a:tc>
                <a:extLst>
                  <a:ext uri="{0D108BD9-81ED-4DB2-BD59-A6C34878D82A}">
                    <a16:rowId xmlns:a16="http://schemas.microsoft.com/office/drawing/2014/main" xmlns="" val="10001"/>
                  </a:ext>
                </a:extLst>
              </a:tr>
              <a:tr h="877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raditi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temama</a:t>
                      </a:r>
                      <a:r>
                        <a:rPr lang="en" sz="1000" u="none" strike="noStrike" cap="none" baseline="0">
                          <a:sym typeface="Calibri"/>
                        </a:rPr>
                        <a:t> – Dani </a:t>
                      </a:r>
                      <a:r>
                        <a:rPr lang="en" sz="1000" u="none" strike="noStrike" cap="none" baseline="0" err="1">
                          <a:sym typeface="Calibri"/>
                        </a:rPr>
                        <a:t>kruha</a:t>
                      </a:r>
                      <a:r>
                        <a:rPr lang="en" sz="1000" u="none" strike="noStrike" cap="none" baseline="0">
                          <a:sym typeface="Calibri"/>
                        </a:rPr>
                        <a:t>, </a:t>
                      </a:r>
                      <a:r>
                        <a:rPr lang="en" sz="1000" u="none" strike="noStrike" cap="none" baseline="0" err="1">
                          <a:sym typeface="Calibri"/>
                        </a:rPr>
                        <a:t>Sv</a:t>
                      </a:r>
                      <a:r>
                        <a:rPr lang="en" sz="1000" u="none" strike="noStrike" cap="none" baseline="0">
                          <a:sym typeface="Calibri"/>
                        </a:rPr>
                        <a:t>. Nikola, </a:t>
                      </a:r>
                      <a:r>
                        <a:rPr lang="en" sz="1000" u="none" strike="noStrike" cap="none" baseline="0" err="1">
                          <a:sym typeface="Calibri"/>
                        </a:rPr>
                        <a:t>Božić</a:t>
                      </a:r>
                      <a:r>
                        <a:rPr lang="en" sz="1000" u="none" strike="noStrike" cap="none" baseline="0">
                          <a:sym typeface="Calibri"/>
                        </a:rPr>
                        <a:t>, </a:t>
                      </a:r>
                      <a:r>
                        <a:rPr lang="en" sz="1000" u="none" strike="noStrike" cap="none" baseline="0" err="1">
                          <a:sym typeface="Calibri"/>
                        </a:rPr>
                        <a:t>himna</a:t>
                      </a:r>
                      <a:r>
                        <a:rPr lang="en" sz="1000" u="none" strike="noStrike" cap="none" baseline="0">
                          <a:sym typeface="Calibri"/>
                        </a:rPr>
                        <a:t>, Dan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Majčin</a:t>
                      </a:r>
                      <a:r>
                        <a:rPr lang="en" sz="1000" u="none" strike="noStrike" cap="none" baseline="0">
                          <a:sym typeface="Calibri"/>
                        </a:rPr>
                        <a:t> dan, </a:t>
                      </a:r>
                      <a:r>
                        <a:rPr lang="en" sz="1000" u="none" strike="noStrike" cap="none" baseline="0" err="1">
                          <a:sym typeface="Calibri"/>
                        </a:rPr>
                        <a:t>Valentinovo</a:t>
                      </a:r>
                      <a:r>
                        <a:rPr lang="en" sz="1000" u="none" strike="noStrike" cap="none" baseline="0">
                          <a:sym typeface="Calibri"/>
                        </a:rPr>
                        <a:t>; </a:t>
                      </a:r>
                      <a:r>
                        <a:rPr lang="en" sz="1000" u="none" strike="noStrike" cap="none" baseline="0" err="1">
                          <a:sym typeface="Calibri"/>
                        </a:rPr>
                        <a:t>Njega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obrazovanje</a:t>
                      </a:r>
                      <a:r>
                        <a:rPr lang="en" sz="1000" u="none" strike="noStrike" cap="none" baseline="0">
                          <a:sym typeface="Calibri"/>
                        </a:rPr>
                        <a:t> </a:t>
                      </a:r>
                      <a:r>
                        <a:rPr lang="en" sz="1000" u="none" strike="noStrike" cap="none" baseline="0" err="1">
                          <a:sym typeface="Calibri"/>
                        </a:rPr>
                        <a:t>glasa</a:t>
                      </a:r>
                      <a:r>
                        <a:rPr lang="en" sz="1000" u="none" strike="noStrike" cap="none" baseline="0">
                          <a:sym typeface="Calibri"/>
                        </a:rPr>
                        <a:t>(</a:t>
                      </a:r>
                      <a:r>
                        <a:rPr lang="en" sz="1000" u="none" strike="noStrike" cap="none" baseline="0" err="1">
                          <a:sym typeface="Calibri"/>
                        </a:rPr>
                        <a:t>disanje</a:t>
                      </a:r>
                      <a:r>
                        <a:rPr lang="en" sz="1000" u="none" strike="noStrike" cap="none" baseline="0">
                          <a:sym typeface="Calibri"/>
                        </a:rPr>
                        <a:t>, </a:t>
                      </a:r>
                      <a:r>
                        <a:rPr lang="en" sz="1000" u="none" strike="noStrike" cap="none" baseline="0" err="1">
                          <a:sym typeface="Calibri"/>
                        </a:rPr>
                        <a:t>postava</a:t>
                      </a:r>
                      <a:r>
                        <a:rPr lang="en" sz="1000" u="none" strike="noStrike" cap="none" baseline="0">
                          <a:sym typeface="Calibri"/>
                        </a:rPr>
                        <a:t> </a:t>
                      </a:r>
                      <a:r>
                        <a:rPr lang="en" sz="1000" u="none" strike="noStrike" cap="none" baseline="0" err="1">
                          <a:sym typeface="Calibri"/>
                        </a:rPr>
                        <a:t>glasa</a:t>
                      </a:r>
                      <a:r>
                        <a:rPr lang="en" sz="1000" u="none" strike="noStrike" cap="none" baseline="0">
                          <a:sym typeface="Calibri"/>
                        </a:rPr>
                        <a:t>, </a:t>
                      </a:r>
                      <a:r>
                        <a:rPr lang="en" sz="1000" u="none" strike="noStrike" cap="none" baseline="0" err="1">
                          <a:sym typeface="Calibri"/>
                        </a:rPr>
                        <a:t>dikcija</a:t>
                      </a:r>
                      <a:r>
                        <a:rPr lang="en" sz="1000" u="none" strike="noStrike" cap="none" baseline="0">
                          <a:sym typeface="Calibri"/>
                        </a:rPr>
                        <a:t>, </a:t>
                      </a:r>
                      <a:r>
                        <a:rPr lang="en" sz="1000" u="none" strike="noStrike" cap="none" baseline="0" err="1">
                          <a:sym typeface="Calibri"/>
                        </a:rPr>
                        <a:t>intonacija</a:t>
                      </a:r>
                      <a:r>
                        <a:rPr lang="en" sz="1000" u="none" strike="noStrike" cap="none" baseline="0">
                          <a:sym typeface="Calibri"/>
                        </a:rPr>
                        <a:t>, </a:t>
                      </a:r>
                      <a:r>
                        <a:rPr lang="en" sz="1000" u="none" strike="noStrike" cap="none" baseline="0" err="1">
                          <a:sym typeface="Calibri"/>
                        </a:rPr>
                        <a:t>osjećanja</a:t>
                      </a:r>
                      <a:r>
                        <a:rPr lang="en" sz="1000" u="none" strike="noStrike" cap="none" baseline="0">
                          <a:sym typeface="Calibri"/>
                        </a:rPr>
                        <a:t> </a:t>
                      </a:r>
                      <a:r>
                        <a:rPr lang="en" sz="1000" u="none" strike="noStrike" cap="none" baseline="0" err="1">
                          <a:sym typeface="Calibri"/>
                        </a:rPr>
                        <a:t>ritma</a:t>
                      </a:r>
                      <a:r>
                        <a:rPr lang="en" sz="1000" u="none" strike="noStrike" cap="none" baseline="0">
                          <a:sym typeface="Calibri"/>
                        </a:rPr>
                        <a:t>, tempo, </a:t>
                      </a:r>
                      <a:r>
                        <a:rPr lang="en" sz="1000" u="none" strike="noStrike" cap="none" baseline="0" err="1">
                          <a:sym typeface="Calibri"/>
                        </a:rPr>
                        <a:t>dinamika</a:t>
                      </a:r>
                      <a:r>
                        <a:rPr lang="en" sz="1000" u="none" strike="noStrike" cap="none" baseline="0">
                          <a:sym typeface="Calibri"/>
                        </a:rPr>
                        <a:t>, </a:t>
                      </a:r>
                      <a:r>
                        <a:rPr lang="en" sz="1000" u="none" strike="noStrike" cap="none" baseline="0" err="1">
                          <a:sym typeface="Calibri"/>
                        </a:rPr>
                        <a:t>umjetnička</a:t>
                      </a:r>
                      <a:r>
                        <a:rPr lang="en" sz="1000" u="none" strike="noStrike" cap="none" baseline="0">
                          <a:sym typeface="Calibri"/>
                        </a:rPr>
                        <a:t> izražajnost).</a:t>
                      </a:r>
                      <a:r>
                        <a:rPr lang="en" sz="1000" u="none" strike="noStrike" cap="none" baseline="0"/>
                        <a:t>Suradničko učenje,rad u skupini.</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32975" marB="32975"/>
                </a:tc>
                <a:extLst>
                  <a:ext uri="{0D108BD9-81ED-4DB2-BD59-A6C34878D82A}">
                    <a16:rowId xmlns:a16="http://schemas.microsoft.com/office/drawing/2014/main" xmlns="" val="10002"/>
                  </a:ext>
                </a:extLst>
              </a:tr>
              <a:tr h="408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Tihana</a:t>
                      </a:r>
                      <a:r>
                        <a:rPr lang="en" sz="1000" u="none" strike="noStrike" cap="none" baseline="0">
                          <a:sym typeface="Calibri"/>
                        </a:rPr>
                        <a:t> </a:t>
                      </a:r>
                      <a:r>
                        <a:rPr lang="en" sz="1000" u="none" strike="noStrike" cap="none" baseline="0" err="1">
                          <a:sym typeface="Calibri"/>
                        </a:rPr>
                        <a:t>Čočić</a:t>
                      </a:r>
                      <a:r>
                        <a:rPr lang="en" sz="1000" u="none" strike="noStrike" cap="none" baseline="0">
                          <a:sym typeface="Calibri"/>
                        </a:rPr>
                        <a:t> </a:t>
                      </a:r>
                      <a:r>
                        <a:rPr lang="en" sz="1000" u="none" strike="noStrike" cap="none" baseline="0" err="1">
                          <a:sym typeface="Calibri"/>
                        </a:rPr>
                        <a:t>Butina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extLst>
                  <a:ext uri="{0D108BD9-81ED-4DB2-BD59-A6C34878D82A}">
                    <a16:rowId xmlns:a16="http://schemas.microsoft.com/office/drawing/2014/main" xmlns="" val="10003"/>
                  </a:ext>
                </a:extLst>
              </a:tr>
              <a:tr h="407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Jedan sat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godine</a:t>
                      </a:r>
                      <a:r>
                        <a:rPr lang="en" sz="1000" u="none" strike="noStrike" cap="none" baseline="0"/>
                        <a:t> (35 sati godišnje)</a:t>
                      </a:r>
                      <a:endParaRPr lang="en" sz="1000" u="none" strike="noStrike" cap="none" baseline="0">
                        <a:sym typeface="Calibri"/>
                      </a:endParaRPr>
                    </a:p>
                  </a:txBody>
                  <a:tcPr marL="91425" marR="91425" marT="32975" marB="32975"/>
                </a:tc>
                <a:extLst>
                  <a:ext uri="{0D108BD9-81ED-4DB2-BD59-A6C34878D82A}">
                    <a16:rowId xmlns:a16="http://schemas.microsoft.com/office/drawing/2014/main" xmlns="" val="10004"/>
                  </a:ext>
                </a:extLst>
              </a:tr>
              <a:tr h="408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a:lnSpc>
                          <a:spcPct val="100000"/>
                        </a:lnSpc>
                        <a:spcBef>
                          <a:spcPts val="0"/>
                        </a:spcBef>
                        <a:spcAft>
                          <a:spcPts val="0"/>
                        </a:spcAft>
                        <a:buNone/>
                      </a:pPr>
                      <a:r>
                        <a:rPr lang="en" sz="1000" b="0" i="0" u="none" strike="noStrike" cap="none" baseline="0" noProof="0">
                          <a:latin typeface="Calibri"/>
                        </a:rPr>
                        <a:t>Papir za kopiranje zborskih partitura.</a:t>
                      </a:r>
                      <a:endParaRPr lang="en" sz="1000" b="0" i="0" u="none" strike="noStrike" cap="none" baseline="0" noProof="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32975" marB="32975"/>
                </a:tc>
                <a:extLst>
                  <a:ext uri="{0D108BD9-81ED-4DB2-BD59-A6C34878D82A}">
                    <a16:rowId xmlns:a16="http://schemas.microsoft.com/office/drawing/2014/main" xmlns="" val="10005"/>
                  </a:ext>
                </a:extLst>
              </a:tr>
              <a:tr h="5345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Anketa među članovima zbora i nasumično odabranom uzorku publike.</a:t>
                      </a:r>
                      <a:endParaRPr lang="en" sz="1000" b="0" i="0" u="none" strike="noStrike" cap="none" baseline="0">
                        <a:solidFill>
                          <a:srgbClr val="000000"/>
                        </a:solidFill>
                        <a:latin typeface="Calibri"/>
                        <a:ea typeface="Calibri"/>
                        <a:cs typeface="Calibri"/>
                        <a:sym typeface="Calibri"/>
                      </a:endParaRPr>
                    </a:p>
                  </a:txBody>
                  <a:tcPr marL="91425" marR="91425" marT="32975" marB="32975"/>
                </a:tc>
                <a:extLst>
                  <a:ext uri="{0D108BD9-81ED-4DB2-BD59-A6C34878D82A}">
                    <a16:rowId xmlns:a16="http://schemas.microsoft.com/office/drawing/2014/main" xmlns="" val="10006"/>
                  </a:ext>
                </a:extLst>
              </a:tr>
            </a:tbl>
          </a:graphicData>
        </a:graphic>
      </p:graphicFrame>
      <p:pic>
        <p:nvPicPr>
          <p:cNvPr id="654" name="Shape 654"/>
          <p:cNvPicPr preferRelativeResize="0"/>
          <p:nvPr/>
        </p:nvPicPr>
        <p:blipFill rotWithShape="1">
          <a:blip r:embed="rId3">
            <a:alphaModFix/>
          </a:blip>
          <a:srcRect/>
          <a:stretch/>
        </p:blipFill>
        <p:spPr>
          <a:xfrm>
            <a:off x="7433612" y="94059"/>
            <a:ext cx="881212" cy="754558"/>
          </a:xfrm>
          <a:prstGeom prst="rect">
            <a:avLst/>
          </a:prstGeom>
          <a:noFill/>
          <a:ln>
            <a:noFill/>
          </a:ln>
        </p:spPr>
      </p:pic>
      <p:sp>
        <p:nvSpPr>
          <p:cNvPr id="2" name="Title 1"/>
          <p:cNvSpPr>
            <a:spLocks noGrp="1"/>
          </p:cNvSpPr>
          <p:nvPr>
            <p:ph type="title"/>
          </p:nvPr>
        </p:nvSpPr>
        <p:spPr>
          <a:xfrm>
            <a:off x="829176" y="94058"/>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Mali pjevački zbor</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658"/>
        <p:cNvGrpSpPr/>
        <p:nvPr/>
      </p:nvGrpSpPr>
      <p:grpSpPr>
        <a:xfrm>
          <a:off x="0" y="0"/>
          <a:ext cx="0" cy="0"/>
          <a:chOff x="0" y="0"/>
          <a:chExt cx="0" cy="0"/>
        </a:xfrm>
      </p:grpSpPr>
      <p:graphicFrame>
        <p:nvGraphicFramePr>
          <p:cNvPr id="660" name="Shape 660"/>
          <p:cNvGraphicFramePr/>
          <p:nvPr>
            <p:extLst>
              <p:ext uri="{D42A27DB-BD31-4B8C-83A1-F6EECF244321}">
                <p14:modId xmlns:p14="http://schemas.microsoft.com/office/powerpoint/2010/main" xmlns="" val="90294934"/>
              </p:ext>
            </p:extLst>
          </p:nvPr>
        </p:nvGraphicFramePr>
        <p:xfrm>
          <a:off x="868348" y="1200150"/>
          <a:ext cx="8229601" cy="3721285"/>
        </p:xfrm>
        <a:graphic>
          <a:graphicData uri="http://schemas.openxmlformats.org/drawingml/2006/table">
            <a:tbl>
              <a:tblPr>
                <a:tableStyleId>{0E3FDE45-AF77-4B5C-9715-49D594BDF05E}</a:tableStyleId>
              </a:tblPr>
              <a:tblGrid>
                <a:gridCol w="1809807">
                  <a:extLst>
                    <a:ext uri="{9D8B030D-6E8A-4147-A177-3AD203B41FA5}">
                      <a16:colId xmlns:a16="http://schemas.microsoft.com/office/drawing/2014/main" xmlns="" val="20000"/>
                    </a:ext>
                  </a:extLst>
                </a:gridCol>
                <a:gridCol w="6419794">
                  <a:extLst>
                    <a:ext uri="{9D8B030D-6E8A-4147-A177-3AD203B41FA5}">
                      <a16:colId xmlns:a16="http://schemas.microsoft.com/office/drawing/2014/main" xmlns="" val="20001"/>
                    </a:ext>
                  </a:extLst>
                </a:gridCol>
              </a:tblGrid>
              <a:tr h="833425">
                <a:tc>
                  <a:txBody>
                    <a:bodyPr/>
                    <a:lstStyle/>
                    <a:p>
                      <a:pPr marL="0" marR="0" lvl="0" indent="0" algn="l" rtl="0">
                        <a:lnSpc>
                          <a:spcPct val="100000"/>
                        </a:lnSpc>
                        <a:spcBef>
                          <a:spcPts val="0"/>
                        </a:spcBef>
                        <a:spcAft>
                          <a:spcPts val="0"/>
                        </a:spcAft>
                        <a:buClr>
                          <a:srgbClr val="000000"/>
                        </a:buClr>
                        <a:buSzPct val="25000"/>
                        <a:buFont typeface="Calibri"/>
                        <a:buNone/>
                      </a:pPr>
                      <a:r>
                        <a:rPr lang="hr-HR" sz="900" u="none" strike="noStrike" cap="none" baseline="0">
                          <a:sym typeface="Calibri"/>
                        </a:rPr>
                        <a:t>Ishodi</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a:lnSpc>
                          <a:spcPct val="100000"/>
                        </a:lnSpc>
                        <a:spcBef>
                          <a:spcPts val="0"/>
                        </a:spcBef>
                        <a:spcAft>
                          <a:spcPts val="0"/>
                        </a:spcAft>
                        <a:buNone/>
                      </a:pPr>
                      <a:r>
                        <a:rPr lang="en" sz="900" u="none" strike="noStrike" cap="none" baseline="0" err="1"/>
                        <a:t>Učenici</a:t>
                      </a:r>
                      <a:r>
                        <a:rPr lang="en" sz="900" u="none" strike="noStrike" cap="none" baseline="0"/>
                        <a:t> </a:t>
                      </a:r>
                      <a:r>
                        <a:rPr lang="en" sz="900" u="none" strike="noStrike" cap="none" baseline="0" err="1"/>
                        <a:t>će</a:t>
                      </a:r>
                      <a:r>
                        <a:rPr lang="en" sz="900" u="none" strike="noStrike" cap="none" baseline="0"/>
                        <a:t>:</a:t>
                      </a:r>
                      <a:endParaRPr lang="en-US"/>
                    </a:p>
                    <a:p>
                      <a:pPr marL="0" marR="0" lvl="0" indent="0" algn="l">
                        <a:lnSpc>
                          <a:spcPct val="100000"/>
                        </a:lnSpc>
                        <a:spcBef>
                          <a:spcPts val="0"/>
                        </a:spcBef>
                        <a:spcAft>
                          <a:spcPts val="0"/>
                        </a:spcAft>
                        <a:buNone/>
                      </a:pPr>
                      <a:r>
                        <a:rPr lang="en" sz="900" u="none" strike="noStrike" cap="none" baseline="0"/>
                        <a:t>-</a:t>
                      </a:r>
                      <a:r>
                        <a:rPr lang="en" sz="900" u="none" strike="noStrike" cap="none" baseline="0" err="1"/>
                        <a:t>dublje</a:t>
                      </a:r>
                      <a:r>
                        <a:rPr lang="en" sz="900" u="none" strike="noStrike" cap="none" baseline="0"/>
                        <a:t> </a:t>
                      </a:r>
                      <a:r>
                        <a:rPr lang="en" sz="900" u="none" strike="noStrike" cap="none" baseline="0" err="1"/>
                        <a:t>upoznati</a:t>
                      </a:r>
                      <a:r>
                        <a:rPr lang="en" sz="900" u="none" strike="noStrike" cap="none" baseline="0"/>
                        <a:t> </a:t>
                      </a:r>
                      <a:r>
                        <a:rPr lang="en" sz="900" u="none" strike="noStrike" cap="none" baseline="0" err="1"/>
                        <a:t>Bibliju</a:t>
                      </a:r>
                      <a:r>
                        <a:rPr lang="en" sz="900" u="none" strike="noStrike" cap="none" baseline="0"/>
                        <a:t> </a:t>
                      </a:r>
                      <a:r>
                        <a:rPr lang="en" sz="900" u="none" strike="noStrike" cap="none" baseline="0" err="1"/>
                        <a:t>kao</a:t>
                      </a:r>
                      <a:r>
                        <a:rPr lang="en" sz="900" u="none" strike="noStrike" cap="none" baseline="0"/>
                        <a:t> </a:t>
                      </a:r>
                      <a:r>
                        <a:rPr lang="en" sz="900" u="none" strike="noStrike" cap="none" baseline="0" err="1"/>
                        <a:t>svetu</a:t>
                      </a:r>
                      <a:r>
                        <a:rPr lang="en" sz="900" u="none" strike="noStrike" cap="none" baseline="0"/>
                        <a:t> </a:t>
                      </a:r>
                      <a:r>
                        <a:rPr lang="en" sz="900" u="none" strike="noStrike" cap="none" baseline="0" err="1"/>
                        <a:t>knjigu</a:t>
                      </a:r>
                      <a:r>
                        <a:rPr lang="en" sz="900" u="none" strike="noStrike" cap="none" baseline="0"/>
                        <a:t> </a:t>
                      </a:r>
                      <a:r>
                        <a:rPr lang="en" sz="900" u="none" strike="noStrike" cap="none" baseline="0" err="1"/>
                        <a:t>kršćana</a:t>
                      </a:r>
                      <a:endParaRPr lang="en" sz="900" u="none" strike="noStrike" cap="none" baseline="0"/>
                    </a:p>
                    <a:p>
                      <a:pPr marL="0" marR="0" lvl="0" indent="0" algn="l">
                        <a:lnSpc>
                          <a:spcPct val="100000"/>
                        </a:lnSpc>
                        <a:spcBef>
                          <a:spcPts val="0"/>
                        </a:spcBef>
                        <a:spcAft>
                          <a:spcPts val="0"/>
                        </a:spcAft>
                        <a:buNone/>
                      </a:pPr>
                      <a:r>
                        <a:rPr lang="en" sz="900" u="none" strike="noStrike" cap="none" baseline="0"/>
                        <a:t>- </a:t>
                      </a:r>
                      <a:r>
                        <a:rPr lang="en" sz="900" u="none" strike="noStrike" cap="none" baseline="0" err="1"/>
                        <a:t>proučavati</a:t>
                      </a:r>
                      <a:r>
                        <a:rPr lang="en" sz="900" u="none" strike="noStrike" cap="none" baseline="0"/>
                        <a:t> </a:t>
                      </a:r>
                      <a:r>
                        <a:rPr lang="en" sz="900" u="none" strike="noStrike" cap="none" baseline="0" err="1"/>
                        <a:t>strukturu</a:t>
                      </a:r>
                      <a:r>
                        <a:rPr lang="en" sz="900" u="none" strike="noStrike" cap="none" baseline="0"/>
                        <a:t> </a:t>
                      </a:r>
                      <a:r>
                        <a:rPr lang="en" sz="900" u="none" strike="noStrike" cap="none" baseline="0" err="1"/>
                        <a:t>Biblije</a:t>
                      </a:r>
                      <a:endParaRPr lang="en" sz="900" u="none" strike="noStrike" cap="none" baseline="0"/>
                    </a:p>
                    <a:p>
                      <a:pPr marL="0" marR="0" lvl="0" indent="0" algn="l">
                        <a:lnSpc>
                          <a:spcPct val="100000"/>
                        </a:lnSpc>
                        <a:spcBef>
                          <a:spcPts val="0"/>
                        </a:spcBef>
                        <a:spcAft>
                          <a:spcPts val="0"/>
                        </a:spcAft>
                        <a:buNone/>
                      </a:pPr>
                      <a:r>
                        <a:rPr lang="en" sz="900" u="none" strike="noStrike" cap="none" baseline="0"/>
                        <a:t>- </a:t>
                      </a:r>
                      <a:r>
                        <a:rPr lang="en" sz="900" u="none" strike="noStrike" cap="none" baseline="0" err="1"/>
                        <a:t>čitati</a:t>
                      </a:r>
                      <a:r>
                        <a:rPr lang="en" sz="900" u="none" strike="noStrike" cap="none" baseline="0"/>
                        <a:t> </a:t>
                      </a:r>
                      <a:r>
                        <a:rPr lang="en" sz="900" u="none" strike="noStrike" cap="none" baseline="0" err="1"/>
                        <a:t>i</a:t>
                      </a:r>
                      <a:r>
                        <a:rPr lang="en" sz="900" u="none" strike="noStrike" cap="none" baseline="0"/>
                        <a:t> </a:t>
                      </a:r>
                      <a:r>
                        <a:rPr lang="en" sz="900" u="none" strike="noStrike" cap="none" baseline="0" err="1"/>
                        <a:t>analizirati</a:t>
                      </a:r>
                      <a:r>
                        <a:rPr lang="en" sz="900" u="none" strike="noStrike" cap="none" baseline="0"/>
                        <a:t> </a:t>
                      </a:r>
                      <a:r>
                        <a:rPr lang="en" sz="900" u="none" strike="noStrike" cap="none" baseline="0" err="1"/>
                        <a:t>pojedine</a:t>
                      </a:r>
                      <a:r>
                        <a:rPr lang="en" sz="900" u="none" strike="noStrike" cap="none" baseline="0"/>
                        <a:t> </a:t>
                      </a:r>
                      <a:r>
                        <a:rPr lang="en" sz="900" u="none" strike="noStrike" cap="none" baseline="0" err="1"/>
                        <a:t>biblijske</a:t>
                      </a:r>
                      <a:r>
                        <a:rPr lang="en" sz="900" u="none" strike="noStrike" cap="none" baseline="0"/>
                        <a:t> </a:t>
                      </a:r>
                      <a:r>
                        <a:rPr lang="en" sz="900" u="none" strike="noStrike" cap="none" baseline="0" err="1"/>
                        <a:t>tekstove</a:t>
                      </a:r>
                      <a:endParaRPr lang="en" sz="900" u="none" strike="noStrike" cap="none" baseline="0"/>
                    </a:p>
                    <a:p>
                      <a:pPr marL="0" marR="0" lvl="0" indent="0" algn="l">
                        <a:lnSpc>
                          <a:spcPct val="100000"/>
                        </a:lnSpc>
                        <a:spcBef>
                          <a:spcPts val="0"/>
                        </a:spcBef>
                        <a:spcAft>
                          <a:spcPts val="0"/>
                        </a:spcAft>
                        <a:buNone/>
                      </a:pPr>
                      <a:r>
                        <a:rPr lang="en" sz="900" u="none" strike="noStrike" cap="none" baseline="0"/>
                        <a:t>- </a:t>
                      </a:r>
                      <a:r>
                        <a:rPr lang="en" sz="900" u="none" strike="noStrike" cap="none" baseline="0" err="1"/>
                        <a:t>upoznati</a:t>
                      </a:r>
                      <a:r>
                        <a:rPr lang="en" sz="900" u="none" strike="noStrike" cap="none" baseline="0"/>
                        <a:t> </a:t>
                      </a:r>
                      <a:r>
                        <a:rPr lang="en" sz="900" u="none" strike="noStrike" cap="none" baseline="0" err="1"/>
                        <a:t>biblijske</a:t>
                      </a:r>
                      <a:r>
                        <a:rPr lang="en" sz="900" u="none" strike="noStrike" cap="none" baseline="0"/>
                        <a:t> </a:t>
                      </a:r>
                      <a:r>
                        <a:rPr lang="en" sz="900" u="none" strike="noStrike" cap="none" baseline="0" err="1"/>
                        <a:t>likove</a:t>
                      </a:r>
                      <a:r>
                        <a:rPr lang="en" sz="900" u="none" strike="noStrike" cap="none" baseline="0"/>
                        <a:t> </a:t>
                      </a:r>
                      <a:r>
                        <a:rPr lang="en" sz="900" u="none" strike="noStrike" cap="none" baseline="0" err="1"/>
                        <a:t>i</a:t>
                      </a:r>
                      <a:r>
                        <a:rPr lang="en" sz="900" u="none" strike="noStrike" cap="none" baseline="0"/>
                        <a:t> </a:t>
                      </a:r>
                      <a:r>
                        <a:rPr lang="en" sz="900" u="none" strike="noStrike" cap="none" baseline="0" err="1"/>
                        <a:t>važne</a:t>
                      </a:r>
                      <a:r>
                        <a:rPr lang="en" sz="900" u="none" strike="noStrike" cap="none" baseline="0"/>
                        <a:t> </a:t>
                      </a:r>
                      <a:r>
                        <a:rPr lang="en" sz="900" u="none" strike="noStrike" cap="none" baseline="0" err="1"/>
                        <a:t>biblijske</a:t>
                      </a:r>
                      <a:r>
                        <a:rPr lang="en" sz="900" u="none" strike="noStrike" cap="none" baseline="0"/>
                        <a:t> </a:t>
                      </a:r>
                      <a:r>
                        <a:rPr lang="en" sz="900" u="none" strike="noStrike" cap="none" baseline="0" err="1"/>
                        <a:t>događaje</a:t>
                      </a:r>
                      <a:endParaRPr lang="en" sz="900" u="none" strike="noStrike" cap="none" baseline="0"/>
                    </a:p>
                    <a:p>
                      <a:pPr marL="0" marR="0" lvl="0" indent="0" algn="l">
                        <a:lnSpc>
                          <a:spcPct val="100000"/>
                        </a:lnSpc>
                        <a:spcBef>
                          <a:spcPts val="0"/>
                        </a:spcBef>
                        <a:spcAft>
                          <a:spcPts val="0"/>
                        </a:spcAft>
                        <a:buNone/>
                      </a:pPr>
                      <a:r>
                        <a:rPr lang="en" sz="900" u="none" strike="noStrike" cap="none" baseline="0"/>
                        <a:t>- </a:t>
                      </a:r>
                      <a:r>
                        <a:rPr lang="en" sz="900" u="none" strike="noStrike" cap="none" baseline="0" err="1"/>
                        <a:t>stjecati</a:t>
                      </a:r>
                      <a:r>
                        <a:rPr lang="en" sz="900" u="none" strike="noStrike" cap="none" baseline="0"/>
                        <a:t> </a:t>
                      </a:r>
                      <a:r>
                        <a:rPr lang="en" sz="900" u="none" strike="noStrike" cap="none" baseline="0" err="1"/>
                        <a:t>znanja</a:t>
                      </a:r>
                      <a:r>
                        <a:rPr lang="en" sz="900" u="none" strike="noStrike" cap="none" baseline="0"/>
                        <a:t> </a:t>
                      </a:r>
                      <a:r>
                        <a:rPr lang="en" sz="900" u="none" strike="noStrike" cap="none" baseline="0" err="1"/>
                        <a:t>iz</a:t>
                      </a:r>
                      <a:r>
                        <a:rPr lang="en" sz="900" u="none" strike="noStrike" cap="none" baseline="0"/>
                        <a:t> </a:t>
                      </a:r>
                      <a:r>
                        <a:rPr lang="en" sz="900" u="none" strike="noStrike" cap="none" baseline="0" err="1"/>
                        <a:t>vjeronaučnog</a:t>
                      </a:r>
                      <a:r>
                        <a:rPr lang="en" sz="900" u="none" strike="noStrike" cap="none" baseline="0"/>
                        <a:t> </a:t>
                      </a:r>
                      <a:r>
                        <a:rPr lang="en" sz="900" u="none" strike="noStrike" cap="none" baseline="0" err="1"/>
                        <a:t>područja</a:t>
                      </a:r>
                      <a:r>
                        <a:rPr lang="en" sz="900" u="none" strike="noStrike" cap="none" baseline="0"/>
                        <a:t> </a:t>
                      </a:r>
                      <a:r>
                        <a:rPr lang="en" sz="900" u="none" strike="noStrike" cap="none" baseline="0" err="1"/>
                        <a:t>na</a:t>
                      </a:r>
                      <a:r>
                        <a:rPr lang="en" sz="900" u="none" strike="noStrike" cap="none" baseline="0"/>
                        <a:t> </a:t>
                      </a:r>
                      <a:r>
                        <a:rPr lang="en" sz="900" u="none" strike="noStrike" cap="none" baseline="0" err="1"/>
                        <a:t>temelju</a:t>
                      </a:r>
                      <a:r>
                        <a:rPr lang="en" sz="900" u="none" strike="noStrike" cap="none" baseline="0"/>
                        <a:t> </a:t>
                      </a:r>
                      <a:r>
                        <a:rPr lang="en" sz="900" u="none" strike="noStrike" cap="none" baseline="0" err="1"/>
                        <a:t>proučavanja</a:t>
                      </a:r>
                      <a:r>
                        <a:rPr lang="en" sz="900" u="none" strike="noStrike" cap="none" baseline="0"/>
                        <a:t> </a:t>
                      </a:r>
                      <a:r>
                        <a:rPr lang="en" sz="900" u="none" strike="noStrike" cap="none" baseline="0" err="1"/>
                        <a:t>Biblije</a:t>
                      </a:r>
                      <a:endParaRPr lang="en" sz="900" u="none" strike="noStrike" cap="none" baseline="0"/>
                    </a:p>
                  </a:txBody>
                  <a:tcPr marL="91450" marR="91450" marT="29975" marB="29975"/>
                </a:tc>
                <a:extLst>
                  <a:ext uri="{0D108BD9-81ED-4DB2-BD59-A6C34878D82A}">
                    <a16:rowId xmlns:a16="http://schemas.microsoft.com/office/drawing/2014/main" xmlns="" val="10000"/>
                  </a:ext>
                </a:extLst>
              </a:tr>
              <a:tr h="398850">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Namjena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chemeClr val="dk1"/>
                        </a:buClr>
                        <a:buSzPct val="25000"/>
                        <a:buFont typeface="Calibri"/>
                        <a:buNone/>
                      </a:pPr>
                      <a:r>
                        <a:rPr lang="en" sz="900" u="none" strike="noStrike" cap="none" baseline="0" err="1">
                          <a:sym typeface="Calibri"/>
                        </a:rPr>
                        <a:t>Okupiti</a:t>
                      </a:r>
                      <a:r>
                        <a:rPr lang="en" sz="900" u="none" strike="noStrike" cap="none" baseline="0">
                          <a:sym typeface="Calibri"/>
                        </a:rPr>
                        <a:t> </a:t>
                      </a:r>
                      <a:r>
                        <a:rPr lang="en" sz="900" u="none" strike="noStrike" cap="none" baseline="0" err="1">
                          <a:sym typeface="Calibri"/>
                        </a:rPr>
                        <a:t>zainteresirane</a:t>
                      </a:r>
                      <a:r>
                        <a:rPr lang="en" sz="900" u="none" strike="noStrike" cap="none" baseline="0">
                          <a:sym typeface="Calibri"/>
                        </a:rPr>
                        <a:t> </a:t>
                      </a:r>
                      <a:r>
                        <a:rPr lang="en" sz="900" u="none" strike="noStrike" cap="none" baseline="0" err="1">
                          <a:sym typeface="Calibri"/>
                        </a:rPr>
                        <a:t>učenike</a:t>
                      </a:r>
                      <a:r>
                        <a:rPr lang="en" sz="900" u="none" strike="noStrike" cap="none" baseline="0">
                          <a:sym typeface="Calibri"/>
                        </a:rPr>
                        <a:t> </a:t>
                      </a:r>
                      <a:r>
                        <a:rPr lang="en" sz="900" u="none" strike="noStrike" cap="none" baseline="0"/>
                        <a:t>2.,3</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4. </a:t>
                      </a:r>
                      <a:r>
                        <a:rPr lang="en" sz="900" u="none" strike="noStrike" cap="none" baseline="0" err="1">
                          <a:sym typeface="Calibri"/>
                        </a:rPr>
                        <a:t>razreda</a:t>
                      </a:r>
                      <a:r>
                        <a:rPr lang="en" sz="900" u="none" strike="noStrike" cap="none" baseline="0">
                          <a:sym typeface="Calibri"/>
                        </a:rPr>
                        <a:t>, </a:t>
                      </a:r>
                      <a:r>
                        <a:rPr lang="en" sz="900" u="none" strike="noStrike" cap="none" baseline="0" err="1">
                          <a:sym typeface="Calibri"/>
                        </a:rPr>
                        <a:t>razviti</a:t>
                      </a:r>
                      <a:r>
                        <a:rPr lang="en" sz="900" u="none" strike="noStrike" cap="none" baseline="0">
                          <a:sym typeface="Calibri"/>
                        </a:rPr>
                        <a:t> </a:t>
                      </a:r>
                      <a:r>
                        <a:rPr lang="en" sz="900" u="none" strike="noStrike" cap="none" baseline="0" err="1">
                          <a:sym typeface="Calibri"/>
                        </a:rPr>
                        <a:t>svijest</a:t>
                      </a:r>
                      <a:r>
                        <a:rPr lang="en" sz="900" u="none" strike="noStrike" cap="none" baseline="0">
                          <a:sym typeface="Calibri"/>
                        </a:rPr>
                        <a:t> o </a:t>
                      </a:r>
                      <a:r>
                        <a:rPr lang="en" sz="900" u="none" strike="noStrike" cap="none" baseline="0" err="1">
                          <a:sym typeface="Calibri"/>
                        </a:rPr>
                        <a:t>važnosti</a:t>
                      </a:r>
                      <a:r>
                        <a:rPr lang="en" sz="900" u="none" strike="noStrike" cap="none" baseline="0">
                          <a:sym typeface="Calibri"/>
                        </a:rPr>
                        <a:t> </a:t>
                      </a:r>
                      <a:r>
                        <a:rPr lang="en" sz="900" u="none" strike="noStrike" cap="none" baseline="0" err="1">
                          <a:sym typeface="Calibri"/>
                        </a:rPr>
                        <a:t>poznavanja</a:t>
                      </a:r>
                      <a:r>
                        <a:rPr lang="en" sz="900" u="none" strike="noStrike" cap="none" baseline="0">
                          <a:sym typeface="Calibri"/>
                        </a:rPr>
                        <a:t> </a:t>
                      </a:r>
                      <a:r>
                        <a:rPr lang="en" sz="900" u="none" strike="noStrike" cap="none" baseline="0" err="1">
                          <a:sym typeface="Calibri"/>
                        </a:rPr>
                        <a:t>Biblije</a:t>
                      </a:r>
                      <a:r>
                        <a:rPr lang="en" sz="900" u="none" strike="noStrike" cap="none" baseline="0">
                          <a:sym typeface="Calibri"/>
                        </a:rPr>
                        <a:t>, </a:t>
                      </a:r>
                      <a:r>
                        <a:rPr lang="en" sz="900" u="none" strike="noStrike" cap="none" baseline="0" err="1">
                          <a:sym typeface="Calibri"/>
                        </a:rPr>
                        <a:t>produbiti</a:t>
                      </a:r>
                      <a:r>
                        <a:rPr lang="en" sz="900" u="none" strike="noStrike" cap="none" baseline="0">
                          <a:sym typeface="Calibri"/>
                        </a:rPr>
                        <a:t> </a:t>
                      </a:r>
                      <a:r>
                        <a:rPr lang="en" sz="900" u="none" strike="noStrike" cap="none" baseline="0" err="1">
                          <a:sym typeface="Calibri"/>
                        </a:rPr>
                        <a:t>religijske</a:t>
                      </a:r>
                      <a:r>
                        <a:rPr lang="en" sz="900" u="none" strike="noStrike" cap="none" baseline="0">
                          <a:sym typeface="Calibri"/>
                        </a:rPr>
                        <a:t> </a:t>
                      </a:r>
                      <a:r>
                        <a:rPr lang="en" sz="900" u="none" strike="noStrike" cap="none" baseline="0" err="1">
                          <a:sym typeface="Calibri"/>
                        </a:rPr>
                        <a:t>spoznaje</a:t>
                      </a:r>
                      <a:r>
                        <a:rPr lang="en" sz="900" u="none" strike="noStrike" cap="none" baseline="0">
                          <a:sym typeface="Calibri"/>
                        </a:rPr>
                        <a:t> </a:t>
                      </a:r>
                      <a:r>
                        <a:rPr lang="en" sz="900" u="none" strike="noStrike" cap="none" baseline="0" err="1">
                          <a:sym typeface="Calibri"/>
                        </a:rPr>
                        <a:t>na</a:t>
                      </a:r>
                      <a:r>
                        <a:rPr lang="en" sz="900" u="none" strike="noStrike" cap="none" baseline="0">
                          <a:sym typeface="Calibri"/>
                        </a:rPr>
                        <a:t> </a:t>
                      </a:r>
                      <a:r>
                        <a:rPr lang="en" sz="900" u="none" strike="noStrike" cap="none" baseline="0" err="1">
                          <a:sym typeface="Calibri"/>
                        </a:rPr>
                        <a:t>temelju</a:t>
                      </a:r>
                      <a:r>
                        <a:rPr lang="en" sz="900" u="none" strike="noStrike" cap="none" baseline="0">
                          <a:sym typeface="Calibri"/>
                        </a:rPr>
                        <a:t> </a:t>
                      </a:r>
                      <a:r>
                        <a:rPr lang="en" sz="900" u="none" strike="noStrike" cap="none" baseline="0" err="1">
                          <a:sym typeface="Calibri"/>
                        </a:rPr>
                        <a:t>Svetog</a:t>
                      </a:r>
                      <a:r>
                        <a:rPr lang="en" sz="900" u="none" strike="noStrike" cap="none" baseline="0">
                          <a:sym typeface="Calibri"/>
                        </a:rPr>
                        <a:t> </a:t>
                      </a:r>
                      <a:r>
                        <a:rPr lang="en" sz="900" u="none" strike="noStrike" cap="none" baseline="0" err="1">
                          <a:sym typeface="Calibri"/>
                        </a:rPr>
                        <a:t>pisma</a:t>
                      </a:r>
                      <a:endParaRPr lang="en" sz="900" b="0" i="0" u="none" strike="noStrike" cap="none" baseline="0" err="1">
                        <a:solidFill>
                          <a:schemeClr val="dk1"/>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1"/>
                  </a:ext>
                </a:extLst>
              </a:tr>
              <a:tr h="4024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realizacije</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900" u="none" strike="noStrike" cap="none" baseline="0" err="1">
                          <a:sym typeface="Calibri"/>
                        </a:rPr>
                        <a:t>Individualni</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a:t>
                      </a:r>
                      <a:r>
                        <a:rPr lang="en" sz="900" u="none" strike="noStrike" cap="none" baseline="0" err="1">
                          <a:sym typeface="Calibri"/>
                        </a:rPr>
                        <a:t>timski</a:t>
                      </a:r>
                      <a:r>
                        <a:rPr lang="en" sz="900" u="none" strike="noStrike" cap="none" baseline="0">
                          <a:sym typeface="Calibri"/>
                        </a:rPr>
                        <a:t> rad </a:t>
                      </a:r>
                      <a:r>
                        <a:rPr lang="en" sz="900" u="none" strike="noStrike" cap="none" baseline="0" err="1">
                          <a:sym typeface="Calibri"/>
                        </a:rPr>
                        <a:t>tijekom</a:t>
                      </a:r>
                      <a:r>
                        <a:rPr lang="en" sz="900" u="none" strike="noStrike" cap="none" baseline="0">
                          <a:sym typeface="Calibri"/>
                        </a:rPr>
                        <a:t> </a:t>
                      </a:r>
                      <a:r>
                        <a:rPr lang="en" sz="900" u="none" strike="noStrike" cap="none" baseline="0" err="1">
                          <a:sym typeface="Calibri"/>
                        </a:rPr>
                        <a:t>godine</a:t>
                      </a:r>
                      <a:r>
                        <a:rPr lang="en" sz="900" u="none" strike="noStrike" cap="none" baseline="0">
                          <a:sym typeface="Calibri"/>
                        </a:rPr>
                        <a:t>, </a:t>
                      </a:r>
                      <a:r>
                        <a:rPr lang="en" sz="900" u="none" strike="noStrike" cap="none" baseline="0" err="1">
                          <a:sym typeface="Calibri"/>
                        </a:rPr>
                        <a:t>tjedni</a:t>
                      </a:r>
                      <a:r>
                        <a:rPr lang="en" sz="900" u="none" strike="noStrike" cap="none" baseline="0">
                          <a:sym typeface="Calibri"/>
                        </a:rPr>
                        <a:t> </a:t>
                      </a:r>
                      <a:r>
                        <a:rPr lang="en" sz="900" u="none" strike="noStrike" cap="none" baseline="0" err="1">
                          <a:sym typeface="Calibri"/>
                        </a:rPr>
                        <a:t>susreti</a:t>
                      </a:r>
                      <a:r>
                        <a:rPr lang="en" sz="900" u="none" strike="noStrike" cap="none" baseline="0">
                          <a:sym typeface="Calibri"/>
                        </a:rPr>
                        <a:t>, </a:t>
                      </a:r>
                      <a:r>
                        <a:rPr lang="en" sz="900" u="none" strike="noStrike" cap="none" baseline="0"/>
                        <a:t>predviđena mogućnost online nastave.</a:t>
                      </a:r>
                      <a:endParaRPr lang="en" sz="900" u="none" strike="noStrike" cap="none" baseline="0">
                        <a:sym typeface="Calibri"/>
                      </a:endParaRPr>
                    </a:p>
                  </a:txBody>
                  <a:tcPr marL="91450" marR="91450" marT="29975" marB="29975"/>
                </a:tc>
                <a:extLst>
                  <a:ext uri="{0D108BD9-81ED-4DB2-BD59-A6C34878D82A}">
                    <a16:rowId xmlns:a16="http://schemas.microsoft.com/office/drawing/2014/main" xmlns="" val="10002"/>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Nositelj</a:t>
                      </a:r>
                      <a:r>
                        <a:rPr lang="en" sz="900" u="none" strike="noStrike" cap="none" baseline="0">
                          <a:sym typeface="Calibri"/>
                        </a:rPr>
                        <a:t> </a:t>
                      </a:r>
                      <a:r>
                        <a:rPr lang="en" sz="900" u="none" strike="noStrike" cap="none" baseline="0" err="1">
                          <a:sym typeface="Calibri"/>
                        </a:rPr>
                        <a:t>aktivnosti</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Vjeroučitelj</a:t>
                      </a:r>
                      <a:r>
                        <a:rPr lang="en" sz="900" u="none" strike="noStrike" cap="none" baseline="0">
                          <a:sym typeface="Calibri"/>
                        </a:rPr>
                        <a:t> Mirko Čičak, </a:t>
                      </a:r>
                      <a:r>
                        <a:rPr lang="en" sz="900" u="none" strike="noStrike" cap="none" baseline="0" err="1">
                          <a:sym typeface="Calibri"/>
                        </a:rPr>
                        <a:t>učenici</a:t>
                      </a:r>
                      <a:r>
                        <a:rPr lang="en" sz="900" u="none" strike="noStrike" cap="none" baseline="0">
                          <a:sym typeface="Calibri"/>
                        </a:rPr>
                        <a:t> </a:t>
                      </a:r>
                      <a:r>
                        <a:rPr lang="en" sz="900" u="none" strike="noStrike" cap="none" baseline="0"/>
                        <a:t>2.,3</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4.r.</a:t>
                      </a:r>
                      <a:endParaRPr lang="en" sz="9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3"/>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Vremenik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900" u="none" strike="noStrike" cap="none" baseline="0"/>
                        <a:t>2 </a:t>
                      </a:r>
                      <a:r>
                        <a:rPr lang="en" sz="900" u="none" strike="noStrike" cap="none" baseline="0" err="1"/>
                        <a:t>sata</a:t>
                      </a:r>
                      <a:r>
                        <a:rPr lang="en" sz="900" u="none" strike="noStrike" cap="none" baseline="0"/>
                        <a:t> </a:t>
                      </a:r>
                      <a:r>
                        <a:rPr lang="en" sz="900" u="none" strike="noStrike" cap="none" baseline="0" err="1">
                          <a:sym typeface="Calibri"/>
                        </a:rPr>
                        <a:t>tjedno</a:t>
                      </a:r>
                      <a:r>
                        <a:rPr lang="en" sz="900" u="none" strike="noStrike" cap="none" baseline="0">
                          <a:sym typeface="Calibri"/>
                        </a:rPr>
                        <a:t> </a:t>
                      </a:r>
                      <a:r>
                        <a:rPr lang="en" sz="900" u="none" strike="noStrike" cap="none" baseline="0" err="1">
                          <a:sym typeface="Calibri"/>
                        </a:rPr>
                        <a:t>tijekom</a:t>
                      </a:r>
                      <a:r>
                        <a:rPr lang="en" sz="900" u="none" strike="noStrike" cap="none" baseline="0">
                          <a:sym typeface="Calibri"/>
                        </a:rPr>
                        <a:t> </a:t>
                      </a:r>
                      <a:r>
                        <a:rPr lang="en" sz="900" u="none" strike="noStrike" cap="none" baseline="0" err="1">
                          <a:sym typeface="Calibri"/>
                        </a:rPr>
                        <a:t>školske</a:t>
                      </a:r>
                      <a:r>
                        <a:rPr lang="en" sz="900" u="none" strike="noStrike" cap="none" baseline="0">
                          <a:sym typeface="Calibri"/>
                        </a:rPr>
                        <a:t> </a:t>
                      </a:r>
                      <a:r>
                        <a:rPr lang="en" sz="900" u="none" strike="noStrike" cap="none" baseline="0" err="1">
                          <a:sym typeface="Calibri"/>
                        </a:rPr>
                        <a:t>godine</a:t>
                      </a:r>
                      <a:r>
                        <a:rPr lang="en" sz="900" u="none" strike="noStrike" cap="none" baseline="0"/>
                        <a:t> </a:t>
                      </a:r>
                      <a:endParaRPr lang="en" sz="9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4"/>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Troškovnik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chemeClr val="dk1"/>
                        </a:buClr>
                        <a:buSzPct val="25000"/>
                        <a:buFont typeface="Calibri"/>
                        <a:buNone/>
                      </a:pPr>
                      <a:r>
                        <a:rPr lang="en" sz="900" u="none" strike="noStrike" cap="none" baseline="0">
                          <a:sym typeface="Calibri"/>
                        </a:rPr>
                        <a:t>0 </a:t>
                      </a:r>
                      <a:r>
                        <a:rPr lang="en" sz="900" u="none" strike="noStrike" cap="none" baseline="0" err="1">
                          <a:sym typeface="Calibri"/>
                        </a:rPr>
                        <a:t>kn</a:t>
                      </a:r>
                      <a:endParaRPr lang="en" sz="900" b="0" i="0" u="none" strike="noStrike" cap="none" baseline="0" err="1">
                        <a:solidFill>
                          <a:schemeClr val="dk1"/>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5"/>
                  </a:ext>
                </a:extLst>
              </a:tr>
              <a:tr h="8334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a:t>
                      </a:r>
                      <a:r>
                        <a:rPr lang="en" sz="900" u="none" strike="noStrike" cap="none" baseline="0" err="1">
                          <a:sym typeface="Calibri"/>
                        </a:rPr>
                        <a:t>korištenja</a:t>
                      </a:r>
                      <a:r>
                        <a:rPr lang="en" sz="900" u="none" strike="noStrike" cap="none" baseline="0">
                          <a:sym typeface="Calibri"/>
                        </a:rPr>
                        <a:t> </a:t>
                      </a:r>
                      <a:r>
                        <a:rPr lang="en" sz="900" u="none" strike="noStrike" cap="none" baseline="0" err="1">
                          <a:sym typeface="Calibri"/>
                        </a:rPr>
                        <a:t>rezultata</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Samovrednovanje</a:t>
                      </a:r>
                      <a:r>
                        <a:rPr lang="en" sz="900" u="none" strike="noStrike" cap="none" baseline="0">
                          <a:sym typeface="Calibri"/>
                        </a:rPr>
                        <a:t>, </a:t>
                      </a:r>
                      <a:r>
                        <a:rPr lang="en" sz="900" u="none" strike="noStrike" cap="none" baseline="0" err="1">
                          <a:sym typeface="Calibri"/>
                        </a:rPr>
                        <a:t>redovito</a:t>
                      </a:r>
                      <a:r>
                        <a:rPr lang="en" sz="900" u="none" strike="noStrike" cap="none" baseline="0">
                          <a:sym typeface="Calibri"/>
                        </a:rPr>
                        <a:t> </a:t>
                      </a:r>
                      <a:r>
                        <a:rPr lang="en" sz="900" u="none" strike="noStrike" cap="none" baseline="0" err="1">
                          <a:sym typeface="Calibri"/>
                        </a:rPr>
                        <a:t>praćenje</a:t>
                      </a:r>
                      <a:r>
                        <a:rPr lang="en" sz="900" u="none" strike="noStrike" cap="none" baseline="0">
                          <a:sym typeface="Calibri"/>
                        </a:rPr>
                        <a:t> </a:t>
                      </a:r>
                      <a:r>
                        <a:rPr lang="en" sz="900" u="none" strike="noStrike" cap="none" baseline="0" err="1">
                          <a:sym typeface="Calibri"/>
                        </a:rPr>
                        <a:t>učenika</a:t>
                      </a:r>
                      <a:r>
                        <a:rPr lang="en" sz="900" u="none" strike="noStrike" cap="none" baseline="0">
                          <a:sym typeface="Calibri"/>
                        </a:rPr>
                        <a:t>, </a:t>
                      </a:r>
                      <a:r>
                        <a:rPr lang="en" sz="900" u="none" strike="noStrike" cap="none" baseline="0" err="1">
                          <a:sym typeface="Calibri"/>
                        </a:rPr>
                        <a:t>izrada</a:t>
                      </a:r>
                      <a:r>
                        <a:rPr lang="en" sz="900" u="none" strike="noStrike" cap="none" baseline="0">
                          <a:sym typeface="Calibri"/>
                        </a:rPr>
                        <a:t> </a:t>
                      </a:r>
                      <a:r>
                        <a:rPr lang="en" sz="900" u="none" strike="noStrike" cap="none" baseline="0" err="1">
                          <a:sym typeface="Calibri"/>
                        </a:rPr>
                        <a:t>panoa</a:t>
                      </a:r>
                      <a:r>
                        <a:rPr lang="en" sz="900" u="none" strike="noStrike" cap="none" baseline="0">
                          <a:sym typeface="Calibri"/>
                        </a:rPr>
                        <a:t>, </a:t>
                      </a:r>
                      <a:r>
                        <a:rPr lang="en" sz="900" u="none" strike="noStrike" cap="none" baseline="0" err="1">
                          <a:sym typeface="Calibri"/>
                        </a:rPr>
                        <a:t>javni</a:t>
                      </a:r>
                      <a:r>
                        <a:rPr lang="en" sz="900" u="none" strike="noStrike" cap="none" baseline="0">
                          <a:sym typeface="Calibri"/>
                        </a:rPr>
                        <a:t> </a:t>
                      </a:r>
                      <a:r>
                        <a:rPr lang="en" sz="900" u="none" strike="noStrike" cap="none" baseline="0" err="1">
                          <a:sym typeface="Calibri"/>
                        </a:rPr>
                        <a:t>nastupi</a:t>
                      </a:r>
                      <a:endParaRPr lang="en" sz="900" b="0" i="0" u="none" strike="noStrike" cap="none" baseline="0" err="1">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6"/>
                  </a:ext>
                </a:extLst>
              </a:tr>
            </a:tbl>
          </a:graphicData>
        </a:graphic>
      </p:graphicFrame>
      <p:pic>
        <p:nvPicPr>
          <p:cNvPr id="661" name="Shape 661"/>
          <p:cNvPicPr preferRelativeResize="0"/>
          <p:nvPr/>
        </p:nvPicPr>
        <p:blipFill rotWithShape="1">
          <a:blip r:embed="rId3">
            <a:alphaModFix/>
          </a:blip>
          <a:srcRect/>
          <a:stretch/>
        </p:blipFill>
        <p:spPr>
          <a:xfrm>
            <a:off x="6139189" y="195630"/>
            <a:ext cx="1047481" cy="667161"/>
          </a:xfrm>
          <a:prstGeom prst="rect">
            <a:avLst/>
          </a:prstGeom>
          <a:noFill/>
          <a:ln>
            <a:noFill/>
          </a:ln>
        </p:spPr>
      </p:pic>
      <p:sp>
        <p:nvSpPr>
          <p:cNvPr id="2" name="Title 1"/>
          <p:cNvSpPr>
            <a:spLocks noGrp="1"/>
          </p:cNvSpPr>
          <p:nvPr>
            <p:ph type="title"/>
          </p:nvPr>
        </p:nvSpPr>
        <p:spPr>
          <a:xfrm>
            <a:off x="868347" y="195630"/>
            <a:ext cx="8119241"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Mali bibličari</a:t>
            </a:r>
          </a:p>
        </p:txBody>
      </p:sp>
    </p:spTree>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808247" y="123478"/>
            <a:ext cx="7886700" cy="516798"/>
          </a:xfrm>
        </p:spPr>
        <p:txBody>
          <a:bodyPr>
            <a:normAutofit fontScale="90000"/>
            <a:scene3d>
              <a:camera prst="orthographicFront"/>
              <a:lightRig rig="threePt" dir="t"/>
            </a:scene3d>
            <a:sp3d extrusionH="57150">
              <a:bevelT w="38100" h="38100"/>
            </a:sp3d>
          </a:bodyPr>
          <a:lstStyle/>
          <a:p>
            <a:pPr algn="l">
              <a:lnSpc>
                <a:spcPct val="90000"/>
              </a:lnSpc>
              <a:spcBef>
                <a:spcPts val="0"/>
              </a:spcBef>
              <a:buClr>
                <a:schemeClr val="dk1"/>
              </a:buClr>
            </a:pPr>
            <a:r>
              <a:rPr lang="hr-HR">
                <a:effectLst>
                  <a:outerShdw blurRad="38100" dist="38100" dir="2700000" algn="tl">
                    <a:srgbClr val="000000">
                      <a:alpha val="43137"/>
                    </a:srgbClr>
                  </a:outerShdw>
                </a:effectLst>
                <a:latin typeface="+mn-lt"/>
              </a:rPr>
              <a:t>Dijete i igra</a:t>
            </a:r>
          </a:p>
        </p:txBody>
      </p:sp>
      <p:graphicFrame>
        <p:nvGraphicFramePr>
          <p:cNvPr id="7" name="Shape 647"/>
          <p:cNvGraphicFramePr/>
          <p:nvPr>
            <p:extLst>
              <p:ext uri="{D42A27DB-BD31-4B8C-83A1-F6EECF244321}">
                <p14:modId xmlns:p14="http://schemas.microsoft.com/office/powerpoint/2010/main" xmlns="" val="3395164463"/>
              </p:ext>
            </p:extLst>
          </p:nvPr>
        </p:nvGraphicFramePr>
        <p:xfrm>
          <a:off x="923192" y="587016"/>
          <a:ext cx="8083328" cy="4711138"/>
        </p:xfrm>
        <a:graphic>
          <a:graphicData uri="http://schemas.openxmlformats.org/drawingml/2006/table">
            <a:tbl>
              <a:tblPr>
                <a:tableStyleId>{0E3FDE45-AF77-4B5C-9715-49D594BDF05E}</a:tableStyleId>
              </a:tblPr>
              <a:tblGrid>
                <a:gridCol w="1485089">
                  <a:extLst>
                    <a:ext uri="{9D8B030D-6E8A-4147-A177-3AD203B41FA5}">
                      <a16:colId xmlns:a16="http://schemas.microsoft.com/office/drawing/2014/main" xmlns="" val="20000"/>
                    </a:ext>
                  </a:extLst>
                </a:gridCol>
                <a:gridCol w="6598239">
                  <a:extLst>
                    <a:ext uri="{9D8B030D-6E8A-4147-A177-3AD203B41FA5}">
                      <a16:colId xmlns:a16="http://schemas.microsoft.com/office/drawing/2014/main" xmlns="" val="20001"/>
                    </a:ext>
                  </a:extLst>
                </a:gridCol>
              </a:tblGrid>
              <a:tr h="109349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hr-HR" sz="1100"/>
                        <a:t>Učenik će:</a:t>
                      </a:r>
                    </a:p>
                    <a:p>
                      <a:pPr marL="0" marR="0" lvl="0" indent="0" algn="l">
                        <a:lnSpc>
                          <a:spcPct val="100000"/>
                        </a:lnSpc>
                        <a:spcBef>
                          <a:spcPts val="0"/>
                        </a:spcBef>
                        <a:spcAft>
                          <a:spcPts val="0"/>
                        </a:spcAft>
                        <a:buFont typeface="Calibri"/>
                        <a:buNone/>
                      </a:pPr>
                      <a:r>
                        <a:rPr lang="hr-HR" sz="1100"/>
                        <a:t>- posjedovati vlastite izvore motivacije</a:t>
                      </a:r>
                    </a:p>
                    <a:p>
                      <a:pPr marL="0" marR="0" lvl="0" indent="0" algn="l">
                        <a:lnSpc>
                          <a:spcPct val="100000"/>
                        </a:lnSpc>
                        <a:spcBef>
                          <a:spcPts val="0"/>
                        </a:spcBef>
                        <a:spcAft>
                          <a:spcPts val="0"/>
                        </a:spcAft>
                        <a:buFont typeface="Calibri"/>
                        <a:buNone/>
                      </a:pPr>
                      <a:r>
                        <a:rPr lang="hr-HR" sz="1100"/>
                        <a:t>- shvatit će da je proces igre važniji od ishoda akcije</a:t>
                      </a:r>
                    </a:p>
                    <a:p>
                      <a:pPr marL="0" marR="0" lvl="0" indent="0" algn="l">
                        <a:lnSpc>
                          <a:spcPct val="100000"/>
                        </a:lnSpc>
                        <a:spcBef>
                          <a:spcPts val="0"/>
                        </a:spcBef>
                        <a:spcAft>
                          <a:spcPts val="0"/>
                        </a:spcAft>
                        <a:buFont typeface="Calibri"/>
                        <a:buNone/>
                      </a:pPr>
                      <a:r>
                        <a:rPr lang="hr-HR" sz="1100"/>
                        <a:t>- regulirat će fizički, spoznajni i socijalno – emocionalni razvoj</a:t>
                      </a:r>
                    </a:p>
                    <a:p>
                      <a:pPr marL="0" marR="0" lvl="0" indent="0" algn="l">
                        <a:lnSpc>
                          <a:spcPct val="100000"/>
                        </a:lnSpc>
                        <a:spcBef>
                          <a:spcPts val="0"/>
                        </a:spcBef>
                        <a:spcAft>
                          <a:spcPts val="0"/>
                        </a:spcAft>
                        <a:buFont typeface="Calibri"/>
                        <a:buNone/>
                      </a:pPr>
                      <a:r>
                        <a:rPr lang="hr-HR" sz="1100"/>
                        <a:t>- uvažavat će jedni druge</a:t>
                      </a:r>
                    </a:p>
                    <a:p>
                      <a:pPr marL="0" marR="0" lvl="0" indent="0" algn="l">
                        <a:lnSpc>
                          <a:spcPct val="100000"/>
                        </a:lnSpc>
                        <a:spcBef>
                          <a:spcPts val="0"/>
                        </a:spcBef>
                        <a:spcAft>
                          <a:spcPts val="0"/>
                        </a:spcAft>
                        <a:buFont typeface="Calibri"/>
                        <a:buNone/>
                      </a:pPr>
                      <a:r>
                        <a:rPr lang="hr-HR" sz="1100"/>
                        <a:t>- kontrolirat će vlastite želje i impulse</a:t>
                      </a:r>
                    </a:p>
                  </a:txBody>
                  <a:tcPr marL="91450" marR="91450" marT="33650" marB="33650"/>
                </a:tc>
                <a:extLst>
                  <a:ext uri="{0D108BD9-81ED-4DB2-BD59-A6C34878D82A}">
                    <a16:rowId xmlns:a16="http://schemas.microsoft.com/office/drawing/2014/main" xmlns="" val="10000"/>
                  </a:ext>
                </a:extLst>
              </a:tr>
              <a:tr h="75289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Igra utječe na razvoj logičkog pamćenja i verbalnog mišljenja. Uvažavati jedni druge, poštivati</a:t>
                      </a:r>
                      <a:r>
                        <a:rPr lang="hr-HR" sz="1100" baseline="0">
                          <a:sym typeface="Calibri"/>
                        </a:rPr>
                        <a:t> pravila igre, približiti se članovima grupe, kontrolirati vlastite želje i impulse. Udaljiti se od novostvorenih uvjeta i mogućnosti u dječjem svijetu, npr. dostupnost i zaokupljenost modernom tehnologijom iz čega se rađa osamljenost, otuđenost, prepuštenost samom sebi. </a:t>
                      </a:r>
                      <a:endParaRPr lang="en" sz="1100">
                        <a:latin typeface="Arial" panose="020B0604020202020204" pitchFamily="34" charset="0"/>
                        <a:ea typeface="Calibri"/>
                        <a:cs typeface="Arial" panose="020B0604020202020204" pitchFamily="34" charset="0"/>
                        <a:sym typeface="Calibri"/>
                      </a:endParaRPr>
                    </a:p>
                  </a:txBody>
                  <a:tcPr marL="91450" marR="91450" marT="33650" marB="33650"/>
                </a:tc>
                <a:extLst>
                  <a:ext uri="{0D108BD9-81ED-4DB2-BD59-A6C34878D82A}">
                    <a16:rowId xmlns:a16="http://schemas.microsoft.com/office/drawing/2014/main" xmlns="" val="10001"/>
                  </a:ext>
                </a:extLst>
              </a:tr>
              <a:tr h="47504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Individualnim</a:t>
                      </a:r>
                      <a:r>
                        <a:rPr lang="en" sz="1100" u="none" strike="noStrike" cap="none" baseline="0">
                          <a:sym typeface="Calibri"/>
                        </a:rPr>
                        <a:t> </a:t>
                      </a:r>
                      <a:r>
                        <a:rPr lang="en" sz="1100" u="none" strike="noStrike" cap="none" baseline="0" err="1">
                          <a:sym typeface="Calibri"/>
                        </a:rPr>
                        <a:t>pristupom</a:t>
                      </a:r>
                      <a:r>
                        <a:rPr lang="en" sz="1100" u="none" strike="noStrike" cap="none" baseline="0">
                          <a:sym typeface="Calibri"/>
                        </a:rPr>
                        <a:t>, </a:t>
                      </a:r>
                      <a:r>
                        <a:rPr lang="en" sz="1100" u="none" strike="noStrike" cap="none" baseline="0" err="1">
                          <a:sym typeface="Calibri"/>
                        </a:rPr>
                        <a:t>suradničkim</a:t>
                      </a:r>
                      <a:r>
                        <a:rPr lang="en" sz="1100" u="none" strike="noStrike" cap="none" baseline="0">
                          <a:sym typeface="Calibri"/>
                        </a:rPr>
                        <a:t> </a:t>
                      </a:r>
                      <a:r>
                        <a:rPr lang="en" sz="1100" u="none" strike="noStrike" cap="none" baseline="0" err="1">
                          <a:sym typeface="Calibri"/>
                        </a:rPr>
                        <a:t>učenjem</a:t>
                      </a:r>
                      <a:r>
                        <a:rPr lang="en" sz="1100" u="none" strike="noStrike" cap="none" baseline="0">
                          <a:sym typeface="Calibri"/>
                        </a:rPr>
                        <a:t>, </a:t>
                      </a:r>
                      <a:r>
                        <a:rPr lang="en" sz="1100" u="none" strike="noStrike" cap="none" baseline="0" err="1">
                          <a:sym typeface="Calibri"/>
                        </a:rPr>
                        <a:t>timskim</a:t>
                      </a:r>
                      <a:r>
                        <a:rPr lang="en" sz="1100" u="none" strike="noStrike" cap="none" baseline="0">
                          <a:sym typeface="Calibri"/>
                        </a:rPr>
                        <a:t> </a:t>
                      </a:r>
                      <a:r>
                        <a:rPr lang="en" sz="1100" u="none" strike="noStrike" cap="none" baseline="0" err="1">
                          <a:sym typeface="Calibri"/>
                        </a:rPr>
                        <a:t>radom</a:t>
                      </a:r>
                      <a:r>
                        <a:rPr lang="en" sz="1100" u="none" strike="noStrike" cap="none" baseline="0">
                          <a:sym typeface="Calibri"/>
                        </a:rPr>
                        <a:t>, </a:t>
                      </a:r>
                      <a:r>
                        <a:rPr lang="en" sz="1100" u="none" strike="noStrike" cap="none" baseline="0" err="1">
                          <a:sym typeface="Calibri"/>
                        </a:rPr>
                        <a:t>kroz</a:t>
                      </a:r>
                      <a:r>
                        <a:rPr lang="en" sz="1100" u="none" strike="noStrike" cap="none" baseline="0">
                          <a:sym typeface="Calibri"/>
                        </a:rPr>
                        <a:t>  </a:t>
                      </a:r>
                      <a:r>
                        <a:rPr lang="en" sz="1100" u="none" strike="noStrike" cap="none" baseline="0" err="1">
                          <a:sym typeface="Calibri"/>
                        </a:rPr>
                        <a:t>igru</a:t>
                      </a:r>
                      <a:r>
                        <a:rPr lang="en" sz="1100">
                          <a:sym typeface="Calibri"/>
                        </a:rPr>
                        <a:t> </a:t>
                      </a:r>
                      <a:r>
                        <a:rPr lang="en" sz="1100" err="1">
                          <a:sym typeface="Calibri"/>
                        </a:rPr>
                        <a:t>i</a:t>
                      </a:r>
                      <a:r>
                        <a:rPr lang="en" sz="1100">
                          <a:sym typeface="Calibri"/>
                        </a:rPr>
                        <a:t> </a:t>
                      </a:r>
                      <a:r>
                        <a:rPr lang="en" sz="1100" err="1">
                          <a:sym typeface="Calibri"/>
                        </a:rPr>
                        <a:t>ples</a:t>
                      </a:r>
                      <a:endParaRPr lang="en" sz="1100" err="1">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2"/>
                  </a:ext>
                </a:extLst>
              </a:tr>
              <a:tr h="47504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Učiteljica</a:t>
                      </a:r>
                      <a:r>
                        <a:rPr lang="en" sz="1100" u="none" strike="noStrike" cap="none" baseline="0">
                          <a:sym typeface="Calibri"/>
                        </a:rPr>
                        <a:t>:</a:t>
                      </a:r>
                      <a:r>
                        <a:rPr lang="hr-HR" sz="1100" u="none" strike="noStrike" cap="none" baseline="0">
                          <a:sym typeface="Calibri"/>
                        </a:rPr>
                        <a:t> Kristina </a:t>
                      </a:r>
                      <a:r>
                        <a:rPr lang="hr-HR" sz="1100" u="none" strike="noStrike" cap="none" baseline="0" err="1">
                          <a:sym typeface="Calibri"/>
                        </a:rPr>
                        <a:t>Jelančić</a:t>
                      </a:r>
                      <a:r>
                        <a:rPr lang="hr-HR" sz="1100" u="none" strike="noStrike" cap="none" baseline="0">
                          <a:sym typeface="Calibri"/>
                        </a:rPr>
                        <a:t> </a:t>
                      </a:r>
                      <a:r>
                        <a:rPr lang="en" sz="1100" u="none" strike="noStrike" cap="none" baseline="0"/>
                        <a:t>(3. </a:t>
                      </a:r>
                      <a:r>
                        <a:rPr lang="en" sz="1100" u="none" strike="noStrike" cap="none" baseline="0" err="1"/>
                        <a:t>i</a:t>
                      </a:r>
                      <a:r>
                        <a:rPr lang="en" sz="1100" u="none" strike="noStrike" cap="none" baseline="0"/>
                        <a:t> 4. PRO</a:t>
                      </a:r>
                      <a:r>
                        <a:rPr lang="en" sz="1100" u="none" strike="noStrike" cap="none" baseline="0">
                          <a:sym typeface="Calibri"/>
                        </a:rPr>
                        <a:t> </a:t>
                      </a:r>
                      <a:r>
                        <a:rPr lang="en" sz="1100" u="none" strike="noStrike" cap="none" baseline="0" err="1">
                          <a:sym typeface="Calibri"/>
                        </a:rPr>
                        <a:t>Gunjavci</a:t>
                      </a:r>
                      <a:r>
                        <a:rPr lang="en" sz="1100" u="none" strike="noStrike" cap="none" baseline="0">
                          <a:sym typeface="Calibri"/>
                        </a:rPr>
                        <a:t> ), </a:t>
                      </a:r>
                      <a:r>
                        <a:rPr lang="hr-HR" sz="1100" u="none" strike="noStrike" cap="none" baseline="0"/>
                        <a:t>Marija </a:t>
                      </a:r>
                      <a:r>
                        <a:rPr lang="hr-HR" sz="1100" u="none" strike="noStrike" cap="none" baseline="0" err="1"/>
                        <a:t>Bradašić</a:t>
                      </a:r>
                      <a:r>
                        <a:rPr lang="hr-HR" sz="1100" u="none" strike="noStrike" cap="none" baseline="0">
                          <a:sym typeface="Calibri"/>
                        </a:rPr>
                        <a:t> </a:t>
                      </a:r>
                      <a:r>
                        <a:rPr lang="hr-HR" sz="1100" u="none" strike="noStrike" cap="none" baseline="0" err="1"/>
                        <a:t>Mikolčević</a:t>
                      </a:r>
                      <a:r>
                        <a:rPr lang="hr-HR" sz="1100" u="none" strike="noStrike" cap="none" baseline="0"/>
                        <a:t> </a:t>
                      </a:r>
                      <a:r>
                        <a:rPr lang="hr-HR" sz="1100" u="none" strike="noStrike" cap="none" baseline="0">
                          <a:sym typeface="Calibri"/>
                        </a:rPr>
                        <a:t>(</a:t>
                      </a:r>
                      <a:r>
                        <a:rPr lang="hr-HR" sz="1100" u="none" strike="noStrike" cap="none" baseline="0"/>
                        <a:t>1. i 2. PRO</a:t>
                      </a:r>
                      <a:r>
                        <a:rPr lang="hr-HR" sz="1100" u="none" strike="noStrike" cap="none" baseline="0">
                          <a:sym typeface="Calibri"/>
                        </a:rPr>
                        <a:t> Laze</a:t>
                      </a:r>
                      <a:r>
                        <a:rPr lang="hr-HR" sz="1100" u="none" strike="noStrike" cap="none" baseline="0"/>
                        <a:t>), Ivana Filipović (1. i 2. PRO </a:t>
                      </a:r>
                      <a:r>
                        <a:rPr lang="hr-HR" sz="1100" u="none" strike="noStrike" cap="none" baseline="0" err="1"/>
                        <a:t>Gunjavci</a:t>
                      </a:r>
                      <a:r>
                        <a:rPr lang="hr-HR" sz="1100" u="none" strike="noStrike" cap="none" baseline="0"/>
                        <a:t>)</a:t>
                      </a:r>
                      <a:endParaRPr lang="en" sz="1100" u="none" strike="noStrike" cap="none" baseline="0">
                        <a:sym typeface="Calibri"/>
                      </a:endParaRP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3"/>
                  </a:ext>
                </a:extLst>
              </a:tr>
              <a:tr h="47504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Jedan sat </a:t>
                      </a:r>
                      <a:r>
                        <a:rPr lang="en" sz="1100" u="none" strike="noStrike" cap="none" baseline="0" err="1">
                          <a:sym typeface="Calibri"/>
                        </a:rPr>
                        <a:t>tjedno</a:t>
                      </a:r>
                      <a:r>
                        <a:rPr lang="en" sz="1100" u="none" strike="noStrike" cap="none" baseline="0">
                          <a:sym typeface="Calibri"/>
                        </a:rPr>
                        <a:t> </a:t>
                      </a: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4"/>
                  </a:ext>
                </a:extLst>
              </a:tr>
              <a:tr h="47504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Materijal</a:t>
                      </a:r>
                      <a:r>
                        <a:rPr lang="en" sz="1100" u="none" strike="noStrike" cap="none" baseline="0">
                          <a:sym typeface="Calibri"/>
                        </a:rPr>
                        <a:t> za </a:t>
                      </a:r>
                      <a:r>
                        <a:rPr lang="hr-HR" sz="1100" u="none" strike="noStrike" cap="none" baseline="0">
                          <a:sym typeface="Calibri"/>
                        </a:rPr>
                        <a:t>provedbu igara</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5"/>
                  </a:ext>
                </a:extLst>
              </a:tr>
              <a:tr h="86941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Redovitim</a:t>
                      </a:r>
                      <a:r>
                        <a:rPr lang="en" sz="1100" u="none" strike="noStrike" cap="none" baseline="0">
                          <a:sym typeface="Calibri"/>
                        </a:rPr>
                        <a:t> </a:t>
                      </a:r>
                      <a:r>
                        <a:rPr lang="en" sz="1100" u="none" strike="noStrike" cap="none" baseline="0" err="1">
                          <a:sym typeface="Calibri"/>
                        </a:rPr>
                        <a:t>praćenjem</a:t>
                      </a:r>
                      <a:r>
                        <a:rPr lang="en" sz="1100" u="none" strike="noStrike" cap="none" baseline="0">
                          <a:sym typeface="Calibri"/>
                        </a:rPr>
                        <a:t> </a:t>
                      </a:r>
                      <a:r>
                        <a:rPr lang="en" sz="1100" u="none" strike="noStrike" cap="none" baseline="0" err="1">
                          <a:sym typeface="Calibri"/>
                        </a:rPr>
                        <a:t>rada</a:t>
                      </a:r>
                      <a:r>
                        <a:rPr lang="en" sz="1100" u="none" strike="noStrike" cap="none" baseline="0">
                          <a:sym typeface="Calibri"/>
                        </a:rPr>
                        <a:t>; </a:t>
                      </a:r>
                      <a:r>
                        <a:rPr lang="en" sz="1100" u="none" strike="noStrike" cap="none" baseline="0" err="1">
                          <a:sym typeface="Calibri"/>
                        </a:rPr>
                        <a:t>vrednuje</a:t>
                      </a:r>
                      <a:r>
                        <a:rPr lang="en" sz="1100" u="none" strike="noStrike" cap="none" baseline="0">
                          <a:sym typeface="Calibri"/>
                        </a:rPr>
                        <a:t> se </a:t>
                      </a:r>
                      <a:r>
                        <a:rPr lang="en" sz="1100" u="none" strike="noStrike" cap="none" baseline="0" err="1">
                          <a:sym typeface="Calibri"/>
                        </a:rPr>
                        <a:t>motiviranost</a:t>
                      </a:r>
                      <a:r>
                        <a:rPr lang="en" sz="1100" u="none" strike="noStrike" cap="none" baseline="0">
                          <a:sym typeface="Calibri"/>
                        </a:rPr>
                        <a:t>, </a:t>
                      </a:r>
                      <a:r>
                        <a:rPr lang="en" sz="1100" u="none" strike="noStrike" cap="none" baseline="0" err="1">
                          <a:sym typeface="Calibri"/>
                        </a:rPr>
                        <a:t>samostalnost</a:t>
                      </a:r>
                      <a:r>
                        <a:rPr lang="hr-HR" sz="1100" u="none" strike="noStrike" cap="none" baseline="0">
                          <a:sym typeface="Calibri"/>
                        </a:rPr>
                        <a:t>,</a:t>
                      </a:r>
                      <a:r>
                        <a:rPr lang="en" sz="1100" u="none" strike="noStrike" cap="none" baseline="0">
                          <a:sym typeface="Calibri"/>
                        </a:rPr>
                        <a:t> </a:t>
                      </a:r>
                      <a:r>
                        <a:rPr lang="en" sz="1100" u="none" strike="noStrike" cap="none" baseline="0" err="1">
                          <a:sym typeface="Calibri"/>
                        </a:rPr>
                        <a:t>zalaganje</a:t>
                      </a:r>
                      <a:r>
                        <a:rPr lang="en" sz="1100" u="none" strike="noStrike" cap="none" baseline="0">
                          <a:sym typeface="Calibri"/>
                        </a:rPr>
                        <a:t> </a:t>
                      </a:r>
                      <a:r>
                        <a:rPr lang="en" sz="1100" u="none" strike="noStrike" cap="none" baseline="0" err="1">
                          <a:sym typeface="Calibri"/>
                        </a:rPr>
                        <a:t>učenika</a:t>
                      </a:r>
                      <a:r>
                        <a:rPr lang="hr-HR" sz="1100" u="none" strike="noStrike" cap="none" baseline="0">
                          <a:sym typeface="Calibri"/>
                        </a:rPr>
                        <a:t> i poštivanja pravila igre</a:t>
                      </a:r>
                      <a:r>
                        <a:rPr lang="en" sz="1100" u="none" strike="noStrike" cap="none" baseline="0">
                          <a:sym typeface="Calibri"/>
                        </a:rPr>
                        <a:t>.</a:t>
                      </a:r>
                      <a:endParaRPr lang="hr-HR" sz="1100" u="none" strike="noStrike" cap="none" baseline="0">
                        <a:sym typeface="Calibri"/>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Calibri"/>
                        <a:buNone/>
                        <a:tabLst/>
                        <a:defRPr/>
                      </a:pPr>
                      <a:r>
                        <a:rPr lang="en" sz="1100" u="none" strike="noStrike" cap="none" baseline="0" err="1">
                          <a:sym typeface="Calibri"/>
                        </a:rPr>
                        <a:t>Rezultati</a:t>
                      </a:r>
                      <a:r>
                        <a:rPr lang="en" sz="1100" u="none" strike="noStrike" cap="none" baseline="0">
                          <a:sym typeface="Calibri"/>
                        </a:rPr>
                        <a:t> </a:t>
                      </a:r>
                      <a:r>
                        <a:rPr lang="en" sz="1100" u="none" strike="noStrike" cap="none" baseline="0" err="1">
                          <a:sym typeface="Calibri"/>
                        </a:rPr>
                        <a:t>će</a:t>
                      </a:r>
                      <a:r>
                        <a:rPr lang="en" sz="1100" u="none" strike="noStrike" cap="none" baseline="0">
                          <a:sym typeface="Calibri"/>
                        </a:rPr>
                        <a:t> se </a:t>
                      </a:r>
                      <a:r>
                        <a:rPr lang="en" sz="1100" u="none" strike="noStrike" cap="none" baseline="0" err="1">
                          <a:sym typeface="Calibri"/>
                        </a:rPr>
                        <a:t>koristiti</a:t>
                      </a:r>
                      <a:r>
                        <a:rPr lang="en" sz="1100" u="none" strike="noStrike" cap="none" baseline="0">
                          <a:sym typeface="Calibri"/>
                        </a:rPr>
                        <a:t> u </a:t>
                      </a:r>
                      <a:r>
                        <a:rPr lang="en" sz="1100" u="none" strike="noStrike" cap="none" baseline="0" err="1"/>
                        <a:t>i</a:t>
                      </a:r>
                      <a:r>
                        <a:rPr lang="hr-HR" sz="1100" u="none" strike="noStrike" cap="none" baseline="0" err="1"/>
                        <a:t>shod</a:t>
                      </a:r>
                      <a:r>
                        <a:rPr lang="en" sz="1100" u="none" strike="noStrike" cap="none" baseline="0">
                          <a:sym typeface="Calibri"/>
                        </a:rPr>
                        <a:t>u </a:t>
                      </a:r>
                      <a:r>
                        <a:rPr lang="en" sz="1100" u="none" strike="noStrike" cap="none" baseline="0" err="1">
                          <a:sym typeface="Calibri"/>
                        </a:rPr>
                        <a:t>povećanja</a:t>
                      </a:r>
                      <a:r>
                        <a:rPr lang="en" sz="1100" u="none" strike="noStrike" cap="none" baseline="0">
                          <a:sym typeface="Calibri"/>
                        </a:rPr>
                        <a:t> </a:t>
                      </a:r>
                      <a:r>
                        <a:rPr lang="en" sz="1100" u="none" strike="noStrike" cap="none" baseline="0" err="1">
                          <a:sym typeface="Calibri"/>
                        </a:rPr>
                        <a:t>kvalitete</a:t>
                      </a:r>
                      <a:r>
                        <a:rPr lang="en" sz="1100" u="none" strike="noStrike" cap="none" baseline="0">
                          <a:sym typeface="Calibri"/>
                        </a:rPr>
                        <a:t> </a:t>
                      </a:r>
                      <a:r>
                        <a:rPr lang="en" sz="1100" u="none" strike="noStrike" cap="none" baseline="0" err="1">
                          <a:sym typeface="Calibri"/>
                        </a:rPr>
                        <a:t>rada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razvoja</a:t>
                      </a:r>
                      <a:r>
                        <a:rPr lang="en" sz="1100" u="none" strike="noStrike" cap="none" baseline="0">
                          <a:sym typeface="Calibri"/>
                        </a:rPr>
                        <a:t> </a:t>
                      </a:r>
                      <a:r>
                        <a:rPr lang="en" sz="1100" u="none" strike="noStrike" cap="none" baseline="0" err="1">
                          <a:sym typeface="Calibri"/>
                        </a:rPr>
                        <a:t>sposobnosti</a:t>
                      </a:r>
                      <a:r>
                        <a:rPr lang="en" sz="1100" u="none" strike="noStrike" cap="none" baseline="0">
                          <a:sym typeface="Calibri"/>
                        </a:rPr>
                        <a:t> </a:t>
                      </a:r>
                      <a:r>
                        <a:rPr lang="en" sz="1100" u="none" strike="noStrike" cap="none" baseline="0" err="1">
                          <a:sym typeface="Calibri"/>
                        </a:rPr>
                        <a:t>učenika</a:t>
                      </a:r>
                      <a:r>
                        <a:rPr lang="en" sz="11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6"/>
                  </a:ext>
                </a:extLst>
              </a:tr>
            </a:tbl>
          </a:graphicData>
        </a:graphic>
      </p:graphicFrame>
      <p:pic>
        <p:nvPicPr>
          <p:cNvPr id="3" name="Picture 2" descr="am thinking.... :): How my school made me what I am!"/>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5495872" y="123478"/>
            <a:ext cx="1477211" cy="767160"/>
          </a:xfrm>
          <a:prstGeom prst="rect">
            <a:avLst/>
          </a:prstGeom>
        </p:spPr>
      </p:pic>
    </p:spTree>
    <p:extLst>
      <p:ext uri="{BB962C8B-B14F-4D97-AF65-F5344CB8AC3E}">
        <p14:creationId xmlns:p14="http://schemas.microsoft.com/office/powerpoint/2010/main" xmlns="" val="2122035149"/>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866272" y="224673"/>
            <a:ext cx="7760813" cy="785739"/>
          </a:xfrm>
        </p:spPr>
        <p:txBody>
          <a:bodyPr>
            <a:normAutofit/>
            <a:scene3d>
              <a:camera prst="orthographicFront"/>
              <a:lightRig rig="threePt" dir="t"/>
            </a:scene3d>
            <a:sp3d extrusionH="57150">
              <a:bevelT w="38100" h="38100"/>
            </a:sp3d>
          </a:bodyPr>
          <a:lstStyle/>
          <a:p>
            <a:pPr>
              <a:lnSpc>
                <a:spcPct val="90000"/>
              </a:lnSpc>
              <a:spcBef>
                <a:spcPts val="0"/>
              </a:spcBef>
              <a:buClr>
                <a:schemeClr val="dk1"/>
              </a:buClr>
            </a:pPr>
            <a:r>
              <a:rPr lang="hr-HR">
                <a:effectLst>
                  <a:outerShdw blurRad="38100" dist="38100" dir="2700000" algn="tl">
                    <a:srgbClr val="000000">
                      <a:alpha val="43137"/>
                    </a:srgbClr>
                  </a:outerShdw>
                </a:effectLst>
                <a:latin typeface="+mn-lt"/>
              </a:rPr>
              <a:t>Razigrane ruke</a:t>
            </a:r>
          </a:p>
        </p:txBody>
      </p:sp>
      <p:graphicFrame>
        <p:nvGraphicFramePr>
          <p:cNvPr id="7" name="Shape 647"/>
          <p:cNvGraphicFramePr/>
          <p:nvPr>
            <p:extLst>
              <p:ext uri="{D42A27DB-BD31-4B8C-83A1-F6EECF244321}">
                <p14:modId xmlns:p14="http://schemas.microsoft.com/office/powerpoint/2010/main" xmlns="" val="3936667912"/>
              </p:ext>
            </p:extLst>
          </p:nvPr>
        </p:nvGraphicFramePr>
        <p:xfrm>
          <a:off x="866273" y="1010412"/>
          <a:ext cx="8025301" cy="3809900"/>
        </p:xfrm>
        <a:graphic>
          <a:graphicData uri="http://schemas.openxmlformats.org/drawingml/2006/table">
            <a:tbl>
              <a:tblPr>
                <a:tableStyleId>{0E3FDE45-AF77-4B5C-9715-49D594BDF05E}</a:tableStyleId>
              </a:tblPr>
              <a:tblGrid>
                <a:gridCol w="1474428">
                  <a:extLst>
                    <a:ext uri="{9D8B030D-6E8A-4147-A177-3AD203B41FA5}">
                      <a16:colId xmlns:a16="http://schemas.microsoft.com/office/drawing/2014/main" xmlns="" val="20000"/>
                    </a:ext>
                  </a:extLst>
                </a:gridCol>
                <a:gridCol w="6550873">
                  <a:extLst>
                    <a:ext uri="{9D8B030D-6E8A-4147-A177-3AD203B41FA5}">
                      <a16:colId xmlns:a16="http://schemas.microsoft.com/office/drawing/2014/main" xmlns="" val="20001"/>
                    </a:ext>
                  </a:extLst>
                </a:gridCol>
              </a:tblGrid>
              <a:tr h="54767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Učenici će kroz igru razvijati komunikaciju, timski </a:t>
                      </a:r>
                      <a:r>
                        <a:rPr lang="hr-HR" sz="1100" kern="1200" err="1"/>
                        <a:t>rad,kreativnost,snalažljivost</a:t>
                      </a:r>
                      <a:r>
                        <a:rPr lang="hr-HR" sz="1100" kern="1200"/>
                        <a:t>. Istraživat će nove načine i tehnike likovnog izražavanja. </a:t>
                      </a:r>
                    </a:p>
                  </a:txBody>
                  <a:tcPr marL="91450" marR="91450" marT="33650" marB="33650"/>
                </a:tc>
                <a:extLst>
                  <a:ext uri="{0D108BD9-81ED-4DB2-BD59-A6C34878D82A}">
                    <a16:rowId xmlns:a16="http://schemas.microsoft.com/office/drawing/2014/main" xmlns="" val="10000"/>
                  </a:ext>
                </a:extLst>
              </a:tr>
              <a:tr h="5381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Igra utječe na razvoj pamćenja i motivacije za učenje. Razviti sposobnosti timskog rada. Poticati poštivanje pravila igre i pozitivnog odnosa prema suigračima.</a:t>
                      </a:r>
                    </a:p>
                  </a:txBody>
                  <a:tcPr marL="91450" marR="91450" marT="33650" marB="33650"/>
                </a:tc>
                <a:extLst>
                  <a:ext uri="{0D108BD9-81ED-4DB2-BD59-A6C34878D82A}">
                    <a16:rowId xmlns:a16="http://schemas.microsoft.com/office/drawing/2014/main" xmlns="" val="10001"/>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Individualnim pristupom, suradničkim učenjem, timskim radom, kroz  igru</a:t>
                      </a:r>
                    </a:p>
                  </a:txBody>
                  <a:tcPr marL="91450" marR="91450" marT="33650" marB="33650"/>
                </a:tc>
                <a:extLst>
                  <a:ext uri="{0D108BD9-81ED-4DB2-BD59-A6C34878D82A}">
                    <a16:rowId xmlns:a16="http://schemas.microsoft.com/office/drawing/2014/main" xmlns="" val="10002"/>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Anita </a:t>
                      </a:r>
                      <a:r>
                        <a:rPr lang="hr-HR" sz="1100" kern="1200" err="1"/>
                        <a:t>Rostohar</a:t>
                      </a:r>
                      <a:r>
                        <a:rPr lang="hr-HR" sz="1100" kern="1200"/>
                        <a:t> (PRO </a:t>
                      </a:r>
                      <a:r>
                        <a:rPr lang="hr-HR" sz="1100" kern="1200" err="1"/>
                        <a:t>Bodovaljci</a:t>
                      </a:r>
                      <a:r>
                        <a:rPr lang="hr-HR" sz="1100" kern="1200"/>
                        <a:t>), Monika Vlaović (PRO </a:t>
                      </a:r>
                      <a:r>
                        <a:rPr lang="hr-HR" sz="1100" kern="1200" err="1"/>
                        <a:t>Drežnik</a:t>
                      </a:r>
                      <a:r>
                        <a:rPr lang="hr-HR" sz="1100" kern="1200"/>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3"/>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kern="1200"/>
                        <a:t>Jedan sat tjedno tijekom školske godine.</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4"/>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Materijal za provedbu  igara, materijal za različite likovne tehnike.</a:t>
                      </a:r>
                    </a:p>
                  </a:txBody>
                  <a:tcPr marL="91450" marR="91450" marT="33650" marB="33650"/>
                </a:tc>
                <a:extLst>
                  <a:ext uri="{0D108BD9-81ED-4DB2-BD59-A6C34878D82A}">
                    <a16:rowId xmlns:a16="http://schemas.microsoft.com/office/drawing/2014/main" xmlns="" val="10005"/>
                  </a:ext>
                </a:extLst>
              </a:tr>
              <a:tr h="8524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eaLnBrk="1" fontAlgn="auto" latinLnBrk="0" hangingPunct="1">
                        <a:lnSpc>
                          <a:spcPct val="100000"/>
                        </a:lnSpc>
                        <a:spcBef>
                          <a:spcPts val="0"/>
                        </a:spcBef>
                        <a:spcAft>
                          <a:spcPts val="0"/>
                        </a:spcAft>
                        <a:buFont typeface="Calibri"/>
                        <a:buNone/>
                      </a:pPr>
                      <a:r>
                        <a:rPr lang="hr-HR" sz="1100" kern="1200"/>
                        <a:t>Redovitim praćenjem rada; vrednuje se motiviranost, samostalnost, zalaganje učenika i poštivanja pravila igre. Rezultati će se koristiti u svrhu povećanja kvalitete rada i razvoja sposobnosti učenika.</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xmlns="" val="10006"/>
                  </a:ext>
                </a:extLst>
              </a:tr>
            </a:tbl>
          </a:graphicData>
        </a:graphic>
      </p:graphicFrame>
      <p:pic>
        <p:nvPicPr>
          <p:cNvPr id="5" name="Slika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87128" y="323420"/>
            <a:ext cx="916486" cy="686992"/>
          </a:xfrm>
          <a:prstGeom prst="rect">
            <a:avLst/>
          </a:prstGeom>
        </p:spPr>
      </p:pic>
    </p:spTree>
    <p:extLst>
      <p:ext uri="{BB962C8B-B14F-4D97-AF65-F5344CB8AC3E}">
        <p14:creationId xmlns:p14="http://schemas.microsoft.com/office/powerpoint/2010/main" xmlns="" val="1677222661"/>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932" y="137425"/>
            <a:ext cx="7678118" cy="994172"/>
          </a:xfrm>
        </p:spPr>
        <p:txBody>
          <a:bodyPr>
            <a:scene3d>
              <a:camera prst="orthographicFront"/>
              <a:lightRig rig="threePt" dir="t"/>
            </a:scene3d>
            <a:sp3d extrusionH="57150">
              <a:bevelT w="38100" h="38100"/>
            </a:sp3d>
          </a:bodyPr>
          <a:lstStyle/>
          <a:p>
            <a:pPr>
              <a:spcBef>
                <a:spcPts val="0"/>
              </a:spcBef>
              <a:buClr>
                <a:schemeClr val="dk1"/>
              </a:buClr>
            </a:pPr>
            <a:r>
              <a:rPr lang="hr-HR" err="1">
                <a:effectLst>
                  <a:outerShdw blurRad="38100" dist="38100" dir="2700000" algn="tl">
                    <a:srgbClr val="000000">
                      <a:alpha val="43137"/>
                    </a:srgbClr>
                  </a:outerShdw>
                </a:effectLst>
                <a:latin typeface="Calibri (tijelo)"/>
              </a:rPr>
              <a:t>Maštaonica</a:t>
            </a:r>
            <a:r>
              <a:rPr lang="hr-HR">
                <a:effectLst>
                  <a:outerShdw blurRad="38100" dist="38100" dir="2700000" algn="tl">
                    <a:srgbClr val="000000">
                      <a:alpha val="43137"/>
                    </a:srgbClr>
                  </a:outerShdw>
                </a:effectLst>
                <a:latin typeface="Calibri (tijelo)"/>
              </a:rPr>
              <a:t>       </a:t>
            </a:r>
            <a:r>
              <a:rPr lang="hr-HR" sz="1800">
                <a:ln/>
                <a:effectLst>
                  <a:outerShdw blurRad="38100" dist="38100" dir="2700000" algn="tl">
                    <a:srgbClr val="000000">
                      <a:alpha val="43137"/>
                    </a:srgbClr>
                  </a:outerShdw>
                </a:effectLst>
                <a:latin typeface="Calibri (tijelo)"/>
              </a:rPr>
              <a:t>            </a:t>
            </a:r>
            <a:endParaRPr lang="en-US" sz="1800" b="1">
              <a:ln/>
              <a:effectLst>
                <a:outerShdw blurRad="38100" dist="38100" dir="2700000" algn="tl">
                  <a:srgbClr val="000000">
                    <a:alpha val="43137"/>
                  </a:srgbClr>
                </a:outerShdw>
              </a:effectLst>
              <a:latin typeface="Calibri (tijelo)"/>
            </a:endParaRPr>
          </a:p>
        </p:txBody>
      </p:sp>
      <p:sp>
        <p:nvSpPr>
          <p:cNvPr id="3" name="Content Placeholder 2"/>
          <p:cNvSpPr>
            <a:spLocks noGrp="1"/>
          </p:cNvSpPr>
          <p:nvPr>
            <p:ph idx="1"/>
          </p:nvPr>
        </p:nvSpPr>
        <p:spPr/>
        <p:txBody>
          <a:bodyPr vert="horz" lIns="91440" tIns="45720" rIns="91440" bIns="45720" rtlCol="0" anchor="t">
            <a:normAutofit/>
          </a:bodyPr>
          <a:lstStyle/>
          <a:p>
            <a:endParaRPr lang="en"/>
          </a:p>
          <a:p>
            <a:endParaRPr lang="en-US"/>
          </a:p>
        </p:txBody>
      </p:sp>
      <p:graphicFrame>
        <p:nvGraphicFramePr>
          <p:cNvPr id="5" name="Shape 647"/>
          <p:cNvGraphicFramePr/>
          <p:nvPr>
            <p:extLst>
              <p:ext uri="{D42A27DB-BD31-4B8C-83A1-F6EECF244321}">
                <p14:modId xmlns:p14="http://schemas.microsoft.com/office/powerpoint/2010/main" xmlns="" val="422938593"/>
              </p:ext>
            </p:extLst>
          </p:nvPr>
        </p:nvGraphicFramePr>
        <p:xfrm>
          <a:off x="899932" y="973881"/>
          <a:ext cx="7886701" cy="4000046"/>
        </p:xfrm>
        <a:graphic>
          <a:graphicData uri="http://schemas.openxmlformats.org/drawingml/2006/table">
            <a:tbl>
              <a:tblPr>
                <a:tableStyleId>{0E3FDE45-AF77-4B5C-9715-49D594BDF05E}</a:tableStyleId>
              </a:tblPr>
              <a:tblGrid>
                <a:gridCol w="1448964">
                  <a:extLst>
                    <a:ext uri="{9D8B030D-6E8A-4147-A177-3AD203B41FA5}">
                      <a16:colId xmlns:a16="http://schemas.microsoft.com/office/drawing/2014/main" xmlns="" val="20000"/>
                    </a:ext>
                  </a:extLst>
                </a:gridCol>
                <a:gridCol w="6437737">
                  <a:extLst>
                    <a:ext uri="{9D8B030D-6E8A-4147-A177-3AD203B41FA5}">
                      <a16:colId xmlns:a16="http://schemas.microsoft.com/office/drawing/2014/main" xmlns="" val="20001"/>
                    </a:ext>
                  </a:extLst>
                </a:gridCol>
              </a:tblGrid>
              <a:tr h="73782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r>
                        <a:rPr lang="hr-HR" sz="1050" kern="1200">
                          <a:effectLst/>
                        </a:rPr>
                        <a:t>Učenici će rješavati vizualno -likovne probleme stvaralačkim idejama; izražavati emocije;</a:t>
                      </a:r>
                      <a:r>
                        <a:rPr lang="hr-HR" sz="1050" kern="1200" baseline="0">
                          <a:effectLst/>
                        </a:rPr>
                        <a:t> </a:t>
                      </a:r>
                      <a:r>
                        <a:rPr lang="hr-HR" sz="1050" kern="1200">
                          <a:effectLst/>
                        </a:rPr>
                        <a:t>;</a:t>
                      </a:r>
                      <a:r>
                        <a:rPr lang="hr-HR" sz="1050" kern="1200" baseline="0">
                          <a:effectLst/>
                        </a:rPr>
                        <a:t> </a:t>
                      </a:r>
                      <a:r>
                        <a:rPr lang="hr-HR" sz="1050" kern="1200">
                          <a:effectLst/>
                        </a:rPr>
                        <a:t>razvijati maštu,  kreativnost, </a:t>
                      </a:r>
                      <a:r>
                        <a:rPr lang="hr-HR" sz="1050" b="0" i="0" u="none" strike="noStrike" kern="1200" noProof="0" err="1">
                          <a:effectLst/>
                          <a:latin typeface="Calibri"/>
                        </a:rPr>
                        <a:t>inicijativnost</a:t>
                      </a:r>
                      <a:r>
                        <a:rPr lang="hr-HR" sz="1050" b="0" i="0" u="none" strike="noStrike" kern="1200" noProof="0">
                          <a:effectLst/>
                          <a:latin typeface="Calibri"/>
                        </a:rPr>
                        <a:t> i poduzetnost predstavljajući svoje uratke drugim učenicima. Razvijat će matematičke kompetencije, učiti kako učiti, usvajati  i njegovati temeljne humane vrijednosti (prijateljstvo, nenasilje, pravednost i empatiju).</a:t>
                      </a:r>
                      <a:endParaRPr lang="hr-HR" sz="1050" kern="1200" baseline="0">
                        <a:effectLst/>
                      </a:endParaRPr>
                    </a:p>
                  </a:txBody>
                  <a:tcPr marL="91450" marR="91450" marT="33650" marB="33650"/>
                </a:tc>
                <a:extLst>
                  <a:ext uri="{0D108BD9-81ED-4DB2-BD59-A6C34878D82A}">
                    <a16:rowId xmlns:a16="http://schemas.microsoft.com/office/drawing/2014/main" xmlns="" val="10000"/>
                  </a:ext>
                </a:extLst>
              </a:tr>
              <a:tr h="538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eaLnBrk="1" fontAlgn="auto" latinLnBrk="0" hangingPunct="1">
                        <a:lnSpc>
                          <a:spcPct val="100000"/>
                        </a:lnSpc>
                        <a:spcBef>
                          <a:spcPts val="0"/>
                        </a:spcBef>
                        <a:spcAft>
                          <a:spcPts val="0"/>
                        </a:spcAft>
                        <a:buFontTx/>
                        <a:buNone/>
                      </a:pPr>
                      <a:r>
                        <a:rPr lang="en" sz="1050" u="none" strike="noStrike" baseline="0" noProof="0" err="1">
                          <a:sym typeface="Calibri"/>
                        </a:rPr>
                        <a:t>Stjecanje</a:t>
                      </a:r>
                      <a:r>
                        <a:rPr lang="en" sz="1050" u="none" strike="noStrike" baseline="0" noProof="0">
                          <a:sym typeface="Calibri"/>
                        </a:rPr>
                        <a:t> </a:t>
                      </a:r>
                      <a:r>
                        <a:rPr lang="en" sz="1050" u="none" strike="noStrike" baseline="0" noProof="0" err="1">
                          <a:sym typeface="Calibri"/>
                        </a:rPr>
                        <a:t>novih</a:t>
                      </a:r>
                      <a:r>
                        <a:rPr lang="en" sz="1050" u="none" strike="noStrike" baseline="0" noProof="0">
                          <a:sym typeface="Calibri"/>
                        </a:rPr>
                        <a:t> </a:t>
                      </a:r>
                      <a:r>
                        <a:rPr lang="en" sz="1050" u="none" strike="noStrike" baseline="0" noProof="0" err="1">
                          <a:sym typeface="Calibri"/>
                        </a:rPr>
                        <a:t>znanja</a:t>
                      </a:r>
                      <a:r>
                        <a:rPr lang="en" sz="1050" u="none" strike="noStrike" baseline="0" noProof="0">
                          <a:sym typeface="Calibri"/>
                        </a:rPr>
                        <a:t>, </a:t>
                      </a:r>
                      <a:r>
                        <a:rPr lang="en" sz="1050" u="none" strike="noStrike" baseline="0" noProof="0" err="1"/>
                        <a:t>korištenje</a:t>
                      </a:r>
                      <a:r>
                        <a:rPr lang="en" sz="1050" u="none" strike="noStrike" baseline="0" noProof="0"/>
                        <a:t> web </a:t>
                      </a:r>
                      <a:r>
                        <a:rPr lang="en" sz="1050" u="none" strike="noStrike" baseline="0" noProof="0" err="1"/>
                        <a:t>alata</a:t>
                      </a:r>
                      <a:r>
                        <a:rPr lang="en" sz="1050" u="none" strike="noStrike" baseline="0" noProof="0"/>
                        <a:t>, </a:t>
                      </a:r>
                      <a:r>
                        <a:rPr lang="en" sz="1050" u="none" strike="noStrike" baseline="0" noProof="0" err="1"/>
                        <a:t>izrada</a:t>
                      </a:r>
                      <a:r>
                        <a:rPr lang="en" sz="1050" u="none" strike="noStrike" baseline="0" noProof="0"/>
                        <a:t> </a:t>
                      </a:r>
                      <a:r>
                        <a:rPr lang="en" sz="1050" u="none" strike="noStrike" baseline="0" noProof="0" err="1"/>
                        <a:t>sadržaja</a:t>
                      </a:r>
                      <a:r>
                        <a:rPr lang="en" sz="1050" u="none" strike="noStrike" baseline="0" noProof="0"/>
                        <a:t> u web </a:t>
                      </a:r>
                      <a:r>
                        <a:rPr lang="en" sz="1050" u="none" strike="noStrike" baseline="0" noProof="0" err="1"/>
                        <a:t>alatima</a:t>
                      </a:r>
                      <a:r>
                        <a:rPr lang="en" sz="1050" u="none" strike="noStrike" baseline="0" noProof="0"/>
                        <a:t>.</a:t>
                      </a:r>
                      <a:endParaRPr lang="en" sz="1050" u="none" strike="noStrike" baseline="0" noProof="0">
                        <a:sym typeface="Calibri"/>
                      </a:endParaRPr>
                    </a:p>
                  </a:txBody>
                  <a:tcPr marL="91450" marR="91450" marT="33650" marB="33650"/>
                </a:tc>
                <a:extLst>
                  <a:ext uri="{0D108BD9-81ED-4DB2-BD59-A6C34878D82A}">
                    <a16:rowId xmlns:a16="http://schemas.microsoft.com/office/drawing/2014/main" xmlns="" val="10001"/>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lvl="0">
                        <a:buNone/>
                      </a:pPr>
                      <a:r>
                        <a:rPr lang="hr-HR" sz="1100" b="0" i="0" u="none" strike="noStrike" noProof="0"/>
                        <a:t>Individualnim pristupom, suradničkim učenjem, timskim radom</a:t>
                      </a:r>
                      <a:r>
                        <a:rPr lang="hr-HR" sz="1100" b="0" i="0" u="none" strike="noStrike" noProof="0">
                          <a:sym typeface="Calibri"/>
                        </a:rPr>
                        <a:t>,</a:t>
                      </a:r>
                      <a:r>
                        <a:rPr lang="hr-HR" sz="1100" b="0" i="0" u="none" strike="noStrike" noProof="0"/>
                        <a:t> kroz  igru, prema potrebi online nastava</a:t>
                      </a:r>
                      <a:endParaRPr lang="en-US" sz="1100" b="0" i="0" u="none" strike="noStrike" noProof="0"/>
                    </a:p>
                    <a:p>
                      <a:pPr lvl="0" algn="l">
                        <a:spcBef>
                          <a:spcPts val="0"/>
                        </a:spcBef>
                        <a:spcAft>
                          <a:spcPts val="0"/>
                        </a:spcAft>
                        <a:buClr>
                          <a:srgbClr val="000000"/>
                        </a:buClr>
                        <a:buSzPct val="25000"/>
                        <a:buNone/>
                      </a:pPr>
                      <a:endParaRPr lang="en" sz="1100" u="none" strike="noStrike" noProof="0">
                        <a:sym typeface="Calibri"/>
                      </a:endParaRPr>
                    </a:p>
                  </a:txBody>
                  <a:tcPr marL="91450" marR="91450" marT="33650" marB="33650"/>
                </a:tc>
                <a:extLst>
                  <a:ext uri="{0D108BD9-81ED-4DB2-BD59-A6C34878D82A}">
                    <a16:rowId xmlns:a16="http://schemas.microsoft.com/office/drawing/2014/main" xmlns="" val="10002"/>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lvl="0" indent="0" algn="l">
                        <a:spcBef>
                          <a:spcPts val="0"/>
                        </a:spcBef>
                        <a:spcAft>
                          <a:spcPts val="0"/>
                        </a:spcAft>
                        <a:buNone/>
                      </a:pPr>
                      <a:r>
                        <a:rPr lang="en" sz="1100" u="none" strike="noStrike" cap="none" baseline="0" noProof="0" err="1"/>
                        <a:t>učiteljica</a:t>
                      </a:r>
                      <a:r>
                        <a:rPr lang="en" sz="1100" u="none" strike="noStrike" cap="none" baseline="0" noProof="0"/>
                        <a:t> Jelena </a:t>
                      </a:r>
                      <a:r>
                        <a:rPr lang="en" sz="1100" u="none" strike="noStrike" cap="none" baseline="0" noProof="0" err="1"/>
                        <a:t>Bradaši</a:t>
                      </a:r>
                      <a:r>
                        <a:rPr lang="hr-HR" sz="1100" u="none" strike="noStrike" cap="none" baseline="0" noProof="0"/>
                        <a:t>ć</a:t>
                      </a:r>
                      <a:r>
                        <a:rPr lang="hr-HR" sz="1100" u="none" strike="noStrike" cap="none" baseline="0" noProof="0">
                          <a:sym typeface="Calibri"/>
                        </a:rPr>
                        <a:t>, </a:t>
                      </a:r>
                      <a:r>
                        <a:rPr lang="en" sz="1100" u="none" strike="noStrike" cap="none" baseline="0" noProof="0" err="1">
                          <a:sym typeface="Calibri"/>
                        </a:rPr>
                        <a:t>učenici</a:t>
                      </a:r>
                      <a:r>
                        <a:rPr lang="hr-HR" sz="1100" u="none" strike="noStrike" cap="none" baseline="0" noProof="0"/>
                        <a:t> 3</a:t>
                      </a:r>
                      <a:r>
                        <a:rPr lang="hr-HR" sz="1100" u="none" strike="noStrike" cap="none" baseline="0" noProof="0">
                          <a:sym typeface="Calibri"/>
                        </a:rPr>
                        <a:t>. i </a:t>
                      </a:r>
                      <a:r>
                        <a:rPr lang="hr-HR" sz="1100" u="none" strike="noStrike" cap="none" baseline="0" noProof="0"/>
                        <a:t>4</a:t>
                      </a:r>
                      <a:r>
                        <a:rPr lang="hr-HR" sz="1100" u="none" strike="noStrike" cap="none" baseline="0" noProof="0">
                          <a:sym typeface="Calibri"/>
                        </a:rPr>
                        <a:t>.r.</a:t>
                      </a:r>
                      <a:r>
                        <a:rPr lang="en" sz="1100" u="none" strike="noStrike" cap="none" baseline="0" noProof="0">
                          <a:sym typeface="Calibri"/>
                        </a:rPr>
                        <a:t> PRO Laze</a:t>
                      </a:r>
                      <a:endParaRPr lang="en-US" sz="1100" b="0" i="0" u="none" strike="noStrike" cap="none" baseline="0" noProof="0">
                        <a:solidFill>
                          <a:srgbClr val="000000"/>
                        </a:solidFill>
                        <a:latin typeface="Calibri"/>
                        <a:cs typeface="Calibri"/>
                        <a:sym typeface="Calibri"/>
                      </a:endParaRPr>
                    </a:p>
                  </a:txBody>
                  <a:tcPr marL="91450" marR="91450" marT="33650" marB="33650"/>
                </a:tc>
                <a:extLst>
                  <a:ext uri="{0D108BD9-81ED-4DB2-BD59-A6C34878D82A}">
                    <a16:rowId xmlns:a16="http://schemas.microsoft.com/office/drawing/2014/main" xmlns="" val="10003"/>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Jedan sat </a:t>
                      </a:r>
                      <a:r>
                        <a:rPr lang="en" sz="1100" u="none" strike="noStrike" cap="none" baseline="0" err="1">
                          <a:sym typeface="Calibri"/>
                        </a:rPr>
                        <a:t>tjedno</a:t>
                      </a:r>
                      <a:r>
                        <a:rPr lang="en" sz="1100" u="none" strike="noStrike" cap="none" baseline="0">
                          <a:sym typeface="Calibri"/>
                        </a:rPr>
                        <a:t> </a:t>
                      </a: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a:t>
                      </a:r>
                      <a:endParaRPr lang="en" sz="1100" b="0" i="0" u="none" strike="noStrike" cap="none" baseline="0">
                        <a:solidFill>
                          <a:srgbClr val="000000"/>
                        </a:solidFill>
                        <a:latin typeface="Calibri"/>
                        <a:cs typeface="Calibri"/>
                        <a:sym typeface="Calibri"/>
                      </a:endParaRPr>
                    </a:p>
                  </a:txBody>
                  <a:tcPr marL="91450" marR="91450" marT="33650" marB="33650"/>
                </a:tc>
                <a:extLst>
                  <a:ext uri="{0D108BD9-81ED-4DB2-BD59-A6C34878D82A}">
                    <a16:rowId xmlns:a16="http://schemas.microsoft.com/office/drawing/2014/main" xmlns="" val="10004"/>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100" u="none" strike="noStrike" cap="none" baseline="0"/>
                        <a:t>Nema </a:t>
                      </a:r>
                      <a:r>
                        <a:rPr lang="en" sz="1100" u="none" strike="noStrike" cap="none" baseline="0" err="1"/>
                        <a:t>troškova</a:t>
                      </a:r>
                      <a:r>
                        <a:rPr lang="en" sz="1100" u="none" strike="noStrike" cap="none" baseline="0"/>
                        <a:t>.</a:t>
                      </a:r>
                      <a:endParaRPr lang="en" sz="1100" u="none" strike="noStrike" cap="none" baseline="0">
                        <a:sym typeface="Calibri"/>
                      </a:endParaRPr>
                    </a:p>
                  </a:txBody>
                  <a:tcPr marL="91450" marR="91450" marT="33650" marB="33650"/>
                </a:tc>
                <a:extLst>
                  <a:ext uri="{0D108BD9-81ED-4DB2-BD59-A6C34878D82A}">
                    <a16:rowId xmlns:a16="http://schemas.microsoft.com/office/drawing/2014/main" xmlns="" val="10005"/>
                  </a:ext>
                </a:extLst>
              </a:tr>
              <a:tr h="852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Redovitim</a:t>
                      </a:r>
                      <a:r>
                        <a:rPr lang="en" sz="1100" u="none" strike="noStrike" cap="none" baseline="0">
                          <a:sym typeface="Calibri"/>
                        </a:rPr>
                        <a:t> </a:t>
                      </a:r>
                      <a:r>
                        <a:rPr lang="en" sz="1100" u="none" strike="noStrike" cap="none" baseline="0" err="1">
                          <a:sym typeface="Calibri"/>
                        </a:rPr>
                        <a:t>praćenjem</a:t>
                      </a:r>
                      <a:r>
                        <a:rPr lang="en" sz="1100" u="none" strike="noStrike" cap="none" baseline="0">
                          <a:sym typeface="Calibri"/>
                        </a:rPr>
                        <a:t> </a:t>
                      </a:r>
                      <a:r>
                        <a:rPr lang="en" sz="1100" u="none" strike="noStrike" cap="none" baseline="0" err="1">
                          <a:sym typeface="Calibri"/>
                        </a:rPr>
                        <a:t>rada</a:t>
                      </a:r>
                      <a:r>
                        <a:rPr lang="en" sz="1100" u="none" strike="noStrike" cap="none" baseline="0">
                          <a:sym typeface="Calibri"/>
                        </a:rPr>
                        <a:t> </a:t>
                      </a:r>
                      <a:r>
                        <a:rPr lang="en" sz="1100" u="none" strike="noStrike" cap="none" baseline="0" err="1">
                          <a:sym typeface="Calibri"/>
                        </a:rPr>
                        <a:t>vrednuje</a:t>
                      </a:r>
                      <a:r>
                        <a:rPr lang="en" sz="1100" u="none" strike="noStrike" cap="none" baseline="0">
                          <a:sym typeface="Calibri"/>
                        </a:rPr>
                        <a:t> se </a:t>
                      </a:r>
                      <a:r>
                        <a:rPr lang="en" sz="1100" u="none" strike="noStrike" cap="none" baseline="0" err="1"/>
                        <a:t>motiviranost</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samostalnost</a:t>
                      </a:r>
                      <a:r>
                        <a:rPr lang="en" sz="1100" u="none" strike="noStrike" cap="none" baseline="0"/>
                        <a:t> </a:t>
                      </a:r>
                      <a:r>
                        <a:rPr lang="en" sz="1100" u="none" strike="noStrike" cap="none" baseline="0" err="1">
                          <a:sym typeface="Calibri"/>
                        </a:rPr>
                        <a:t>učenika</a:t>
                      </a:r>
                      <a:r>
                        <a:rPr lang="en" sz="1100" u="none" strike="noStrike" cap="none" baseline="0">
                          <a:sym typeface="Calibri"/>
                        </a:rPr>
                        <a:t>.</a:t>
                      </a:r>
                      <a:endParaRPr lang="hr-HR" sz="1100" u="none" strike="noStrike" cap="none" baseline="0">
                        <a:sym typeface="Calibri"/>
                      </a:endParaRPr>
                    </a:p>
                    <a:p>
                      <a:pPr marL="0" marR="0" lvl="0" indent="0" algn="l" rtl="0" eaLnBrk="1" fontAlgn="auto" latinLnBrk="0" hangingPunct="1">
                        <a:lnSpc>
                          <a:spcPct val="100000"/>
                        </a:lnSpc>
                        <a:spcBef>
                          <a:spcPts val="0"/>
                        </a:spcBef>
                        <a:spcAft>
                          <a:spcPts val="0"/>
                        </a:spcAft>
                        <a:buFont typeface="Calibri"/>
                        <a:buNone/>
                      </a:pPr>
                      <a:r>
                        <a:rPr lang="en" sz="1100" u="none" strike="noStrike" cap="none" baseline="0" err="1">
                          <a:sym typeface="Calibri"/>
                        </a:rPr>
                        <a:t>Rezultati</a:t>
                      </a:r>
                      <a:r>
                        <a:rPr lang="en" sz="1100" u="none" strike="noStrike" cap="none" baseline="0">
                          <a:sym typeface="Calibri"/>
                        </a:rPr>
                        <a:t> </a:t>
                      </a:r>
                      <a:r>
                        <a:rPr lang="en" sz="1100" u="none" strike="noStrike" cap="none" baseline="0" err="1">
                          <a:sym typeface="Calibri"/>
                        </a:rPr>
                        <a:t>će</a:t>
                      </a:r>
                      <a:r>
                        <a:rPr lang="en" sz="1100" u="none" strike="noStrike" cap="none" baseline="0">
                          <a:sym typeface="Calibri"/>
                        </a:rPr>
                        <a:t> se </a:t>
                      </a:r>
                      <a:r>
                        <a:rPr lang="en" sz="1100" u="none" strike="noStrike" cap="none" baseline="0" err="1">
                          <a:sym typeface="Calibri"/>
                        </a:rPr>
                        <a:t>koristiti</a:t>
                      </a:r>
                      <a:r>
                        <a:rPr lang="en" sz="1100" u="none" strike="noStrike" cap="none" baseline="0">
                          <a:sym typeface="Calibri"/>
                        </a:rPr>
                        <a:t> u </a:t>
                      </a:r>
                      <a:r>
                        <a:rPr lang="en" sz="1100" u="none" strike="noStrike" cap="none" baseline="0" err="1"/>
                        <a:t>svrhu</a:t>
                      </a:r>
                      <a:r>
                        <a:rPr lang="en" sz="1100" u="none" strike="noStrike" cap="none" baseline="0">
                          <a:sym typeface="Calibri"/>
                        </a:rPr>
                        <a:t> </a:t>
                      </a:r>
                      <a:r>
                        <a:rPr lang="en" sz="1100" u="none" strike="noStrike" cap="none" baseline="0"/>
                        <a:t> </a:t>
                      </a:r>
                      <a:r>
                        <a:rPr lang="en" sz="1100" u="none" strike="noStrike" cap="none" baseline="0" err="1">
                          <a:sym typeface="Calibri"/>
                        </a:rPr>
                        <a:t>povećanja</a:t>
                      </a:r>
                      <a:r>
                        <a:rPr lang="en" sz="1100" u="none" strike="noStrike" cap="none" baseline="0">
                          <a:sym typeface="Calibri"/>
                        </a:rPr>
                        <a:t> </a:t>
                      </a:r>
                      <a:r>
                        <a:rPr lang="en" sz="1100" u="none" strike="noStrike" cap="none" baseline="0" err="1">
                          <a:sym typeface="Calibri"/>
                        </a:rPr>
                        <a:t>kvalitete</a:t>
                      </a:r>
                      <a:r>
                        <a:rPr lang="en" sz="1100" u="none" strike="noStrike" cap="none" baseline="0">
                          <a:sym typeface="Calibri"/>
                        </a:rPr>
                        <a:t> </a:t>
                      </a:r>
                      <a:r>
                        <a:rPr lang="en" sz="1100" u="none" strike="noStrike" cap="none" baseline="0" err="1">
                          <a:sym typeface="Calibri"/>
                        </a:rPr>
                        <a:t>rada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razvoja</a:t>
                      </a:r>
                      <a:r>
                        <a:rPr lang="en" sz="1100" u="none" strike="noStrike" cap="none" baseline="0"/>
                        <a:t> </a:t>
                      </a:r>
                      <a:r>
                        <a:rPr lang="en" sz="1100" u="none" strike="noStrike" cap="none" baseline="0" err="1"/>
                        <a:t>digitalnih</a:t>
                      </a:r>
                      <a:r>
                        <a:rPr lang="en" sz="1100" u="none" strike="noStrike" cap="none" baseline="0"/>
                        <a:t> </a:t>
                      </a:r>
                      <a:r>
                        <a:rPr lang="en" sz="1100" u="none" strike="noStrike" cap="none" baseline="0" err="1"/>
                        <a:t>kompetencija</a:t>
                      </a:r>
                      <a:r>
                        <a:rPr lang="en" sz="1100" u="none" strike="noStrike" cap="none" baseline="0">
                          <a:sym typeface="Calibri"/>
                        </a:rPr>
                        <a:t> </a:t>
                      </a:r>
                      <a:r>
                        <a:rPr lang="en" sz="1100" u="none" strike="noStrike" cap="none" baseline="0" err="1">
                          <a:sym typeface="Calibri"/>
                        </a:rPr>
                        <a:t>učenika</a:t>
                      </a:r>
                      <a:r>
                        <a:rPr lang="en" sz="11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extLst>
                  <a:ext uri="{0D108BD9-81ED-4DB2-BD59-A6C34878D82A}">
                    <a16:rowId xmlns:a16="http://schemas.microsoft.com/office/drawing/2014/main" xmlns="" val="10006"/>
                  </a:ext>
                </a:extLst>
              </a:tr>
            </a:tbl>
          </a:graphicData>
        </a:graphic>
      </p:graphicFrame>
      <p:sp>
        <p:nvSpPr>
          <p:cNvPr id="4" name="TextBox 3">
            <a:extLst>
              <a:ext uri="{FF2B5EF4-FFF2-40B4-BE49-F238E27FC236}">
                <a16:creationId xmlns:a16="http://schemas.microsoft.com/office/drawing/2014/main" xmlns="" id="{DB8D93E1-C254-4757-ACF4-F6F5B975A643}"/>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xmlns="" val="3812880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threePt" dir="t"/>
            </a:scene3d>
            <a:sp3d extrusionH="57150">
              <a:bevelT w="38100" h="38100"/>
            </a:sp3d>
          </a:bodyPr>
          <a:lstStyle/>
          <a:p>
            <a:pPr algn="ctr"/>
            <a:r>
              <a:rPr lang="hr-HR" err="1">
                <a:latin typeface="+mn-lt"/>
              </a:rPr>
              <a:t>Izvanučionička</a:t>
            </a:r>
            <a:r>
              <a:rPr lang="hr-HR">
                <a:latin typeface="+mn-lt"/>
              </a:rPr>
              <a:t> nastava</a:t>
            </a:r>
          </a:p>
        </p:txBody>
      </p:sp>
      <p:sp>
        <p:nvSpPr>
          <p:cNvPr id="4" name="Text Placeholder 3"/>
          <p:cNvSpPr>
            <a:spLocks noGrp="1"/>
          </p:cNvSpPr>
          <p:nvPr>
            <p:ph type="body" idx="1"/>
          </p:nvPr>
        </p:nvSpPr>
        <p:spPr/>
        <p:txBody>
          <a:bodyPr/>
          <a:lstStyle/>
          <a:p>
            <a:endParaRPr lang="hr-HR"/>
          </a:p>
        </p:txBody>
      </p:sp>
    </p:spTree>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690"/>
        <p:cNvGrpSpPr/>
        <p:nvPr/>
      </p:nvGrpSpPr>
      <p:grpSpPr>
        <a:xfrm>
          <a:off x="0" y="0"/>
          <a:ext cx="0" cy="0"/>
          <a:chOff x="0" y="0"/>
          <a:chExt cx="0" cy="0"/>
        </a:xfrm>
      </p:grpSpPr>
      <p:graphicFrame>
        <p:nvGraphicFramePr>
          <p:cNvPr id="692" name="Shape 692"/>
          <p:cNvGraphicFramePr/>
          <p:nvPr>
            <p:extLst>
              <p:ext uri="{D42A27DB-BD31-4B8C-83A1-F6EECF244321}">
                <p14:modId xmlns:p14="http://schemas.microsoft.com/office/powerpoint/2010/main" xmlns="" val="803843460"/>
              </p:ext>
            </p:extLst>
          </p:nvPr>
        </p:nvGraphicFramePr>
        <p:xfrm>
          <a:off x="880205" y="1096720"/>
          <a:ext cx="8025301" cy="3746775"/>
        </p:xfrm>
        <a:graphic>
          <a:graphicData uri="http://schemas.openxmlformats.org/drawingml/2006/table">
            <a:tbl>
              <a:tblPr>
                <a:tableStyleId>{0E3FDE45-AF77-4B5C-9715-49D594BDF05E}</a:tableStyleId>
              </a:tblPr>
              <a:tblGrid>
                <a:gridCol w="1614487">
                  <a:extLst>
                    <a:ext uri="{9D8B030D-6E8A-4147-A177-3AD203B41FA5}">
                      <a16:colId xmlns:a16="http://schemas.microsoft.com/office/drawing/2014/main" xmlns="" val="20000"/>
                    </a:ext>
                  </a:extLst>
                </a:gridCol>
                <a:gridCol w="6410814">
                  <a:extLst>
                    <a:ext uri="{9D8B030D-6E8A-4147-A177-3AD203B41FA5}">
                      <a16:colId xmlns:a16="http://schemas.microsoft.com/office/drawing/2014/main" xmlns="" val="20001"/>
                    </a:ext>
                  </a:extLst>
                </a:gridCol>
              </a:tblGrid>
              <a:tr h="8012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upoznati</a:t>
                      </a:r>
                      <a:r>
                        <a:rPr lang="en" sz="1000" u="none" strike="noStrike" cap="none" baseline="0">
                          <a:sym typeface="Calibri"/>
                        </a:rPr>
                        <a:t> </a:t>
                      </a:r>
                      <a:r>
                        <a:rPr lang="en" sz="1000" u="none" strike="noStrike" cap="none" baseline="0" err="1">
                          <a:sym typeface="Calibri"/>
                        </a:rPr>
                        <a:t>načine</a:t>
                      </a:r>
                      <a:r>
                        <a:rPr lang="en" sz="1000" u="none" strike="noStrike" cap="none" baseline="0">
                          <a:sym typeface="Calibri"/>
                        </a:rPr>
                        <a:t> </a:t>
                      </a:r>
                      <a:r>
                        <a:rPr lang="en" sz="1000" u="none" strike="noStrike" cap="none" baseline="0" err="1">
                          <a:sym typeface="Calibri"/>
                        </a:rPr>
                        <a:t>predočavanja</a:t>
                      </a:r>
                      <a:r>
                        <a:rPr lang="en" sz="1000" u="none" strike="noStrike" cap="none" baseline="0">
                          <a:sym typeface="Calibri"/>
                        </a:rPr>
                        <a:t> </a:t>
                      </a:r>
                      <a:r>
                        <a:rPr lang="en" sz="1000" u="none" strike="noStrike" cap="none" baseline="0" err="1">
                          <a:sym typeface="Calibri"/>
                        </a:rPr>
                        <a:t>Zemljine</a:t>
                      </a:r>
                      <a:r>
                        <a:rPr lang="en" sz="1000" u="none" strike="noStrike" cap="none" baseline="0">
                          <a:sym typeface="Calibri"/>
                        </a:rPr>
                        <a:t> </a:t>
                      </a:r>
                      <a:r>
                        <a:rPr lang="en" sz="1000" u="none" strike="noStrike" cap="none" baseline="0" err="1">
                          <a:sym typeface="Calibri"/>
                        </a:rPr>
                        <a:t>površine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obilježja</a:t>
                      </a:r>
                      <a:r>
                        <a:rPr lang="en" sz="1000" u="none" strike="noStrike" cap="none" baseline="0">
                          <a:sym typeface="Calibri"/>
                        </a:rPr>
                        <a:t> </a:t>
                      </a:r>
                      <a:r>
                        <a:rPr lang="en" sz="1000" u="none" strike="noStrike" cap="none" baseline="0" err="1">
                          <a:sym typeface="Calibri"/>
                        </a:rPr>
                        <a:t>geografskih</a:t>
                      </a:r>
                      <a:r>
                        <a:rPr lang="en" sz="1000" u="none" strike="noStrike" cap="none" baseline="0">
                          <a:sym typeface="Calibri"/>
                        </a:rPr>
                        <a:t> </a:t>
                      </a:r>
                      <a:r>
                        <a:rPr lang="en" sz="1000" u="none" strike="noStrike" cap="none" baseline="0" err="1">
                          <a:sym typeface="Calibri"/>
                        </a:rPr>
                        <a:t>karata</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razviti</a:t>
                      </a:r>
                      <a:r>
                        <a:rPr lang="en" sz="1000" u="none" strike="noStrike" cap="none" baseline="0">
                          <a:sym typeface="Calibri"/>
                        </a:rPr>
                        <a:t> </a:t>
                      </a:r>
                      <a:r>
                        <a:rPr lang="en" sz="1000" u="none" strike="noStrike" cap="none" baseline="0" err="1">
                          <a:sym typeface="Calibri"/>
                        </a:rPr>
                        <a:t>sposobnost</a:t>
                      </a:r>
                      <a:r>
                        <a:rPr lang="en" sz="1000" u="none" strike="noStrike" cap="none" baseline="0">
                          <a:sym typeface="Calibri"/>
                        </a:rPr>
                        <a:t> </a:t>
                      </a:r>
                      <a:r>
                        <a:rPr lang="en" sz="1000" u="none" strike="noStrike" cap="none" baseline="0" err="1">
                          <a:sym typeface="Calibri"/>
                        </a:rPr>
                        <a:t>orijentacije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uporabe</a:t>
                      </a:r>
                      <a:r>
                        <a:rPr lang="en" sz="1000" u="none" strike="noStrike" cap="none" baseline="0">
                          <a:sym typeface="Calibri"/>
                        </a:rPr>
                        <a:t> </a:t>
                      </a:r>
                      <a:r>
                        <a:rPr lang="en" sz="1000" u="none" strike="noStrike" cap="none" baseline="0" err="1">
                          <a:sym typeface="Calibri"/>
                        </a:rPr>
                        <a:t>geografskih</a:t>
                      </a:r>
                      <a:r>
                        <a:rPr lang="en" sz="1000" u="none" strike="noStrike" cap="none" baseline="0">
                          <a:sym typeface="Calibri"/>
                        </a:rPr>
                        <a:t> karata</a:t>
                      </a:r>
                      <a:r>
                        <a:rPr lang="en" sz="1000" u="none" strike="noStrike" cap="none" baseline="0"/>
                        <a:t>; primijeniti </a:t>
                      </a:r>
                      <a:r>
                        <a:rPr lang="en" sz="1000" u="none" strike="noStrike" cap="none" baseline="0" err="1">
                          <a:sym typeface="Calibri"/>
                        </a:rPr>
                        <a:t>geografska</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vještine</a:t>
                      </a:r>
                      <a:r>
                        <a:rPr lang="en" sz="1000" u="none" strike="noStrike" cap="none" baseline="0">
                          <a:sym typeface="Calibri"/>
                        </a:rPr>
                        <a:t> u </a:t>
                      </a:r>
                      <a:r>
                        <a:rPr lang="en" sz="1000" u="none" strike="noStrike" cap="none" baseline="0" err="1">
                          <a:sym typeface="Calibri"/>
                        </a:rPr>
                        <a:t>rješavanju</a:t>
                      </a:r>
                      <a:r>
                        <a:rPr lang="en" sz="1000" u="none" strike="noStrike" cap="none" baseline="0">
                          <a:sym typeface="Calibri"/>
                        </a:rPr>
                        <a:t> </a:t>
                      </a:r>
                      <a:r>
                        <a:rPr lang="en" sz="1000" u="none" strike="noStrike" cap="none" baseline="0" err="1">
                          <a:sym typeface="Calibri"/>
                        </a:rPr>
                        <a:t>interdisciplinarnih</a:t>
                      </a:r>
                      <a:r>
                        <a:rPr lang="en" sz="1000" u="none" strike="noStrike" cap="none" baseline="0">
                          <a:sym typeface="Calibri"/>
                        </a:rPr>
                        <a:t> zadataka</a:t>
                      </a:r>
                      <a:r>
                        <a:rPr lang="en" sz="1000" u="none" strike="noStrike" cap="none" baseline="0"/>
                        <a:t> te razviti</a:t>
                      </a:r>
                      <a:r>
                        <a:rPr lang="en" sz="1000" u="none" strike="noStrike" cap="none" baseline="0">
                          <a:sym typeface="Calibri"/>
                        </a:rPr>
                        <a:t> </a:t>
                      </a:r>
                      <a:r>
                        <a:rPr lang="en" sz="1000" u="none" strike="noStrike" cap="none" baseline="0" err="1">
                          <a:sym typeface="Calibri"/>
                        </a:rPr>
                        <a:t>potrebu</a:t>
                      </a:r>
                      <a:r>
                        <a:rPr lang="en" sz="1000" u="none" strike="noStrike" cap="none" baseline="0">
                          <a:sym typeface="Calibri"/>
                        </a:rPr>
                        <a:t> </a:t>
                      </a:r>
                      <a:r>
                        <a:rPr lang="en" sz="1000" u="none" strike="noStrike" cap="none" baseline="0" err="1">
                          <a:sym typeface="Calibri"/>
                        </a:rPr>
                        <a:t>za</a:t>
                      </a:r>
                      <a:r>
                        <a:rPr lang="en" sz="1000" u="none" strike="noStrike" cap="none" baseline="0">
                          <a:sym typeface="Calibri"/>
                        </a:rPr>
                        <a:t> </a:t>
                      </a:r>
                      <a:r>
                        <a:rPr lang="en" sz="1000" u="none" strike="noStrike" cap="none" baseline="0" err="1">
                          <a:sym typeface="Calibri"/>
                        </a:rPr>
                        <a:t>samostalnim</a:t>
                      </a:r>
                      <a:r>
                        <a:rPr lang="en" sz="1000" u="none" strike="noStrike" cap="none" baseline="0">
                          <a:sym typeface="Calibri"/>
                        </a:rPr>
                        <a:t> </a:t>
                      </a:r>
                      <a:r>
                        <a:rPr lang="en" sz="1000" u="none" strike="noStrike" cap="none" baseline="0" err="1">
                          <a:sym typeface="Calibri"/>
                        </a:rPr>
                        <a:t>učenjem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trajnom</a:t>
                      </a:r>
                      <a:r>
                        <a:rPr lang="en" sz="1000" u="none" strike="noStrike" cap="none" baseline="0">
                          <a:sym typeface="Calibri"/>
                        </a:rPr>
                        <a:t> </a:t>
                      </a:r>
                      <a:r>
                        <a:rPr lang="en" sz="1000" u="none" strike="noStrike" cap="none" baseline="0" err="1">
                          <a:sym typeface="Calibri"/>
                        </a:rPr>
                        <a:t>geografskom</a:t>
                      </a:r>
                      <a:r>
                        <a:rPr lang="en" sz="1000" u="none" strike="noStrike" cap="none" baseline="0">
                          <a:sym typeface="Calibri"/>
                        </a:rPr>
                        <a:t> </a:t>
                      </a:r>
                      <a:r>
                        <a:rPr lang="en" sz="1000" u="none" strike="noStrike" cap="none" baseline="0" err="1">
                          <a:sym typeface="Calibri"/>
                        </a:rPr>
                        <a:t>izobrazbom</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0"/>
                  </a:ext>
                </a:extLst>
              </a:tr>
              <a:tr h="6191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Točno</a:t>
                      </a:r>
                      <a:r>
                        <a:rPr lang="en" sz="1000" u="none" strike="noStrike" cap="none" baseline="0">
                          <a:sym typeface="Calibri"/>
                        </a:rPr>
                        <a:t> </a:t>
                      </a:r>
                      <a:r>
                        <a:rPr lang="en" sz="1000" u="none" strike="noStrike" cap="none" baseline="0" err="1">
                          <a:sym typeface="Calibri"/>
                        </a:rPr>
                        <a:t>određivanje</a:t>
                      </a:r>
                      <a:r>
                        <a:rPr lang="en" sz="1000" u="none" strike="noStrike" cap="none" baseline="0">
                          <a:sym typeface="Calibri"/>
                        </a:rPr>
                        <a:t> </a:t>
                      </a:r>
                      <a:r>
                        <a:rPr lang="en" sz="1000" u="none" strike="noStrike" cap="none" baseline="0" err="1">
                          <a:sym typeface="Calibri"/>
                        </a:rPr>
                        <a:t>geografskog</a:t>
                      </a:r>
                      <a:r>
                        <a:rPr lang="en" sz="1000" u="none" strike="noStrike" cap="none" baseline="0">
                          <a:sym typeface="Calibri"/>
                        </a:rPr>
                        <a:t> </a:t>
                      </a:r>
                      <a:r>
                        <a:rPr lang="en" sz="1000" u="none" strike="noStrike" cap="none" baseline="0" err="1">
                          <a:sym typeface="Calibri"/>
                        </a:rPr>
                        <a:t>smještaja</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pomoć</a:t>
                      </a:r>
                      <a:r>
                        <a:rPr lang="en" sz="1000" u="none" strike="noStrike" cap="none" baseline="0">
                          <a:sym typeface="Calibri"/>
                        </a:rPr>
                        <a:t> GPS </a:t>
                      </a:r>
                      <a:r>
                        <a:rPr lang="en" sz="1000" u="none" strike="noStrike" cap="none" baseline="0" err="1">
                          <a:sym typeface="Calibri"/>
                        </a:rPr>
                        <a:t>uređaja</a:t>
                      </a:r>
                      <a:r>
                        <a:rPr lang="hr-HR" sz="1000" u="none" strike="noStrike" cap="none" baseline="0">
                          <a:sym typeface="Calibri"/>
                        </a:rPr>
                        <a:t>/mobitela</a:t>
                      </a:r>
                      <a:r>
                        <a:rPr lang="en" sz="1000" u="none" strike="noStrike" cap="none" baseline="0">
                          <a:sym typeface="Calibri"/>
                        </a:rPr>
                        <a:t>, </a:t>
                      </a:r>
                      <a:r>
                        <a:rPr lang="en" sz="1000" u="none" strike="noStrike" cap="none" baseline="0" err="1">
                          <a:sym typeface="Calibri"/>
                        </a:rPr>
                        <a:t>znati</a:t>
                      </a:r>
                      <a:r>
                        <a:rPr lang="en" sz="1000" u="none" strike="noStrike" cap="none" baseline="0">
                          <a:sym typeface="Calibri"/>
                        </a:rPr>
                        <a:t> </a:t>
                      </a:r>
                      <a:r>
                        <a:rPr lang="en" sz="1000" u="none" strike="noStrike" cap="none" baseline="0" err="1">
                          <a:sym typeface="Calibri"/>
                        </a:rPr>
                        <a:t>orijentirati</a:t>
                      </a:r>
                      <a:r>
                        <a:rPr lang="en" sz="1000" u="none" strike="noStrike" cap="none" baseline="0">
                          <a:sym typeface="Calibri"/>
                        </a:rPr>
                        <a:t> list </a:t>
                      </a:r>
                      <a:r>
                        <a:rPr lang="en" sz="1000" u="none" strike="noStrike" cap="none" baseline="0" err="1">
                          <a:sym typeface="Calibri"/>
                        </a:rPr>
                        <a:t>karte</a:t>
                      </a:r>
                      <a:r>
                        <a:rPr lang="en" sz="1000" u="none" strike="noStrike" cap="none" baseline="0">
                          <a:sym typeface="Calibri"/>
                        </a:rPr>
                        <a:t> ,</a:t>
                      </a:r>
                      <a:r>
                        <a:rPr lang="en" sz="1000" u="none" strike="noStrike" cap="none" baseline="0" err="1">
                          <a:sym typeface="Calibri"/>
                        </a:rPr>
                        <a:t>odrediti</a:t>
                      </a:r>
                      <a:r>
                        <a:rPr lang="en" sz="1000" u="none" strike="noStrike" cap="none" baseline="0">
                          <a:sym typeface="Calibri"/>
                        </a:rPr>
                        <a:t> </a:t>
                      </a:r>
                      <a:r>
                        <a:rPr lang="en" sz="1000" u="none" strike="noStrike" cap="none" baseline="0" err="1">
                          <a:sym typeface="Calibri"/>
                        </a:rPr>
                        <a:t>koordinate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nadmorsku</a:t>
                      </a:r>
                      <a:r>
                        <a:rPr lang="en" sz="1000" u="none" strike="noStrike" cap="none" baseline="0">
                          <a:sym typeface="Calibri"/>
                        </a:rPr>
                        <a:t> </a:t>
                      </a:r>
                      <a:r>
                        <a:rPr lang="en" sz="1000" u="none" strike="noStrike" cap="none" baseline="0" err="1">
                          <a:sym typeface="Calibri"/>
                        </a:rPr>
                        <a:t>visinu</a:t>
                      </a:r>
                      <a:r>
                        <a:rPr lang="en" sz="1000" u="none" strike="noStrike" cap="none" baseline="0">
                          <a:sym typeface="Calibri"/>
                        </a:rPr>
                        <a:t> </a:t>
                      </a:r>
                      <a:r>
                        <a:rPr lang="en" sz="1000" u="none" strike="noStrike" cap="none" baseline="0" err="1">
                          <a:sym typeface="Calibri"/>
                        </a:rPr>
                        <a:t>zadanog</a:t>
                      </a:r>
                      <a:r>
                        <a:rPr lang="en" sz="1000" u="none" strike="noStrike" cap="none" baseline="0">
                          <a:sym typeface="Calibri"/>
                        </a:rPr>
                        <a:t> </a:t>
                      </a:r>
                      <a:r>
                        <a:rPr lang="en" sz="1000" u="none" strike="noStrike" cap="none" baseline="0" err="1">
                          <a:sym typeface="Calibri"/>
                        </a:rPr>
                        <a:t>mjesta</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osposobiti</a:t>
                      </a:r>
                      <a:r>
                        <a:rPr lang="en" sz="1000" u="none" strike="noStrike" cap="none" baseline="0">
                          <a:sym typeface="Calibri"/>
                        </a:rPr>
                        <a:t> se za </a:t>
                      </a:r>
                      <a:r>
                        <a:rPr lang="en" sz="1000" u="none" strike="noStrike" cap="none" baseline="0" err="1">
                          <a:sym typeface="Calibri"/>
                        </a:rPr>
                        <a:t>kretanje</a:t>
                      </a:r>
                      <a:r>
                        <a:rPr lang="en" sz="1000" u="none" strike="noStrike" cap="none" baseline="0">
                          <a:sym typeface="Calibri"/>
                        </a:rPr>
                        <a:t> po </a:t>
                      </a:r>
                      <a:r>
                        <a:rPr lang="en" sz="1000" u="none" strike="noStrike" cap="none" baseline="0" err="1">
                          <a:sym typeface="Calibri"/>
                        </a:rPr>
                        <a:t>terenu</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topografsku</a:t>
                      </a:r>
                      <a:r>
                        <a:rPr lang="en" sz="1000" u="none" strike="noStrike" cap="none" baseline="0">
                          <a:sym typeface="Calibri"/>
                        </a:rPr>
                        <a:t> </a:t>
                      </a:r>
                      <a:r>
                        <a:rPr lang="en" sz="1000" u="none" strike="noStrike" cap="none" baseline="0" err="1">
                          <a:sym typeface="Calibri"/>
                        </a:rPr>
                        <a:t>kartu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GPS.</a:t>
                      </a:r>
                      <a:endParaRPr lang="en"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1"/>
                  </a:ext>
                </a:extLst>
              </a:tr>
              <a:tr h="3631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Nastava</a:t>
                      </a:r>
                      <a:r>
                        <a:rPr lang="en" sz="1000" u="none" strike="noStrike" cap="none" baseline="0">
                          <a:sym typeface="Calibri"/>
                        </a:rPr>
                        <a:t> se </a:t>
                      </a:r>
                      <a:r>
                        <a:rPr lang="en" sz="1000" u="none" strike="noStrike" cap="none" baseline="0" err="1">
                          <a:sym typeface="Calibri"/>
                        </a:rPr>
                        <a:t>odvija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školskom</a:t>
                      </a:r>
                      <a:r>
                        <a:rPr lang="en" sz="1000" u="none" strike="noStrike" cap="none" baseline="0">
                          <a:sym typeface="Calibri"/>
                        </a:rPr>
                        <a:t> </a:t>
                      </a:r>
                      <a:r>
                        <a:rPr lang="en" sz="1000" u="none" strike="noStrike" cap="none" baseline="0" err="1">
                          <a:sym typeface="Calibri"/>
                        </a:rPr>
                        <a:t>igralištu</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primjenu</a:t>
                      </a:r>
                      <a:r>
                        <a:rPr lang="en" sz="1000" u="none" strike="noStrike" cap="none" baseline="0">
                          <a:sym typeface="Calibri"/>
                        </a:rPr>
                        <a:t> </a:t>
                      </a:r>
                      <a:r>
                        <a:rPr lang="en" sz="1000" u="none" strike="noStrike" cap="none" baseline="0" err="1">
                          <a:sym typeface="Calibri"/>
                        </a:rPr>
                        <a:t>topografskih</a:t>
                      </a:r>
                      <a:r>
                        <a:rPr lang="en" sz="1000" u="none" strike="noStrike" cap="none" baseline="0">
                          <a:sym typeface="Calibri"/>
                        </a:rPr>
                        <a:t> </a:t>
                      </a:r>
                      <a:r>
                        <a:rPr lang="en" sz="1000" u="none" strike="noStrike" cap="none" baseline="0" err="1">
                          <a:sym typeface="Calibri"/>
                        </a:rPr>
                        <a:t>karata</a:t>
                      </a:r>
                      <a:r>
                        <a:rPr lang="en" sz="1000" u="none" strike="noStrike" cap="none" baseline="0">
                          <a:sym typeface="Calibri"/>
                        </a:rPr>
                        <a:t>, </a:t>
                      </a:r>
                      <a:r>
                        <a:rPr lang="en" sz="1000" u="none" strike="noStrike" cap="none" baseline="0" err="1">
                          <a:sym typeface="Calibri"/>
                        </a:rPr>
                        <a:t>kompasa</a:t>
                      </a:r>
                      <a:r>
                        <a:rPr lang="en" sz="1000" u="none" strike="noStrike" cap="none" baseline="0">
                          <a:sym typeface="Calibri"/>
                        </a:rPr>
                        <a:t>, GPS </a:t>
                      </a:r>
                      <a:r>
                        <a:rPr lang="en" sz="1000" u="none" strike="noStrike" cap="none" baseline="0" err="1">
                          <a:sym typeface="Calibri"/>
                        </a:rPr>
                        <a:t>uređaja</a:t>
                      </a:r>
                      <a:r>
                        <a:rPr lang="en" sz="1000" u="none" strike="noStrike" cap="none" baseline="0">
                          <a:sym typeface="Calibri"/>
                        </a:rPr>
                        <a:t>, </a:t>
                      </a:r>
                      <a:r>
                        <a:rPr lang="en" sz="1000" u="none" strike="noStrike" cap="none" baseline="0" err="1">
                          <a:sym typeface="Calibri"/>
                        </a:rPr>
                        <a:t>trokuta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a:t>
                      </a:r>
                      <a:r>
                        <a:rPr lang="en" sz="1000" u="none" strike="noStrike" cap="none" baseline="0" err="1">
                          <a:sym typeface="Calibri"/>
                        </a:rPr>
                        <a:t>ili</a:t>
                      </a:r>
                      <a:r>
                        <a:rPr lang="en" sz="1000" u="none" strike="noStrike" cap="none" baseline="0">
                          <a:sym typeface="Calibri"/>
                        </a:rPr>
                        <a:t>) </a:t>
                      </a:r>
                      <a:r>
                        <a:rPr lang="en" sz="1000" u="none" strike="noStrike" cap="none" baseline="0" err="1">
                          <a:sym typeface="Calibri"/>
                        </a:rPr>
                        <a:t>ravnala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2"/>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Nastavnik</a:t>
                      </a:r>
                      <a:r>
                        <a:rPr lang="en-US" sz="1000" u="none" strike="noStrike" cap="none" baseline="0">
                          <a:sym typeface="Calibri"/>
                        </a:rPr>
                        <a:t> ,</a:t>
                      </a:r>
                      <a:r>
                        <a:rPr lang="en-US" sz="1000" u="none" strike="noStrike" cap="none" baseline="0" err="1">
                          <a:sym typeface="Calibri"/>
                        </a:rPr>
                        <a:t>učenici</a:t>
                      </a:r>
                      <a:r>
                        <a:rPr lang="en-US" sz="1000" u="none" strike="noStrike" cap="none" baseline="0">
                          <a:sym typeface="Calibri"/>
                        </a:rPr>
                        <a:t> 8.razreda.</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3"/>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Krajem</a:t>
                      </a:r>
                      <a:r>
                        <a:rPr lang="en-US" sz="1000" u="none" strike="noStrike" cap="none" baseline="0">
                          <a:sym typeface="Calibri"/>
                        </a:rPr>
                        <a:t> 9</a:t>
                      </a:r>
                      <a:r>
                        <a:rPr lang="hr-HR" sz="1000" u="none" strike="noStrike" cap="none" baseline="0">
                          <a:sym typeface="Calibri"/>
                        </a:rPr>
                        <a:t> ili početkom 10</a:t>
                      </a:r>
                      <a:r>
                        <a:rPr lang="hr-HR" sz="1000" u="none" strike="noStrike" cap="none" baseline="0"/>
                        <a:t> </a:t>
                      </a:r>
                      <a:r>
                        <a:rPr lang="en-US" sz="1000" u="none" strike="noStrike" cap="none" baseline="0">
                          <a:sym typeface="Calibri"/>
                        </a:rPr>
                        <a:t> mjeseca-2 </a:t>
                      </a:r>
                      <a:r>
                        <a:rPr lang="en-US" sz="1000" u="none" strike="noStrike" cap="none" baseline="0" err="1">
                          <a:sym typeface="Calibri"/>
                        </a:rPr>
                        <a:t>školska</a:t>
                      </a:r>
                      <a:r>
                        <a:rPr lang="en-US" sz="1000" u="none" strike="noStrike" cap="none" baseline="0">
                          <a:sym typeface="Calibri"/>
                        </a:rPr>
                        <a:t> </a:t>
                      </a:r>
                      <a:r>
                        <a:rPr lang="en-US" sz="1000" u="none" strike="noStrike" cap="none" baseline="0" err="1">
                          <a:sym typeface="Calibri"/>
                        </a:rPr>
                        <a:t>sata</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4"/>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a:sym typeface="Calibri"/>
                        </a:rPr>
                        <a:t>0 </a:t>
                      </a:r>
                      <a:r>
                        <a:rPr lang="en-US" sz="1000" u="none" strike="noStrike" cap="none" baseline="0" err="1">
                          <a:sym typeface="Calibri"/>
                        </a:rPr>
                        <a:t>kuna</a:t>
                      </a:r>
                      <a:endParaRPr lang="en-US" sz="1000" u="none" strike="noStrike" cap="none" baseline="0">
                        <a:sym typeface="Calibri"/>
                      </a:endParaRP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5"/>
                  </a:ext>
                </a:extLst>
              </a:tr>
              <a:tr h="802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Usmeno</a:t>
                      </a:r>
                      <a:r>
                        <a:rPr lang="en-US" sz="1000" u="none" strike="noStrike" cap="none" baseline="0">
                          <a:sym typeface="Calibri"/>
                        </a:rPr>
                        <a:t>, </a:t>
                      </a:r>
                      <a:r>
                        <a:rPr lang="en-US" sz="1000" u="none" strike="noStrike" cap="none" baseline="0" err="1">
                          <a:sym typeface="Calibri"/>
                        </a:rPr>
                        <a:t>pismeno</a:t>
                      </a:r>
                      <a:r>
                        <a:rPr lang="en-US" sz="1000" u="none" strike="noStrike" cap="none" baseline="0">
                          <a:sym typeface="Calibri"/>
                        </a:rPr>
                        <a:t> </a:t>
                      </a:r>
                      <a:r>
                        <a:rPr lang="en-US" sz="1000" u="none" strike="noStrike" cap="none" baseline="0" err="1">
                          <a:sym typeface="Calibri"/>
                        </a:rPr>
                        <a:t>i</a:t>
                      </a:r>
                      <a:r>
                        <a:rPr lang="en-US" sz="1000" u="none" strike="noStrike" cap="none" baseline="0">
                          <a:sym typeface="Calibri"/>
                        </a:rPr>
                        <a:t> </a:t>
                      </a:r>
                      <a:r>
                        <a:rPr lang="en-US" sz="1000" u="none" strike="noStrike" cap="none" baseline="0" err="1">
                          <a:sym typeface="Calibri"/>
                        </a:rPr>
                        <a:t>praktično</a:t>
                      </a:r>
                      <a:r>
                        <a:rPr lang="en-US" sz="1000" u="none" strike="noStrike" cap="none" baseline="0">
                          <a:sym typeface="Calibri"/>
                        </a:rPr>
                        <a:t> </a:t>
                      </a:r>
                      <a:r>
                        <a:rPr lang="en-US" sz="1000" u="none" strike="noStrike" cap="none" baseline="0" err="1">
                          <a:sym typeface="Calibri"/>
                        </a:rPr>
                        <a:t>ocjenjivanje</a:t>
                      </a:r>
                      <a:r>
                        <a:rPr lang="en-US" sz="1000" u="none" strike="noStrike" cap="none" baseline="0">
                          <a:sym typeface="Calibri"/>
                        </a:rPr>
                        <a:t> </a:t>
                      </a:r>
                      <a:r>
                        <a:rPr lang="en-US" sz="1000" u="none" strike="noStrike" cap="none" baseline="0" err="1">
                          <a:sym typeface="Calibri"/>
                        </a:rPr>
                        <a:t>radova</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6"/>
                  </a:ext>
                </a:extLst>
              </a:tr>
            </a:tbl>
          </a:graphicData>
        </a:graphic>
      </p:graphicFrame>
      <p:pic>
        <p:nvPicPr>
          <p:cNvPr id="693" name="Shape 693"/>
          <p:cNvPicPr preferRelativeResize="0"/>
          <p:nvPr/>
        </p:nvPicPr>
        <p:blipFill rotWithShape="1">
          <a:blip r:embed="rId3">
            <a:alphaModFix/>
          </a:blip>
          <a:srcRect/>
          <a:stretch/>
        </p:blipFill>
        <p:spPr>
          <a:xfrm rot="361025">
            <a:off x="7998448" y="162228"/>
            <a:ext cx="748837" cy="731027"/>
          </a:xfrm>
          <a:prstGeom prst="rect">
            <a:avLst/>
          </a:prstGeom>
          <a:noFill/>
          <a:ln>
            <a:noFill/>
          </a:ln>
        </p:spPr>
      </p:pic>
      <p:sp>
        <p:nvSpPr>
          <p:cNvPr id="2" name="Title 1"/>
          <p:cNvSpPr>
            <a:spLocks noGrp="1"/>
          </p:cNvSpPr>
          <p:nvPr>
            <p:ph type="title"/>
          </p:nvPr>
        </p:nvSpPr>
        <p:spPr>
          <a:xfrm>
            <a:off x="778056" y="73238"/>
            <a:ext cx="8229600" cy="857250"/>
          </a:xfrm>
        </p:spPr>
        <p:txBody>
          <a:bodyPr>
            <a:noAutofit/>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Geografija</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Topografska karta i orijentacija u prirodi</a:t>
            </a:r>
          </a:p>
        </p:txBody>
      </p:sp>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690"/>
        <p:cNvGrpSpPr/>
        <p:nvPr/>
      </p:nvGrpSpPr>
      <p:grpSpPr>
        <a:xfrm>
          <a:off x="0" y="0"/>
          <a:ext cx="0" cy="0"/>
          <a:chOff x="0" y="0"/>
          <a:chExt cx="0" cy="0"/>
        </a:xfrm>
      </p:grpSpPr>
      <p:graphicFrame>
        <p:nvGraphicFramePr>
          <p:cNvPr id="692" name="Shape 692"/>
          <p:cNvGraphicFramePr/>
          <p:nvPr>
            <p:extLst>
              <p:ext uri="{D42A27DB-BD31-4B8C-83A1-F6EECF244321}">
                <p14:modId xmlns:p14="http://schemas.microsoft.com/office/powerpoint/2010/main" xmlns="" val="319753607"/>
              </p:ext>
            </p:extLst>
          </p:nvPr>
        </p:nvGraphicFramePr>
        <p:xfrm>
          <a:off x="844588" y="1307886"/>
          <a:ext cx="7917017" cy="3970275"/>
        </p:xfrm>
        <a:graphic>
          <a:graphicData uri="http://schemas.openxmlformats.org/drawingml/2006/table">
            <a:tbl>
              <a:tblPr>
                <a:tableStyleId>{0E3FDE45-AF77-4B5C-9715-49D594BDF05E}</a:tableStyleId>
              </a:tblPr>
              <a:tblGrid>
                <a:gridCol w="1592703">
                  <a:extLst>
                    <a:ext uri="{9D8B030D-6E8A-4147-A177-3AD203B41FA5}">
                      <a16:colId xmlns:a16="http://schemas.microsoft.com/office/drawing/2014/main" xmlns="" val="20000"/>
                    </a:ext>
                  </a:extLst>
                </a:gridCol>
                <a:gridCol w="6324314">
                  <a:extLst>
                    <a:ext uri="{9D8B030D-6E8A-4147-A177-3AD203B41FA5}">
                      <a16:colId xmlns:a16="http://schemas.microsoft.com/office/drawing/2014/main" xmlns="" val="20001"/>
                    </a:ext>
                  </a:extLst>
                </a:gridCol>
              </a:tblGrid>
              <a:tr h="8012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lvl="0" algn="l">
                        <a:lnSpc>
                          <a:spcPct val="100000"/>
                        </a:lnSpc>
                        <a:spcBef>
                          <a:spcPts val="0"/>
                        </a:spcBef>
                        <a:spcAft>
                          <a:spcPts val="0"/>
                        </a:spcAft>
                        <a:buNone/>
                      </a:pPr>
                      <a:r>
                        <a:rPr lang="en" sz="1000" u="none" strike="noStrike" cap="none" baseline="0" noProof="0" err="1"/>
                        <a:t>Učenici</a:t>
                      </a:r>
                      <a:r>
                        <a:rPr lang="en" sz="1000" u="none" strike="noStrike" cap="none" baseline="0" noProof="0"/>
                        <a:t> </a:t>
                      </a:r>
                      <a:r>
                        <a:rPr lang="en" sz="1000" u="none" strike="noStrike" cap="none" baseline="0" noProof="0" err="1"/>
                        <a:t>će</a:t>
                      </a:r>
                      <a:r>
                        <a:rPr lang="en" sz="1000" u="none" strike="noStrike" cap="none" baseline="0" noProof="0"/>
                        <a:t> </a:t>
                      </a:r>
                      <a:r>
                        <a:rPr lang="en" sz="1000" u="none" strike="noStrike" cap="none" baseline="0" noProof="0" err="1"/>
                        <a:t>naučiti</a:t>
                      </a:r>
                      <a:r>
                        <a:rPr lang="en" sz="1000" u="none" strike="noStrike" cap="none" baseline="0" noProof="0"/>
                        <a:t> da </a:t>
                      </a:r>
                      <a:r>
                        <a:rPr lang="en" sz="1000" u="none" strike="noStrike" cap="none" baseline="0" noProof="0" err="1"/>
                        <a:t>kretanje</a:t>
                      </a:r>
                      <a:r>
                        <a:rPr lang="en" sz="1000" u="none" strike="noStrike" cap="none" baseline="0" noProof="0"/>
                        <a:t> </a:t>
                      </a:r>
                      <a:r>
                        <a:rPr lang="en" sz="1000" u="none" strike="noStrike" cap="none" baseline="0" noProof="0" err="1"/>
                        <a:t>doprinosi</a:t>
                      </a:r>
                      <a:r>
                        <a:rPr lang="en" sz="1000" u="none" strike="noStrike" cap="none" baseline="0" noProof="0"/>
                        <a:t> </a:t>
                      </a:r>
                      <a:r>
                        <a:rPr lang="en" sz="1000" u="none" strike="noStrike" cap="none" baseline="0" noProof="0" err="1"/>
                        <a:t>održavanju</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očuvanju</a:t>
                      </a:r>
                      <a:r>
                        <a:rPr lang="en" sz="1000" u="none" strike="noStrike" cap="none" baseline="0" noProof="0"/>
                        <a:t> </a:t>
                      </a:r>
                      <a:r>
                        <a:rPr lang="en" sz="1000" u="none" strike="noStrike" cap="none" baseline="0" noProof="0" err="1"/>
                        <a:t>zdravlja</a:t>
                      </a:r>
                      <a:r>
                        <a:rPr lang="en" sz="1000" u="none" strike="noStrike" cap="none" baseline="0" noProof="0"/>
                        <a:t> </a:t>
                      </a:r>
                      <a:r>
                        <a:rPr lang="en" sz="1000" u="none" strike="noStrike" cap="none" baseline="0" noProof="0" err="1"/>
                        <a:t>te</a:t>
                      </a:r>
                      <a:r>
                        <a:rPr lang="en" sz="1000" u="none" strike="noStrike" cap="none" baseline="0" noProof="0"/>
                        <a:t> da </a:t>
                      </a:r>
                      <a:r>
                        <a:rPr lang="en" sz="1000" u="none" strike="noStrike" cap="none" baseline="0" noProof="0" err="1"/>
                        <a:t>utječe</a:t>
                      </a:r>
                      <a:r>
                        <a:rPr lang="en" sz="1000" u="none" strike="noStrike" cap="none" baseline="0" noProof="0"/>
                        <a:t> </a:t>
                      </a:r>
                      <a:r>
                        <a:rPr lang="en" sz="1000" u="none" strike="noStrike" cap="none" baseline="0" noProof="0" err="1"/>
                        <a:t>na</a:t>
                      </a:r>
                      <a:r>
                        <a:rPr lang="en" sz="1000" u="none" strike="noStrike" cap="none" baseline="0" noProof="0"/>
                        <a:t> </a:t>
                      </a:r>
                      <a:r>
                        <a:rPr lang="en" sz="1000" u="none" strike="noStrike" cap="none" baseline="0" noProof="0" err="1"/>
                        <a:t>tjelesnu</a:t>
                      </a:r>
                      <a:r>
                        <a:rPr lang="en" sz="1000" u="none" strike="noStrike" cap="none" baseline="0" noProof="0"/>
                        <a:t> </a:t>
                      </a:r>
                      <a:r>
                        <a:rPr lang="en" sz="1000" u="none" strike="noStrike" cap="none" baseline="0" noProof="0" err="1"/>
                        <a:t>masu</a:t>
                      </a:r>
                      <a:r>
                        <a:rPr lang="en" sz="1000" u="none" strike="noStrike" cap="none" baseline="0" noProof="0"/>
                        <a:t>. </a:t>
                      </a:r>
                      <a:endParaRPr lang="en"/>
                    </a:p>
                    <a:p>
                      <a:pPr lvl="0" algn="l">
                        <a:lnSpc>
                          <a:spcPct val="100000"/>
                        </a:lnSpc>
                        <a:spcBef>
                          <a:spcPts val="0"/>
                        </a:spcBef>
                        <a:spcAft>
                          <a:spcPts val="0"/>
                        </a:spcAft>
                        <a:buNone/>
                      </a:pPr>
                      <a:r>
                        <a:rPr lang="en" sz="1000" u="none" strike="noStrike" cap="none" baseline="0" noProof="0"/>
                        <a:t>A.3.2.D </a:t>
                      </a:r>
                      <a:r>
                        <a:rPr lang="en" sz="1000" u="none" strike="noStrike" cap="none" baseline="0" noProof="0" err="1"/>
                        <a:t>Opisuje</a:t>
                      </a:r>
                      <a:r>
                        <a:rPr lang="en" sz="1000" u="none" strike="noStrike" cap="none" baseline="0" noProof="0"/>
                        <a:t> </a:t>
                      </a:r>
                      <a:r>
                        <a:rPr lang="en" sz="1000" u="none" strike="noStrike" cap="none" baseline="0" noProof="0" err="1"/>
                        <a:t>važnost</a:t>
                      </a:r>
                      <a:r>
                        <a:rPr lang="en" sz="1000" u="none" strike="noStrike" cap="none" baseline="0" noProof="0"/>
                        <a:t> </a:t>
                      </a:r>
                      <a:r>
                        <a:rPr lang="en" sz="1000" u="none" strike="noStrike" cap="none" baseline="0" noProof="0" err="1"/>
                        <a:t>redovitoga</a:t>
                      </a:r>
                      <a:r>
                        <a:rPr lang="en" sz="1000" u="none" strike="noStrike" cap="none" baseline="0" noProof="0"/>
                        <a:t> </a:t>
                      </a:r>
                      <a:r>
                        <a:rPr lang="en" sz="1000" u="none" strike="noStrike" cap="none" baseline="0" noProof="0" err="1"/>
                        <a:t>tjelesnoga</a:t>
                      </a:r>
                      <a:r>
                        <a:rPr lang="en" sz="1000" u="none" strike="noStrike" cap="none" baseline="0" noProof="0"/>
                        <a:t> </a:t>
                      </a:r>
                      <a:r>
                        <a:rPr lang="en" sz="1000" u="none" strike="noStrike" cap="none" baseline="0" noProof="0" err="1"/>
                        <a:t>vježbanja</a:t>
                      </a:r>
                      <a:r>
                        <a:rPr lang="en" sz="1000" u="none" strike="noStrike" cap="none" baseline="0" noProof="0"/>
                        <a:t> </a:t>
                      </a:r>
                      <a:r>
                        <a:rPr lang="en" sz="1000" u="none" strike="noStrike" cap="none" baseline="0" noProof="0" err="1"/>
                        <a:t>kao</a:t>
                      </a:r>
                      <a:r>
                        <a:rPr lang="en" sz="1000" u="none" strike="noStrike" cap="none" baseline="0" noProof="0"/>
                        <a:t> </a:t>
                      </a:r>
                      <a:r>
                        <a:rPr lang="en" sz="1000" u="none" strike="noStrike" cap="none" baseline="0" noProof="0" err="1"/>
                        <a:t>važnog</a:t>
                      </a:r>
                      <a:r>
                        <a:rPr lang="en" sz="1000" u="none" strike="noStrike" cap="none" baseline="0" noProof="0"/>
                        <a:t> </a:t>
                      </a:r>
                      <a:r>
                        <a:rPr lang="en" sz="1000" u="none" strike="noStrike" cap="none" baseline="0" noProof="0" err="1"/>
                        <a:t>čimbenika</a:t>
                      </a:r>
                      <a:r>
                        <a:rPr lang="en" sz="1000" u="none" strike="noStrike" cap="none" baseline="0" noProof="0"/>
                        <a:t> </a:t>
                      </a:r>
                      <a:r>
                        <a:rPr lang="en" sz="1000" u="none" strike="noStrike" cap="none" baseline="0" noProof="0" err="1"/>
                        <a:t>regulacije</a:t>
                      </a:r>
                      <a:r>
                        <a:rPr lang="en" sz="1000" u="none" strike="noStrike" cap="none" baseline="0" noProof="0"/>
                        <a:t> </a:t>
                      </a:r>
                      <a:r>
                        <a:rPr lang="en" sz="1000" u="none" strike="noStrike" cap="none" baseline="0" noProof="0" err="1"/>
                        <a:t>tjelesne</a:t>
                      </a:r>
                      <a:r>
                        <a:rPr lang="en" sz="1000" u="none" strike="noStrike" cap="none" baseline="0" noProof="0"/>
                        <a:t> mase </a:t>
                      </a:r>
                      <a:endParaRPr lang="en"/>
                    </a:p>
                    <a:p>
                      <a:pPr lvl="0" algn="l">
                        <a:lnSpc>
                          <a:spcPct val="100000"/>
                        </a:lnSpc>
                        <a:spcBef>
                          <a:spcPts val="0"/>
                        </a:spcBef>
                        <a:spcAft>
                          <a:spcPts val="0"/>
                        </a:spcAft>
                        <a:buNone/>
                      </a:pPr>
                      <a:r>
                        <a:rPr lang="en" sz="1000" u="none" strike="noStrike" cap="none" baseline="0" noProof="0"/>
                        <a:t>A.2.2.B </a:t>
                      </a:r>
                      <a:r>
                        <a:rPr lang="en" sz="1000" u="none" strike="noStrike" cap="none" baseline="0" noProof="0" err="1"/>
                        <a:t>Primjenjuje</a:t>
                      </a:r>
                      <a:r>
                        <a:rPr lang="en" sz="1000" u="none" strike="noStrike" cap="none" baseline="0" noProof="0"/>
                        <a:t> </a:t>
                      </a:r>
                      <a:r>
                        <a:rPr lang="en" sz="1000" u="none" strike="noStrike" cap="none" baseline="0" noProof="0" err="1"/>
                        <a:t>pravilnu</a:t>
                      </a:r>
                      <a:r>
                        <a:rPr lang="en" sz="1000" u="none" strike="noStrike" cap="none" baseline="0" noProof="0"/>
                        <a:t> </a:t>
                      </a:r>
                      <a:r>
                        <a:rPr lang="en" sz="1000" u="none" strike="noStrike" cap="none" baseline="0" noProof="0" err="1"/>
                        <a:t>tjelesnu</a:t>
                      </a:r>
                      <a:r>
                        <a:rPr lang="en" sz="1000" u="none" strike="noStrike" cap="none" baseline="0" noProof="0"/>
                        <a:t> </a:t>
                      </a:r>
                      <a:r>
                        <a:rPr lang="en" sz="1000" u="none" strike="noStrike" cap="none" baseline="0" noProof="0" err="1"/>
                        <a:t>aktivnost</a:t>
                      </a:r>
                      <a:r>
                        <a:rPr lang="en" sz="1000" u="none" strike="noStrike" cap="none" baseline="0" noProof="0"/>
                        <a:t> </a:t>
                      </a:r>
                      <a:r>
                        <a:rPr lang="en" sz="1000" u="none" strike="noStrike" cap="none" baseline="0" noProof="0" err="1"/>
                        <a:t>sukladno</a:t>
                      </a:r>
                      <a:r>
                        <a:rPr lang="en" sz="1000" u="none" strike="noStrike" cap="none" baseline="0" noProof="0"/>
                        <a:t> </a:t>
                      </a:r>
                      <a:r>
                        <a:rPr lang="en" sz="1000" u="none" strike="noStrike" cap="none" baseline="0" noProof="0" err="1"/>
                        <a:t>svojim</a:t>
                      </a:r>
                      <a:r>
                        <a:rPr lang="en" sz="1000" u="none" strike="noStrike" cap="none" baseline="0" noProof="0"/>
                        <a:t> </a:t>
                      </a:r>
                      <a:r>
                        <a:rPr lang="en" sz="1000" u="none" strike="noStrike" cap="none" baseline="0" noProof="0" err="1"/>
                        <a:t>sposobnostima</a:t>
                      </a:r>
                      <a:r>
                        <a:rPr lang="en" sz="1000" u="none" strike="noStrike" cap="none" baseline="0" noProof="0"/>
                        <a:t>, </a:t>
                      </a:r>
                      <a:r>
                        <a:rPr lang="en" sz="1000" u="none" strike="noStrike" cap="none" baseline="0" noProof="0" err="1"/>
                        <a:t>afinitetima</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zdravstvenom</a:t>
                      </a:r>
                      <a:r>
                        <a:rPr lang="en" sz="1000" u="none" strike="noStrike" cap="none" baseline="0" noProof="0"/>
                        <a:t> </a:t>
                      </a:r>
                      <a:r>
                        <a:rPr lang="en" sz="1000" u="none" strike="noStrike" cap="none" baseline="0" noProof="0" err="1"/>
                        <a:t>stanju</a:t>
                      </a:r>
                      <a:r>
                        <a:rPr lang="en" sz="1000" u="none" strike="noStrike" cap="none" baseline="0" noProof="0"/>
                        <a:t>.</a:t>
                      </a:r>
                      <a:endParaRPr lang="en" sz="1000" u="none" strike="noStrike" cap="none" baseline="0"/>
                    </a:p>
                    <a:p>
                      <a:pPr marL="0" marR="0" lvl="0" indent="0" algn="l">
                        <a:lnSpc>
                          <a:spcPct val="100000"/>
                        </a:lnSpc>
                        <a:spcBef>
                          <a:spcPts val="0"/>
                        </a:spcBef>
                        <a:spcAft>
                          <a:spcPts val="0"/>
                        </a:spcAft>
                        <a:buNone/>
                      </a:pPr>
                      <a:r>
                        <a:rPr lang="en" sz="1000" u="none" strike="noStrike" cap="none" baseline="0" noProof="0" err="1"/>
                        <a:t>Također</a:t>
                      </a:r>
                      <a:r>
                        <a:rPr lang="en" sz="1000" u="none" strike="noStrike" cap="none" baseline="0" noProof="0"/>
                        <a:t> </a:t>
                      </a:r>
                      <a:r>
                        <a:rPr lang="en" sz="1000" u="none" strike="noStrike" cap="none" baseline="0" noProof="0" err="1"/>
                        <a:t>će</a:t>
                      </a:r>
                      <a:r>
                        <a:rPr lang="en" sz="1000" u="none" strike="noStrike" cap="none" baseline="0" noProof="0"/>
                        <a:t> </a:t>
                      </a:r>
                      <a:r>
                        <a:rPr lang="en" sz="1000" u="none" strike="noStrike" cap="none" baseline="0" noProof="0" err="1"/>
                        <a:t>spoznati</a:t>
                      </a:r>
                      <a:r>
                        <a:rPr lang="en" sz="1000" u="none" strike="noStrike" cap="none" baseline="0" noProof="0"/>
                        <a:t> da je </a:t>
                      </a:r>
                      <a:r>
                        <a:rPr lang="en" sz="1000" u="none" strike="noStrike" cap="none" baseline="0" noProof="0" err="1"/>
                        <a:t>pješačenje</a:t>
                      </a:r>
                      <a:r>
                        <a:rPr lang="en" sz="1000" u="none" strike="noStrike" cap="none" baseline="0" noProof="0"/>
                        <a:t> </a:t>
                      </a:r>
                      <a:r>
                        <a:rPr lang="en" sz="1000" u="none" strike="noStrike" cap="none" baseline="0" noProof="0" err="1"/>
                        <a:t>kao</a:t>
                      </a:r>
                      <a:r>
                        <a:rPr lang="en" sz="1000" u="none" strike="noStrike" cap="none" baseline="0" noProof="0"/>
                        <a:t> </a:t>
                      </a:r>
                      <a:r>
                        <a:rPr lang="en" sz="1000" u="none" strike="noStrike" cap="none" baseline="0" noProof="0" err="1"/>
                        <a:t>aktivnost</a:t>
                      </a:r>
                      <a:r>
                        <a:rPr lang="en" sz="1000" u="none" strike="noStrike" cap="none" baseline="0" noProof="0"/>
                        <a:t>  </a:t>
                      </a:r>
                      <a:r>
                        <a:rPr lang="en" sz="1000" u="none" strike="noStrike" cap="none" baseline="0" noProof="0" err="1"/>
                        <a:t>najjednostavniji</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najsvrsishodniji</a:t>
                      </a:r>
                      <a:r>
                        <a:rPr lang="en" sz="1000" u="none" strike="noStrike" cap="none" baseline="0" noProof="0"/>
                        <a:t> </a:t>
                      </a:r>
                      <a:r>
                        <a:rPr lang="en" sz="1000" u="none" strike="noStrike" cap="none" baseline="0" noProof="0" err="1"/>
                        <a:t>oblik</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čuvanja</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unapređenja</a:t>
                      </a:r>
                      <a:r>
                        <a:rPr lang="en" sz="1000" u="none" strike="noStrike" cap="none" baseline="0" noProof="0"/>
                        <a:t> </a:t>
                      </a:r>
                      <a:r>
                        <a:rPr lang="en" sz="1000" u="none" strike="noStrike" cap="none" baseline="0" noProof="0" err="1"/>
                        <a:t>zdravlja</a:t>
                      </a:r>
                      <a:r>
                        <a:rPr lang="en" sz="1000" u="none" strike="noStrike" cap="none" baseline="0" noProof="0"/>
                        <a:t>. </a:t>
                      </a:r>
                      <a:r>
                        <a:rPr lang="en" sz="1000" u="none" strike="noStrike" cap="none" baseline="0" noProof="0" err="1"/>
                        <a:t>Ovaj</a:t>
                      </a:r>
                      <a:r>
                        <a:rPr lang="en" sz="1000" u="none" strike="noStrike" cap="none" baseline="0" noProof="0"/>
                        <a:t> </a:t>
                      </a:r>
                      <a:r>
                        <a:rPr lang="en" sz="1000" u="none" strike="noStrike" cap="none" baseline="0" noProof="0" err="1"/>
                        <a:t>oblik</a:t>
                      </a:r>
                      <a:r>
                        <a:rPr lang="en" sz="1000" u="none" strike="noStrike" cap="none" baseline="0" noProof="0"/>
                        <a:t> </a:t>
                      </a:r>
                      <a:r>
                        <a:rPr lang="en" sz="1000" u="none" strike="noStrike" cap="none" baseline="0" noProof="0" err="1"/>
                        <a:t>tjelesne</a:t>
                      </a:r>
                      <a:r>
                        <a:rPr lang="en" sz="1000" u="none" strike="noStrike" cap="none" baseline="0" noProof="0"/>
                        <a:t> </a:t>
                      </a:r>
                      <a:r>
                        <a:rPr lang="en" sz="1000" u="none" strike="noStrike" cap="none" baseline="0" noProof="0" err="1"/>
                        <a:t>aktivnosti</a:t>
                      </a:r>
                      <a:r>
                        <a:rPr lang="en" sz="1000" u="none" strike="noStrike" cap="none" baseline="0" noProof="0"/>
                        <a:t> je </a:t>
                      </a:r>
                      <a:r>
                        <a:rPr lang="en" sz="1000" u="none" strike="noStrike" cap="none" baseline="0" noProof="0" err="1"/>
                        <a:t>najjednostavniji</a:t>
                      </a:r>
                      <a:r>
                        <a:rPr lang="en" sz="1000" u="none" strike="noStrike" cap="none" baseline="0" noProof="0"/>
                        <a:t> </a:t>
                      </a:r>
                      <a:r>
                        <a:rPr lang="en" sz="1000" u="none" strike="noStrike" cap="none" baseline="0" noProof="0" err="1"/>
                        <a:t>te</a:t>
                      </a:r>
                      <a:r>
                        <a:rPr lang="en" sz="1000" u="none" strike="noStrike" cap="none" baseline="0" noProof="0"/>
                        <a:t> </a:t>
                      </a:r>
                      <a:r>
                        <a:rPr lang="en" sz="1000" u="none" strike="noStrike" cap="none" baseline="0" noProof="0" err="1"/>
                        <a:t>najpristupačniji</a:t>
                      </a:r>
                      <a:r>
                        <a:rPr lang="en" sz="1000" u="none" strike="noStrike" cap="none" baseline="0" noProof="0"/>
                        <a:t> za </a:t>
                      </a:r>
                      <a:r>
                        <a:rPr lang="en" sz="1000" u="none" strike="noStrike" cap="none" baseline="0" noProof="0" err="1"/>
                        <a:t>zdrave</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bolesne</a:t>
                      </a:r>
                      <a:r>
                        <a:rPr lang="en" sz="1000" u="none" strike="noStrike" cap="none" baseline="0" noProof="0"/>
                        <a:t>, za </a:t>
                      </a:r>
                      <a:r>
                        <a:rPr lang="en" sz="1000" u="none" strike="noStrike" cap="none" baseline="0" noProof="0" err="1"/>
                        <a:t>svaku</a:t>
                      </a:r>
                      <a:r>
                        <a:rPr lang="en" sz="1000" u="none" strike="noStrike" cap="none" baseline="0" noProof="0"/>
                        <a:t> </a:t>
                      </a:r>
                      <a:r>
                        <a:rPr lang="en" sz="1000" u="none" strike="noStrike" cap="none" baseline="0" noProof="0" err="1"/>
                        <a:t>životnu</a:t>
                      </a:r>
                      <a:r>
                        <a:rPr lang="en" sz="1000" u="none" strike="noStrike" cap="none" baseline="0" noProof="0"/>
                        <a:t> dob </a:t>
                      </a:r>
                      <a:r>
                        <a:rPr lang="en" sz="1000" u="none" strike="noStrike" cap="none" baseline="0" noProof="0" err="1"/>
                        <a:t>i</a:t>
                      </a:r>
                      <a:r>
                        <a:rPr lang="en" sz="1000" u="none" strike="noStrike" cap="none" baseline="0" noProof="0"/>
                        <a:t> za </a:t>
                      </a:r>
                      <a:r>
                        <a:rPr lang="en" sz="1000" u="none" strike="noStrike" cap="none" baseline="0" noProof="0" err="1"/>
                        <a:t>oba</a:t>
                      </a:r>
                      <a:r>
                        <a:rPr lang="en" sz="1000" u="none" strike="noStrike" cap="none" baseline="0" noProof="0"/>
                        <a:t> </a:t>
                      </a:r>
                      <a:r>
                        <a:rPr lang="en" sz="1000" u="none" strike="noStrike" cap="none" baseline="0" noProof="0" err="1"/>
                        <a:t>spola</a:t>
                      </a:r>
                      <a:r>
                        <a:rPr lang="en" sz="1000" u="none" strike="noStrike" cap="none" baseline="0" noProof="0"/>
                        <a:t>. </a:t>
                      </a:r>
                      <a:endParaRPr lang="en" sz="1000" u="none" strike="noStrike" cap="none" baseline="0">
                        <a:sym typeface="Calibri"/>
                      </a:endParaRPr>
                    </a:p>
                  </a:txBody>
                  <a:tcPr marL="91450" marR="91450" marT="29975" marB="29975"/>
                </a:tc>
                <a:extLst>
                  <a:ext uri="{0D108BD9-81ED-4DB2-BD59-A6C34878D82A}">
                    <a16:rowId xmlns:a16="http://schemas.microsoft.com/office/drawing/2014/main" xmlns="" val="10000"/>
                  </a:ext>
                </a:extLst>
              </a:tr>
              <a:tr h="6191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1000" u="none" strike="noStrike" cap="none" baseline="0" err="1"/>
                        <a:t>Upoznavanje</a:t>
                      </a:r>
                      <a:r>
                        <a:rPr lang="en" sz="1000" u="none" strike="noStrike" cap="none" baseline="0"/>
                        <a:t> </a:t>
                      </a:r>
                      <a:r>
                        <a:rPr lang="en" sz="1000" u="none" strike="noStrike" cap="none" baseline="0" err="1"/>
                        <a:t>zavičaja</a:t>
                      </a:r>
                      <a:r>
                        <a:rPr lang="en" sz="1000" u="none" strike="noStrike" cap="none" baseline="0"/>
                        <a:t>, </a:t>
                      </a:r>
                      <a:r>
                        <a:rPr lang="en" sz="1000" u="none" strike="noStrike" cap="none" baseline="0" err="1"/>
                        <a:t>razvijanje</a:t>
                      </a:r>
                      <a:r>
                        <a:rPr lang="en" sz="1000" u="none" strike="noStrike" cap="none" baseline="0"/>
                        <a:t> </a:t>
                      </a:r>
                      <a:r>
                        <a:rPr lang="en" sz="1000" u="none" strike="noStrike" cap="none" baseline="0" err="1"/>
                        <a:t>ljubavi</a:t>
                      </a:r>
                      <a:r>
                        <a:rPr lang="en" sz="1000" u="none" strike="noStrike" cap="none" baseline="0"/>
                        <a:t> </a:t>
                      </a:r>
                      <a:r>
                        <a:rPr lang="en" sz="1000" u="none" strike="noStrike" cap="none" baseline="0" err="1"/>
                        <a:t>prema</a:t>
                      </a:r>
                      <a:r>
                        <a:rPr lang="en" sz="1000" u="none" strike="noStrike" cap="none" baseline="0"/>
                        <a:t> </a:t>
                      </a:r>
                      <a:r>
                        <a:rPr lang="en" sz="1000" u="none" strike="noStrike" cap="none" baseline="0" err="1"/>
                        <a:t>prirodi</a:t>
                      </a:r>
                      <a:r>
                        <a:rPr lang="en" sz="1000" u="none" strike="noStrike" cap="none" baseline="0"/>
                        <a:t>, </a:t>
                      </a:r>
                      <a:r>
                        <a:rPr lang="en" sz="1000" u="none" strike="noStrike" cap="none" baseline="0" err="1"/>
                        <a:t>sportskoj</a:t>
                      </a:r>
                      <a:r>
                        <a:rPr lang="en" sz="1000" u="none" strike="noStrike" cap="none" baseline="0"/>
                        <a:t> </a:t>
                      </a:r>
                      <a:r>
                        <a:rPr lang="en" sz="1000" u="none" strike="noStrike" cap="none" baseline="0" err="1"/>
                        <a:t>aktivnosti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pješačenju</a:t>
                      </a:r>
                      <a:r>
                        <a:rPr lang="en" sz="1000" u="none" strike="noStrike" cap="none" baseline="0" err="1">
                          <a:sym typeface="Calibri"/>
                        </a:rPr>
                        <a:t>.</a:t>
                      </a:r>
                      <a:r>
                        <a:rPr lang="en" sz="1000" u="none" strike="noStrike" cap="none" baseline="0" noProof="0" err="1"/>
                        <a:t>Pješačenje</a:t>
                      </a:r>
                      <a:r>
                        <a:rPr lang="en" sz="1000" u="none" strike="noStrike" cap="none" baseline="0" noProof="0"/>
                        <a:t>, </a:t>
                      </a:r>
                      <a:r>
                        <a:rPr lang="en" sz="1000" u="none" strike="noStrike" cap="none" baseline="0" noProof="0" err="1"/>
                        <a:t>posebice</a:t>
                      </a:r>
                      <a:r>
                        <a:rPr lang="en" sz="1000" u="none" strike="noStrike" cap="none" baseline="0" noProof="0"/>
                        <a:t> u </a:t>
                      </a:r>
                      <a:r>
                        <a:rPr lang="en" sz="1000" u="none" strike="noStrike" cap="none" baseline="0" noProof="0" err="1"/>
                        <a:t>prirodi</a:t>
                      </a:r>
                      <a:r>
                        <a:rPr lang="en" sz="1000" u="none" strike="noStrike" cap="none" baseline="0" noProof="0"/>
                        <a:t>, u </a:t>
                      </a:r>
                      <a:r>
                        <a:rPr lang="en" sz="1000" u="none" strike="noStrike" cap="none" baseline="0" noProof="0" err="1"/>
                        <a:t>kombinaciji</a:t>
                      </a:r>
                      <a:r>
                        <a:rPr lang="en" sz="1000" u="none" strike="noStrike" cap="none" baseline="0" noProof="0"/>
                        <a:t> s </a:t>
                      </a:r>
                      <a:r>
                        <a:rPr lang="en" sz="1000" u="none" strike="noStrike" cap="none" baseline="0" noProof="0" err="1"/>
                        <a:t>odgovarajućim</a:t>
                      </a:r>
                      <a:r>
                        <a:rPr lang="en" sz="1000" u="none" strike="noStrike" cap="none" baseline="0" noProof="0"/>
                        <a:t> </a:t>
                      </a:r>
                      <a:r>
                        <a:rPr lang="en" sz="1000" u="none" strike="noStrike" cap="none" baseline="0" noProof="0" err="1"/>
                        <a:t>vježbama</a:t>
                      </a:r>
                      <a:r>
                        <a:rPr lang="en" sz="1000" u="none" strike="noStrike" cap="none" baseline="0" noProof="0"/>
                        <a:t> </a:t>
                      </a:r>
                      <a:r>
                        <a:rPr lang="en" sz="1000" u="none" strike="noStrike" cap="none" baseline="0" noProof="0" err="1"/>
                        <a:t>blagotvorno</a:t>
                      </a:r>
                      <a:r>
                        <a:rPr lang="en" sz="1000" u="none" strike="noStrike" cap="none" baseline="0" noProof="0"/>
                        <a:t> </a:t>
                      </a:r>
                      <a:r>
                        <a:rPr lang="en" sz="1000" u="none" strike="noStrike" cap="none" baseline="0" noProof="0" err="1"/>
                        <a:t>djeluje</a:t>
                      </a:r>
                      <a:r>
                        <a:rPr lang="en" sz="1000" u="none" strike="noStrike" cap="none" baseline="0" noProof="0"/>
                        <a:t> </a:t>
                      </a:r>
                      <a:r>
                        <a:rPr lang="en" sz="1000" u="none" strike="noStrike" cap="none" baseline="0" noProof="0" err="1"/>
                        <a:t>na</a:t>
                      </a:r>
                      <a:r>
                        <a:rPr lang="en" sz="1000" u="none" strike="noStrike" cap="none" baseline="0" noProof="0"/>
                        <a:t> </a:t>
                      </a:r>
                      <a:r>
                        <a:rPr lang="en" sz="1000" u="none" strike="noStrike" cap="none" baseline="0" noProof="0" err="1"/>
                        <a:t>čovjekov</a:t>
                      </a:r>
                      <a:r>
                        <a:rPr lang="en" sz="1000" u="none" strike="noStrike" cap="none" baseline="0" noProof="0"/>
                        <a:t> </a:t>
                      </a:r>
                      <a:r>
                        <a:rPr lang="en" sz="1000" u="none" strike="noStrike" cap="none" baseline="0" noProof="0" err="1"/>
                        <a:t>organizam</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općenito</a:t>
                      </a:r>
                      <a:r>
                        <a:rPr lang="en" sz="1000" u="none" strike="noStrike" cap="none" baseline="0" noProof="0"/>
                        <a:t> </a:t>
                      </a:r>
                      <a:r>
                        <a:rPr lang="en" sz="1000" u="none" strike="noStrike" cap="none" baseline="0" noProof="0" err="1"/>
                        <a:t>na</a:t>
                      </a:r>
                      <a:r>
                        <a:rPr lang="en" sz="1000" u="none" strike="noStrike" cap="none" baseline="0" noProof="0"/>
                        <a:t> </a:t>
                      </a:r>
                      <a:r>
                        <a:rPr lang="en" sz="1000" u="none" strike="noStrike" cap="none" baseline="0" noProof="0" err="1"/>
                        <a:t>njegovo</a:t>
                      </a:r>
                      <a:r>
                        <a:rPr lang="en" sz="1000" u="none" strike="noStrike" cap="none" baseline="0" noProof="0"/>
                        <a:t> </a:t>
                      </a:r>
                      <a:r>
                        <a:rPr lang="en" sz="1000" u="none" strike="noStrike" cap="none" baseline="0" noProof="0" err="1"/>
                        <a:t>psihičko</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fizičko</a:t>
                      </a:r>
                      <a:r>
                        <a:rPr lang="en" sz="1000" u="none" strike="noStrike" cap="none" baseline="0" noProof="0"/>
                        <a:t> </a:t>
                      </a:r>
                      <a:r>
                        <a:rPr lang="en" sz="1000" u="none" strike="noStrike" cap="none" baseline="0" noProof="0" err="1"/>
                        <a:t>stanje</a:t>
                      </a:r>
                      <a:r>
                        <a:rPr lang="en" sz="1000" u="none" strike="noStrike" cap="none" baseline="0" noProof="0"/>
                        <a:t>.</a:t>
                      </a:r>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50" marR="91450" marT="29975" marB="29975"/>
                </a:tc>
                <a:extLst>
                  <a:ext uri="{0D108BD9-81ED-4DB2-BD59-A6C34878D82A}">
                    <a16:rowId xmlns:a16="http://schemas.microsoft.com/office/drawing/2014/main" xmlns="" val="10001"/>
                  </a:ext>
                </a:extLst>
              </a:tr>
              <a:tr h="3631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1000" u="none" strike="noStrike" cap="none" baseline="0" err="1"/>
                        <a:t>Pješačenje</a:t>
                      </a:r>
                      <a:r>
                        <a:rPr lang="en" sz="1000" u="none" strike="noStrike" cap="none" baseline="0"/>
                        <a:t> svaki razred zasebno po rasporedu 15.10.2020.</a:t>
                      </a:r>
                      <a:endParaRPr lang="en" sz="1000" u="none" strike="noStrike" cap="none" baseline="0">
                        <a:sym typeface="Calibri"/>
                      </a:endParaRPr>
                    </a:p>
                  </a:txBody>
                  <a:tcPr marL="91450" marR="91450" marT="29975" marB="29975"/>
                </a:tc>
                <a:extLst>
                  <a:ext uri="{0D108BD9-81ED-4DB2-BD59-A6C34878D82A}">
                    <a16:rowId xmlns:a16="http://schemas.microsoft.com/office/drawing/2014/main" xmlns="" val="10002"/>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US" sz="1000" u="none" strike="noStrike" cap="none" baseline="0" err="1">
                          <a:sym typeface="Calibri"/>
                        </a:rPr>
                        <a:t>Nastavnik</a:t>
                      </a:r>
                      <a:r>
                        <a:rPr lang="en-US" sz="1000" u="none" strike="noStrike" cap="none" baseline="0"/>
                        <a:t> TZK, </a:t>
                      </a:r>
                      <a:r>
                        <a:rPr lang="en-US" sz="1000" u="none" strike="noStrike" cap="none" baseline="0" err="1"/>
                        <a:t>učenici</a:t>
                      </a:r>
                      <a:r>
                        <a:rPr lang="en-US" sz="1000" u="none" strike="noStrike" cap="none" baseline="0"/>
                        <a:t> I </a:t>
                      </a:r>
                      <a:r>
                        <a:rPr lang="en-US" sz="1000" u="none" strike="noStrike" cap="none" baseline="0" err="1"/>
                        <a:t>ostali</a:t>
                      </a:r>
                      <a:r>
                        <a:rPr lang="en-US" sz="1000" u="none" strike="noStrike" cap="none" baseline="0"/>
                        <a:t> </a:t>
                      </a:r>
                      <a:r>
                        <a:rPr lang="en-US" sz="1000" u="none" strike="noStrike" cap="none" baseline="0" err="1"/>
                        <a:t>učitelji</a:t>
                      </a:r>
                      <a:r>
                        <a:rPr lang="en-US" sz="1000" u="none" strike="noStrike" cap="none" baseline="0"/>
                        <a:t>.</a:t>
                      </a:r>
                      <a:endParaRPr lang="en-US" sz="1000" u="none" strike="noStrike" cap="none" baseline="0">
                        <a:sym typeface="Calibri"/>
                      </a:endParaRP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3"/>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US" sz="1000" u="none" strike="noStrike" cap="none" baseline="0"/>
                        <a:t>15.10.2020.</a:t>
                      </a:r>
                      <a:endParaRPr lang="en-US" sz="1000" u="none" strike="noStrike" cap="none" baseline="0">
                        <a:sym typeface="Calibri"/>
                      </a:endParaRP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4"/>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a:sym typeface="Calibri"/>
                        </a:rPr>
                        <a:t>0 </a:t>
                      </a:r>
                      <a:r>
                        <a:rPr lang="en-US" sz="1000" u="none" strike="noStrike" cap="none" baseline="0" err="1">
                          <a:sym typeface="Calibri"/>
                        </a:rPr>
                        <a:t>kuna</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5"/>
                  </a:ext>
                </a:extLst>
              </a:tr>
              <a:tr h="802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endParaRPr lang="en-US" sz="1000" u="none" strike="noStrike" cap="none" baseline="0">
                        <a:sym typeface="Calibri"/>
                      </a:endParaRPr>
                    </a:p>
                    <a:p>
                      <a:pPr marL="0" marR="0" lvl="0" indent="0" algn="l" rtl="0">
                        <a:spcBef>
                          <a:spcPts val="0"/>
                        </a:spcBef>
                        <a:buNone/>
                      </a:pPr>
                      <a:r>
                        <a:rPr lang="en-US" sz="1000" u="none" strike="noStrike" cap="none" baseline="0" err="1"/>
                        <a:t>Razgovor</a:t>
                      </a:r>
                      <a:r>
                        <a:rPr lang="en-US" sz="1000" u="none" strike="noStrike" cap="none" baseline="0"/>
                        <a:t> s </a:t>
                      </a:r>
                      <a:r>
                        <a:rPr lang="en-US" sz="1000" u="none" strike="noStrike" cap="none" baseline="0" err="1"/>
                        <a:t>učenicima</a:t>
                      </a:r>
                      <a:r>
                        <a:rPr lang="en-US" sz="1000" u="none" strike="noStrike" cap="none" baseline="0"/>
                        <a:t> o </a:t>
                      </a:r>
                      <a:r>
                        <a:rPr lang="en-US" sz="1000" u="none" strike="noStrike" cap="none" baseline="0" err="1"/>
                        <a:t>viđenom</a:t>
                      </a:r>
                      <a:r>
                        <a:rPr lang="en-US" sz="1000" u="none" strike="noStrike" cap="none" baseline="0"/>
                        <a:t>.</a:t>
                      </a: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44588" y="148827"/>
            <a:ext cx="7453223"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Međunarodni dan pješačenja</a:t>
            </a:r>
          </a:p>
        </p:txBody>
      </p:sp>
      <p:pic>
        <p:nvPicPr>
          <p:cNvPr id="4" name="Slika 3">
            <a:extLst>
              <a:ext uri="{FF2B5EF4-FFF2-40B4-BE49-F238E27FC236}">
                <a16:creationId xmlns:a16="http://schemas.microsoft.com/office/drawing/2014/main" xmlns="" id="{AD89EC5F-8112-41CF-8EF4-68529AC612F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flipH="1">
            <a:off x="8013627" y="148827"/>
            <a:ext cx="568367" cy="1130113"/>
          </a:xfrm>
          <a:prstGeom prst="rect">
            <a:avLst/>
          </a:prstGeom>
        </p:spPr>
      </p:pic>
    </p:spTree>
    <p:extLst>
      <p:ext uri="{BB962C8B-B14F-4D97-AF65-F5344CB8AC3E}">
        <p14:creationId xmlns:p14="http://schemas.microsoft.com/office/powerpoint/2010/main" xmlns="" val="1648805372"/>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732"/>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threePt" dir="t"/>
            </a:scene3d>
            <a:sp3d extrusionH="57150">
              <a:bevelT w="38100" h="38100"/>
            </a:sp3d>
          </a:bodyPr>
          <a:lstStyle/>
          <a:p>
            <a:pPr algn="ctr"/>
            <a:r>
              <a:rPr lang="hr-HR" err="1">
                <a:latin typeface="+mn-lt"/>
              </a:rPr>
              <a:t>Izvanučionička</a:t>
            </a:r>
            <a:r>
              <a:rPr lang="hr-HR">
                <a:latin typeface="+mn-lt"/>
              </a:rPr>
              <a:t> nastava</a:t>
            </a:r>
          </a:p>
        </p:txBody>
      </p:sp>
      <p:sp>
        <p:nvSpPr>
          <p:cNvPr id="4" name="Text Placeholder 3"/>
          <p:cNvSpPr>
            <a:spLocks noGrp="1"/>
          </p:cNvSpPr>
          <p:nvPr>
            <p:ph type="body" idx="1"/>
          </p:nvPr>
        </p:nvSpPr>
        <p:spPr/>
        <p:txBody>
          <a:bodyPr/>
          <a:lstStyle/>
          <a:p>
            <a:pPr algn="ctr"/>
            <a:r>
              <a:rPr lang="hr-HR">
                <a:solidFill>
                  <a:schemeClr val="accent2">
                    <a:lumMod val="75000"/>
                  </a:schemeClr>
                </a:solidFill>
                <a:effectLst>
                  <a:outerShdw blurRad="38100" dist="38100" dir="2700000" algn="tl">
                    <a:srgbClr val="000000">
                      <a:alpha val="43137"/>
                    </a:srgbClr>
                  </a:outerShdw>
                </a:effectLst>
              </a:rPr>
              <a:t>Razredna nastava</a:t>
            </a:r>
          </a:p>
        </p:txBody>
      </p:sp>
    </p:spTree>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741"/>
        <p:cNvGrpSpPr/>
        <p:nvPr/>
      </p:nvGrpSpPr>
      <p:grpSpPr>
        <a:xfrm>
          <a:off x="0" y="0"/>
          <a:ext cx="0" cy="0"/>
          <a:chOff x="0" y="0"/>
          <a:chExt cx="0" cy="0"/>
        </a:xfrm>
      </p:grpSpPr>
      <p:graphicFrame>
        <p:nvGraphicFramePr>
          <p:cNvPr id="743" name="Shape 743"/>
          <p:cNvGraphicFramePr/>
          <p:nvPr>
            <p:extLst>
              <p:ext uri="{D42A27DB-BD31-4B8C-83A1-F6EECF244321}">
                <p14:modId xmlns:p14="http://schemas.microsoft.com/office/powerpoint/2010/main" xmlns="" val="487385901"/>
              </p:ext>
            </p:extLst>
          </p:nvPr>
        </p:nvGraphicFramePr>
        <p:xfrm>
          <a:off x="962526" y="1329927"/>
          <a:ext cx="7930624" cy="3920650"/>
        </p:xfrm>
        <a:graphic>
          <a:graphicData uri="http://schemas.openxmlformats.org/drawingml/2006/table">
            <a:tbl>
              <a:tblPr>
                <a:tableStyleId>{0E3FDE45-AF77-4B5C-9715-49D594BDF05E}</a:tableStyleId>
              </a:tblPr>
              <a:tblGrid>
                <a:gridCol w="1873196">
                  <a:extLst>
                    <a:ext uri="{9D8B030D-6E8A-4147-A177-3AD203B41FA5}">
                      <a16:colId xmlns:a16="http://schemas.microsoft.com/office/drawing/2014/main" xmlns="" val="20000"/>
                    </a:ext>
                  </a:extLst>
                </a:gridCol>
                <a:gridCol w="6057428">
                  <a:extLst>
                    <a:ext uri="{9D8B030D-6E8A-4147-A177-3AD203B41FA5}">
                      <a16:colId xmlns:a16="http://schemas.microsoft.com/office/drawing/2014/main" xmlns="" val="20001"/>
                    </a:ext>
                  </a:extLst>
                </a:gridCol>
              </a:tblGrid>
              <a:tr h="5238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Učenik</a:t>
                      </a:r>
                      <a:r>
                        <a:rPr lang="en" sz="1000" u="none" strike="noStrike" cap="none" baseline="0"/>
                        <a:t> </a:t>
                      </a:r>
                      <a:r>
                        <a:rPr lang="en" sz="1000" u="none" strike="noStrike" cap="none" baseline="0" err="1"/>
                        <a:t>će</a:t>
                      </a:r>
                      <a:r>
                        <a:rPr lang="en" sz="1000" u="none" strike="noStrike" cap="none" baseline="0"/>
                        <a:t>:</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uočavati</a:t>
                      </a:r>
                      <a:r>
                        <a:rPr lang="en" sz="1000" u="none" strike="noStrike" cap="none" baseline="0"/>
                        <a:t> </a:t>
                      </a:r>
                      <a:r>
                        <a:rPr lang="en" sz="1000" u="none" strike="noStrike" cap="none" baseline="0" err="1"/>
                        <a:t>promjene</a:t>
                      </a:r>
                      <a:r>
                        <a:rPr lang="en" sz="1000" u="none" strike="noStrike" cap="none" baseline="0"/>
                        <a:t> u </a:t>
                      </a:r>
                      <a:r>
                        <a:rPr lang="en" sz="1000" u="none" strike="noStrike" cap="none" baseline="0" err="1"/>
                        <a:t>prirodi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neposrednoj</a:t>
                      </a:r>
                      <a:r>
                        <a:rPr lang="en" sz="1000" u="none" strike="noStrike" cap="none" baseline="0"/>
                        <a:t> </a:t>
                      </a:r>
                      <a:r>
                        <a:rPr lang="en" sz="1000" u="none" strike="noStrike" cap="none" baseline="0" err="1"/>
                        <a:t>okolini</a:t>
                      </a:r>
                      <a:r>
                        <a:rPr lang="en" sz="1000" u="none" strike="noStrike" cap="none" baseline="0"/>
                        <a:t> </a:t>
                      </a:r>
                      <a:r>
                        <a:rPr lang="en" sz="1000" u="none" strike="noStrike" cap="none" baseline="0" err="1"/>
                        <a:t>tijekom</a:t>
                      </a:r>
                      <a:r>
                        <a:rPr lang="en" sz="1000" u="none" strike="noStrike" cap="none" baseline="0"/>
                        <a:t> </a:t>
                      </a:r>
                      <a:r>
                        <a:rPr lang="en" sz="1000" u="none" strike="noStrike" cap="none" baseline="0" err="1"/>
                        <a:t>godišnjih</a:t>
                      </a:r>
                      <a:r>
                        <a:rPr lang="en" sz="1000" u="none" strike="noStrike" cap="none" baseline="0"/>
                        <a:t> </a:t>
                      </a:r>
                      <a:r>
                        <a:rPr lang="en" sz="1000" u="none" strike="noStrike" cap="none" baseline="0" err="1"/>
                        <a:t>doba</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uočit</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utjecaj</a:t>
                      </a:r>
                      <a:r>
                        <a:rPr lang="en" sz="1000" u="none" strike="noStrike" cap="none" baseline="0"/>
                        <a:t> </a:t>
                      </a:r>
                      <a:r>
                        <a:rPr lang="en" sz="1000" u="none" strike="noStrike" cap="none" baseline="0" err="1"/>
                        <a:t>godišnjih</a:t>
                      </a:r>
                      <a:r>
                        <a:rPr lang="en" sz="1000" u="none" strike="noStrike" cap="none" baseline="0"/>
                        <a:t> </a:t>
                      </a:r>
                      <a:r>
                        <a:rPr lang="en" sz="1000" u="none" strike="noStrike" cap="none" baseline="0" err="1"/>
                        <a:t>doba</a:t>
                      </a:r>
                      <a:r>
                        <a:rPr lang="en" sz="1000" u="none" strike="noStrike" cap="none" baseline="0"/>
                        <a:t> </a:t>
                      </a:r>
                      <a:r>
                        <a:rPr lang="en" sz="1000" u="none" strike="noStrike" cap="none" baseline="0" err="1"/>
                        <a:t>na</a:t>
                      </a:r>
                      <a:r>
                        <a:rPr lang="en" sz="1000" u="none" strike="noStrike" cap="none" baseline="0"/>
                        <a:t> </a:t>
                      </a:r>
                      <a:r>
                        <a:rPr lang="en" sz="1000" u="none" strike="noStrike" cap="none" baseline="0" err="1"/>
                        <a:t>život</a:t>
                      </a:r>
                      <a:r>
                        <a:rPr lang="en" sz="1000" u="none" strike="noStrike" cap="none" baseline="0"/>
                        <a:t> </a:t>
                      </a:r>
                      <a:r>
                        <a:rPr lang="en" sz="1000" u="none" strike="noStrike" cap="none" baseline="0" err="1"/>
                        <a:t>biljaka</a:t>
                      </a:r>
                      <a:r>
                        <a:rPr lang="en" sz="1000" u="none" strike="noStrike" cap="none" baseline="0"/>
                        <a:t>, </a:t>
                      </a:r>
                      <a:r>
                        <a:rPr lang="en" sz="1000" u="none" strike="noStrike" cap="none" baseline="0" err="1"/>
                        <a:t>životinja</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ljudi</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razlikovat</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godišnja</a:t>
                      </a:r>
                      <a:r>
                        <a:rPr lang="en" sz="1000" u="none" strike="noStrike" cap="none" baseline="0"/>
                        <a:t> </a:t>
                      </a:r>
                      <a:r>
                        <a:rPr lang="en" sz="1000" u="none" strike="noStrike" cap="none" baseline="0" err="1"/>
                        <a:t>doba</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pratit</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stablo</a:t>
                      </a:r>
                      <a:r>
                        <a:rPr lang="en" sz="1000" u="none" strike="noStrike" cap="none" baseline="0"/>
                        <a:t> </a:t>
                      </a:r>
                      <a:r>
                        <a:rPr lang="en" sz="1000" u="none" strike="noStrike" cap="none" baseline="0" err="1"/>
                        <a:t>kroz</a:t>
                      </a:r>
                      <a:r>
                        <a:rPr lang="en" sz="1000" u="none" strike="noStrike" cap="none" baseline="0"/>
                        <a:t> </a:t>
                      </a:r>
                      <a:r>
                        <a:rPr lang="en" sz="1000" u="none" strike="noStrike" cap="none" baseline="0" err="1"/>
                        <a:t>godišnja</a:t>
                      </a:r>
                      <a:r>
                        <a:rPr lang="en" sz="1000" u="none" strike="noStrike" cap="none" baseline="0"/>
                        <a:t> </a:t>
                      </a:r>
                      <a:r>
                        <a:rPr lang="en" sz="1000" u="none" strike="noStrike" cap="none" baseline="0" err="1"/>
                        <a:t>doba</a:t>
                      </a:r>
                      <a:endParaRPr lang="en" sz="1000" u="none" strike="noStrike" cap="none" baseline="0"/>
                    </a:p>
                  </a:txBody>
                  <a:tcPr marL="91450" marR="91450" marT="31550" marB="31550"/>
                </a:tc>
                <a:extLst>
                  <a:ext uri="{0D108BD9-81ED-4DB2-BD59-A6C34878D82A}">
                    <a16:rowId xmlns:a16="http://schemas.microsoft.com/office/drawing/2014/main" xmlns="" val="10000"/>
                  </a:ext>
                </a:extLst>
              </a:tr>
              <a:tr h="5548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sposobnost</a:t>
                      </a:r>
                      <a:r>
                        <a:rPr lang="en" sz="1000" u="none" strike="noStrike" cap="none" baseline="0">
                          <a:sym typeface="Calibri"/>
                        </a:rPr>
                        <a:t> </a:t>
                      </a:r>
                      <a:r>
                        <a:rPr lang="en" sz="1000" u="none" strike="noStrike" cap="none" baseline="0" err="1">
                          <a:sym typeface="Calibri"/>
                        </a:rPr>
                        <a:t>promatranja</a:t>
                      </a:r>
                      <a:r>
                        <a:rPr lang="en" sz="1000" u="none" strike="noStrike" cap="none" baseline="0">
                          <a:sym typeface="Calibri"/>
                        </a:rPr>
                        <a:t>, </a:t>
                      </a:r>
                      <a:r>
                        <a:rPr lang="en" sz="1000" u="none" strike="noStrike" cap="none" baseline="0" err="1">
                          <a:sym typeface="Calibri"/>
                        </a:rPr>
                        <a:t>opisivanja</a:t>
                      </a:r>
                      <a:r>
                        <a:rPr lang="en" sz="1000" u="none" strike="noStrike" cap="none" baseline="0">
                          <a:sym typeface="Calibri"/>
                        </a:rPr>
                        <a:t>, </a:t>
                      </a:r>
                      <a:r>
                        <a:rPr lang="en" sz="1000" u="none" strike="noStrike" cap="none" baseline="0" err="1">
                          <a:sym typeface="Calibri"/>
                        </a:rPr>
                        <a:t>razlikovanja</a:t>
                      </a:r>
                      <a:r>
                        <a:rPr lang="en" sz="1000" u="none" strike="noStrike" cap="none" baseline="0">
                          <a:sym typeface="Calibri"/>
                        </a:rPr>
                        <a:t> </a:t>
                      </a:r>
                      <a:r>
                        <a:rPr lang="en" sz="1000" u="none" strike="noStrike" cap="none" baseline="0" err="1">
                          <a:sym typeface="Calibri"/>
                        </a:rPr>
                        <a:t>vremenskih</a:t>
                      </a:r>
                      <a:r>
                        <a:rPr lang="en" sz="1000" u="none" strike="noStrike" cap="none" baseline="0">
                          <a:sym typeface="Calibri"/>
                        </a:rPr>
                        <a:t> </a:t>
                      </a:r>
                      <a:r>
                        <a:rPr lang="en" sz="1000" u="none" strike="noStrike" cap="none" baseline="0" err="1">
                          <a:sym typeface="Calibri"/>
                        </a:rPr>
                        <a:t>prilika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zaključivanja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1"/>
                  </a:ext>
                </a:extLst>
              </a:tr>
              <a:tr h="402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Izlazak</a:t>
                      </a:r>
                      <a:r>
                        <a:rPr lang="en" sz="1000" u="none" strike="noStrike" cap="none" baseline="0">
                          <a:sym typeface="Calibri"/>
                        </a:rPr>
                        <a:t> u </a:t>
                      </a:r>
                      <a:r>
                        <a:rPr lang="en" sz="1000" u="none" strike="noStrike" cap="none" baseline="0" err="1">
                          <a:sym typeface="Calibri"/>
                        </a:rPr>
                        <a:t>školsko</a:t>
                      </a:r>
                      <a:r>
                        <a:rPr lang="en" sz="1000" u="none" strike="noStrike" cap="none" baseline="0">
                          <a:sym typeface="Calibri"/>
                        </a:rPr>
                        <a:t> </a:t>
                      </a:r>
                      <a:r>
                        <a:rPr lang="en" sz="1000" u="none" strike="noStrike" cap="none" baseline="0" err="1">
                          <a:sym typeface="Calibri"/>
                        </a:rPr>
                        <a:t>dvorište</a:t>
                      </a:r>
                      <a:r>
                        <a:rPr lang="en" sz="1000" u="none" strike="noStrike" cap="none" baseline="0">
                          <a:sym typeface="Calibri"/>
                        </a:rPr>
                        <a:t>, </a:t>
                      </a:r>
                      <a:r>
                        <a:rPr lang="en" sz="1000" u="none" strike="noStrike" cap="none" baseline="0" err="1">
                          <a:sym typeface="Calibri"/>
                        </a:rPr>
                        <a:t>šetnja</a:t>
                      </a:r>
                      <a:r>
                        <a:rPr lang="en" sz="1000" u="none" strike="noStrike" cap="none" baseline="0">
                          <a:sym typeface="Calibri"/>
                        </a:rPr>
                        <a:t> </a:t>
                      </a:r>
                      <a:r>
                        <a:rPr lang="en" sz="1000" u="none" strike="noStrike" cap="none" baseline="0" err="1">
                          <a:sym typeface="Calibri"/>
                        </a:rPr>
                        <a:t>školskom</a:t>
                      </a:r>
                      <a:r>
                        <a:rPr lang="en" sz="1000" u="none" strike="noStrike" cap="none" baseline="0">
                          <a:sym typeface="Calibri"/>
                        </a:rPr>
                        <a:t> </a:t>
                      </a:r>
                      <a:r>
                        <a:rPr lang="en" sz="1000" u="none" strike="noStrike" cap="none" baseline="0" err="1">
                          <a:sym typeface="Calibri"/>
                        </a:rPr>
                        <a:t>okolinom</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2"/>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Učiteljice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 1.  - 4</a:t>
                      </a:r>
                      <a:r>
                        <a:rPr lang="hr-HR" sz="1000" u="none" strike="noStrike" cap="none" baseline="0">
                          <a:sym typeface="Calibri"/>
                        </a:rPr>
                        <a:t>.</a:t>
                      </a:r>
                      <a:r>
                        <a:rPr lang="en" sz="1000" u="none" strike="noStrike" cap="none" baseline="0">
                          <a:sym typeface="Calibri"/>
                        </a:rPr>
                        <a:t> </a:t>
                      </a:r>
                      <a:r>
                        <a:rPr lang="en" sz="1000" u="none" strike="noStrike" cap="none" baseline="0" err="1">
                          <a:sym typeface="Calibri"/>
                        </a:rPr>
                        <a:t>razreda</a:t>
                      </a:r>
                      <a:r>
                        <a:rPr lang="en" sz="1000" u="none" strike="noStrike" cap="none" baseline="0">
                          <a:sym typeface="Calibri"/>
                        </a:rPr>
                        <a:t> </a:t>
                      </a:r>
                      <a:r>
                        <a:rPr lang="hr-HR" sz="1000" u="none" strike="noStrike" cap="none" baseline="0">
                          <a:sym typeface="Calibri"/>
                        </a:rPr>
                        <a:t> MŠ, </a:t>
                      </a:r>
                      <a:r>
                        <a:rPr lang="hr-HR" sz="1000" u="none" strike="noStrike" cap="none" baseline="0"/>
                        <a:t>učiteljice i učenici</a:t>
                      </a:r>
                      <a:r>
                        <a:rPr lang="hr-HR" sz="1000" u="none" strike="noStrike" cap="none" baseline="0">
                          <a:sym typeface="Calibri"/>
                        </a:rPr>
                        <a:t> </a:t>
                      </a:r>
                      <a:r>
                        <a:rPr lang="hr-HR" sz="1000" u="none" strike="noStrike" cap="none" baseline="0"/>
                        <a:t>1. - 4. razreda PŠ</a:t>
                      </a:r>
                      <a:r>
                        <a:rPr lang="hr-HR" sz="1000" u="none" strike="noStrike" cap="none" baseline="0">
                          <a:sym typeface="Calibri"/>
                        </a:rPr>
                        <a:t> Laze</a:t>
                      </a:r>
                      <a:r>
                        <a:rPr lang="hr-HR" sz="1000" u="none" strike="noStrike" cap="none" baseline="0"/>
                        <a:t>, učenici i učiteljica Kristina </a:t>
                      </a:r>
                      <a:r>
                        <a:rPr lang="hr-HR" sz="1000" u="none" strike="noStrike" cap="none" baseline="0" err="1"/>
                        <a:t>Jelančić</a:t>
                      </a:r>
                      <a:r>
                        <a:rPr lang="hr-HR" sz="1000" u="none" strike="noStrike" cap="none" baseline="0"/>
                        <a:t> PŠ </a:t>
                      </a:r>
                      <a:r>
                        <a:rPr lang="hr-HR" sz="1000" u="none" strike="noStrike" cap="none" baseline="0" err="1"/>
                        <a:t>Gunjavci</a:t>
                      </a:r>
                      <a:r>
                        <a:rPr lang="hr-HR" sz="1000" u="none" strike="noStrike" cap="none" baseline="0"/>
                        <a:t>, učenici i učiteljica Marina Milković PŠ </a:t>
                      </a:r>
                      <a:r>
                        <a:rPr lang="hr-HR" sz="1000" u="none" strike="noStrike" cap="none" baseline="0" err="1"/>
                        <a:t>Drežnik</a:t>
                      </a:r>
                      <a:r>
                        <a:rPr lang="hr-HR" sz="1000" u="none" strike="noStrike" cap="none" baseline="0"/>
                        <a:t>, </a:t>
                      </a:r>
                      <a:r>
                        <a:rPr lang="hr-HR" sz="1000" u="none" strike="noStrike" cap="none" baseline="0" noProof="0"/>
                        <a:t>učiteljica Monika Vlaović PŠ Drežnik,1./2./3./4. razred PŠ </a:t>
                      </a:r>
                      <a:r>
                        <a:rPr lang="hr-HR" sz="1000" u="none" strike="noStrike" cap="none" baseline="0" noProof="0" err="1"/>
                        <a:t>Bodovaljci</a:t>
                      </a:r>
                    </a:p>
                    <a:p>
                      <a:pPr marL="0" marR="0" lvl="0" indent="0" algn="l">
                        <a:lnSpc>
                          <a:spcPct val="100000"/>
                        </a:lnSpc>
                        <a:spcBef>
                          <a:spcPts val="0"/>
                        </a:spcBef>
                        <a:spcAft>
                          <a:spcPts val="0"/>
                        </a:spcAft>
                        <a:buFont typeface="Calibri"/>
                        <a:buNone/>
                      </a:pPr>
                      <a:endParaRPr lang="hr-HR" sz="1000" u="none" strike="noStrike" cap="none" baseline="0">
                        <a:sym typeface="Calibri"/>
                      </a:endParaRPr>
                    </a:p>
                  </a:txBody>
                  <a:tcPr marL="91450" marR="91450" marT="31550" marB="31550"/>
                </a:tc>
                <a:extLst>
                  <a:ext uri="{0D108BD9-81ED-4DB2-BD59-A6C34878D82A}">
                    <a16:rowId xmlns:a16="http://schemas.microsoft.com/office/drawing/2014/main" xmlns="" val="10003"/>
                  </a:ext>
                </a:extLst>
              </a:tr>
              <a:tr h="3964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 Rujan</a:t>
                      </a:r>
                      <a:r>
                        <a:rPr lang="hr-HR" sz="1000">
                          <a:sym typeface="Calibri"/>
                        </a:rPr>
                        <a:t>, studeni, </a:t>
                      </a:r>
                      <a:r>
                        <a:rPr lang="en" sz="1000" u="none" strike="noStrike" cap="none" baseline="0" err="1">
                          <a:sym typeface="Calibri"/>
                        </a:rPr>
                        <a:t>prosinac</a:t>
                      </a:r>
                      <a:r>
                        <a:rPr lang="en" sz="1000" u="none" strike="noStrike" cap="none" baseline="0">
                          <a:sym typeface="Calibri"/>
                        </a:rPr>
                        <a:t> </a:t>
                      </a:r>
                      <a:r>
                        <a:rPr lang="en" sz="1000" u="none" strike="noStrike" cap="none" baseline="0"/>
                        <a:t>2020</a:t>
                      </a:r>
                      <a:r>
                        <a:rPr lang="en" sz="1000" u="none" strike="noStrike" cap="none" baseline="0">
                          <a:sym typeface="Calibri"/>
                        </a:rPr>
                        <a:t>.,  </a:t>
                      </a:r>
                      <a:r>
                        <a:rPr lang="en" sz="1000" u="none" strike="noStrike" cap="none" baseline="0" err="1">
                          <a:sym typeface="Calibri"/>
                        </a:rPr>
                        <a:t>siječanj</a:t>
                      </a:r>
                      <a:r>
                        <a:rPr lang="en" sz="1000" u="none" strike="noStrike" cap="none" baseline="0">
                          <a:sym typeface="Calibri"/>
                        </a:rPr>
                        <a:t>, </a:t>
                      </a:r>
                      <a:r>
                        <a:rPr lang="en" sz="1000" u="none" strike="noStrike" cap="none" baseline="0" err="1">
                          <a:sym typeface="Calibri"/>
                        </a:rPr>
                        <a:t>ožujak</a:t>
                      </a:r>
                      <a:r>
                        <a:rPr lang="en" sz="1000" u="none" strike="noStrike" cap="none" baseline="0"/>
                        <a:t> , </a:t>
                      </a:r>
                      <a:r>
                        <a:rPr lang="en" sz="1000" u="none" strike="noStrike" cap="none" baseline="0" err="1">
                          <a:sym typeface="Calibri"/>
                        </a:rPr>
                        <a:t>svibanj</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lipanj</a:t>
                      </a:r>
                      <a:r>
                        <a:rPr lang="en" sz="1000" u="none" strike="noStrike" cap="none" baseline="0">
                          <a:sym typeface="Calibri"/>
                        </a:rPr>
                        <a:t> </a:t>
                      </a:r>
                      <a:r>
                        <a:rPr lang="en" sz="1000" u="none" strike="noStrike" cap="none" baseline="0"/>
                        <a:t>2021</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4"/>
                  </a:ext>
                </a:extLst>
              </a:tr>
              <a:tr h="397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Nisu </a:t>
                      </a:r>
                      <a:r>
                        <a:rPr lang="en" sz="1000" u="none" strike="noStrike" cap="none" baseline="0" err="1">
                          <a:sym typeface="Calibri"/>
                        </a:rPr>
                        <a:t>potrebna</a:t>
                      </a:r>
                      <a:r>
                        <a:rPr lang="en" sz="1000" u="none" strike="noStrike" cap="none" baseline="0">
                          <a:sym typeface="Calibri"/>
                        </a:rPr>
                        <a:t> </a:t>
                      </a:r>
                      <a:r>
                        <a:rPr lang="en" sz="1000" u="none" strike="noStrike" cap="none" baseline="0" err="1">
                          <a:sym typeface="Calibri"/>
                        </a:rPr>
                        <a:t>materijalna</a:t>
                      </a:r>
                      <a:r>
                        <a:rPr lang="en" sz="1000" u="none" strike="noStrike" cap="none" baseline="0">
                          <a:sym typeface="Calibri"/>
                        </a:rPr>
                        <a:t> </a:t>
                      </a:r>
                      <a:r>
                        <a:rPr lang="en" sz="1000" u="none" strike="noStrike" cap="none" baseline="0" err="1">
                          <a:sym typeface="Calibri"/>
                        </a:rPr>
                        <a:t>sredstva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5"/>
                  </a:ext>
                </a:extLst>
              </a:tr>
              <a:tr h="6715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Naučeno</a:t>
                      </a:r>
                      <a:r>
                        <a:rPr lang="en" sz="1000" u="none" strike="noStrike" cap="none" baseline="0">
                          <a:sym typeface="Calibri"/>
                        </a:rPr>
                        <a:t> </a:t>
                      </a:r>
                      <a:r>
                        <a:rPr lang="en" sz="1000" u="none" strike="noStrike" cap="none" baseline="0" err="1">
                          <a:sym typeface="Calibri"/>
                        </a:rPr>
                        <a:t>primijeniti</a:t>
                      </a:r>
                      <a:r>
                        <a:rPr lang="en" sz="1000" u="none" strike="noStrike" cap="none" baseline="0">
                          <a:sym typeface="Calibri"/>
                        </a:rPr>
                        <a:t> u </a:t>
                      </a:r>
                      <a:r>
                        <a:rPr lang="en" sz="1000" u="none" strike="noStrike" cap="none" baseline="0" err="1">
                          <a:sym typeface="Calibri"/>
                        </a:rPr>
                        <a:t>nastavi</a:t>
                      </a:r>
                      <a:r>
                        <a:rPr lang="en" sz="1000" u="none" strike="noStrike" cap="none" baseline="0">
                          <a:sym typeface="Calibri"/>
                        </a:rPr>
                        <a:t>  (</a:t>
                      </a:r>
                      <a:r>
                        <a:rPr lang="en" sz="1000" u="none" strike="noStrike" cap="none" baseline="0" err="1">
                          <a:sym typeface="Calibri"/>
                        </a:rPr>
                        <a:t>izrada</a:t>
                      </a:r>
                      <a:r>
                        <a:rPr lang="en" sz="1000" u="none" strike="noStrike" cap="none" baseline="0">
                          <a:sym typeface="Calibri"/>
                        </a:rPr>
                        <a:t> </a:t>
                      </a:r>
                      <a:r>
                        <a:rPr lang="en" sz="1000" u="none" strike="noStrike" cap="none" baseline="0" err="1">
                          <a:sym typeface="Calibri"/>
                        </a:rPr>
                        <a:t>slikovnog</a:t>
                      </a:r>
                      <a:r>
                        <a:rPr lang="en" sz="1000" u="none" strike="noStrike" cap="none" baseline="0">
                          <a:sym typeface="Calibri"/>
                        </a:rPr>
                        <a:t> </a:t>
                      </a:r>
                      <a:r>
                        <a:rPr lang="en" sz="1000" u="none" strike="noStrike" cap="none" baseline="0" err="1">
                          <a:sym typeface="Calibri"/>
                        </a:rPr>
                        <a:t>kalendara</a:t>
                      </a:r>
                      <a:r>
                        <a:rPr lang="en" sz="1000" u="none" strike="noStrike" cap="none" baseline="0">
                          <a:sym typeface="Calibri"/>
                        </a:rPr>
                        <a:t>, </a:t>
                      </a:r>
                      <a:r>
                        <a:rPr lang="en" sz="1000" u="none" strike="noStrike" cap="none" baseline="0" err="1">
                          <a:sym typeface="Calibri"/>
                        </a:rPr>
                        <a:t>tematskih</a:t>
                      </a:r>
                      <a:r>
                        <a:rPr lang="en" sz="1000" u="none" strike="noStrike" cap="none" baseline="0">
                          <a:sym typeface="Calibri"/>
                        </a:rPr>
                        <a:t> </a:t>
                      </a:r>
                      <a:r>
                        <a:rPr lang="en" sz="1000" u="none" strike="noStrike" cap="none" baseline="0" err="1">
                          <a:sym typeface="Calibri"/>
                        </a:rPr>
                        <a:t>plakata</a:t>
                      </a:r>
                      <a:r>
                        <a:rPr lang="en" sz="1000" u="none" strike="noStrike" cap="none" baseline="0">
                          <a:sym typeface="Calibri"/>
                        </a:rPr>
                        <a:t>, </a:t>
                      </a:r>
                      <a:r>
                        <a:rPr lang="en" sz="1000" u="none" strike="noStrike" cap="none" baseline="0" err="1">
                          <a:sym typeface="Calibri"/>
                        </a:rPr>
                        <a:t>izložba</a:t>
                      </a:r>
                      <a:r>
                        <a:rPr lang="en" sz="1000" u="none" strike="noStrike" cap="none" baseline="0">
                          <a:sym typeface="Calibri"/>
                        </a:rPr>
                        <a:t> </a:t>
                      </a:r>
                      <a:r>
                        <a:rPr lang="en" sz="1000" u="none" strike="noStrike" cap="none" baseline="0" err="1">
                          <a:sym typeface="Calibri"/>
                        </a:rPr>
                        <a:t>likovnih</a:t>
                      </a:r>
                      <a:r>
                        <a:rPr lang="en" sz="1000" u="none" strike="noStrike" cap="none" baseline="0">
                          <a:sym typeface="Calibri"/>
                        </a:rPr>
                        <a:t> </a:t>
                      </a:r>
                      <a:r>
                        <a:rPr lang="en" sz="1000" u="none" strike="noStrike" cap="none" baseline="0" err="1">
                          <a:sym typeface="Calibri"/>
                        </a:rPr>
                        <a:t>radova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svakodnevnom</a:t>
                      </a:r>
                      <a:r>
                        <a:rPr lang="en" sz="1000" u="none" strike="noStrike" cap="none" baseline="0">
                          <a:sym typeface="Calibri"/>
                        </a:rPr>
                        <a:t> </a:t>
                      </a:r>
                      <a:r>
                        <a:rPr lang="en" sz="1000" u="none" strike="noStrike" cap="none" baseline="0" err="1">
                          <a:sym typeface="Calibri"/>
                        </a:rPr>
                        <a:t>životu</a:t>
                      </a:r>
                      <a:r>
                        <a:rPr lang="en" sz="1000" u="none" strike="noStrike" cap="none" baseline="0">
                          <a:sym typeface="Calibri"/>
                        </a:rPr>
                        <a:t>.</a:t>
                      </a:r>
                      <a:endParaRPr lang="en-US">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97019" y="451595"/>
            <a:ext cx="8114634"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Pozdrav jeseni, proljeću, zimi i ljetu</a:t>
            </a:r>
            <a:endParaRPr lang="hr-HR">
              <a:effectLst>
                <a:outerShdw blurRad="38100" dist="38100" dir="2700000" algn="tl">
                  <a:srgbClr val="000000">
                    <a:alpha val="43137"/>
                  </a:srgbClr>
                </a:outerShdw>
              </a:effectLst>
              <a:latin typeface="+mn-lt"/>
              <a:cs typeface="Calibri Light"/>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97469" y="430513"/>
            <a:ext cx="1280063" cy="768038"/>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Shape 132"/>
          <p:cNvSpPr txBox="1"/>
          <p:nvPr/>
        </p:nvSpPr>
        <p:spPr>
          <a:xfrm>
            <a:off x="804110" y="1089679"/>
            <a:ext cx="8156218" cy="3856952"/>
          </a:xfrm>
          <a:prstGeom prst="rect">
            <a:avLst/>
          </a:prstGeom>
          <a:noFill/>
          <a:ln>
            <a:noFill/>
          </a:ln>
        </p:spPr>
        <p:txBody>
          <a:bodyPr lIns="91425" tIns="45700" rIns="91425" bIns="45700" anchor="ctr" anchorCtr="0">
            <a:noAutofit/>
          </a:bodyPr>
          <a:lstStyle/>
          <a:p>
            <a:pPr marL="285750" indent="-285750">
              <a:buClr>
                <a:srgbClr val="0D0D0D"/>
              </a:buClr>
              <a:buSzPct val="100000"/>
              <a:buFont typeface="Wingdings" panose="05000000000000000000" pitchFamily="2" charset="2"/>
              <a:buChar char="ü"/>
            </a:pPr>
            <a:r>
              <a:rPr lang="hr-HR" sz="1100" i="1">
                <a:solidFill>
                  <a:srgbClr val="0D0D0D"/>
                </a:solidFill>
                <a:latin typeface="Calibri"/>
                <a:ea typeface="Calibri"/>
                <a:cs typeface="Calibri"/>
                <a:sym typeface="Calibri"/>
              </a:rPr>
              <a:t>Ove školske godine radimo u iznimnim uvjetima </a:t>
            </a:r>
            <a:r>
              <a:rPr lang="hr-HR" sz="1100" i="1" err="1">
                <a:solidFill>
                  <a:srgbClr val="0D0D0D"/>
                </a:solidFill>
                <a:latin typeface="Calibri"/>
                <a:ea typeface="Calibri"/>
                <a:cs typeface="Calibri"/>
                <a:sym typeface="Calibri"/>
              </a:rPr>
              <a:t>tj</a:t>
            </a:r>
            <a:r>
              <a:rPr lang="hr-HR" sz="1100" i="1">
                <a:solidFill>
                  <a:srgbClr val="0D0D0D"/>
                </a:solidFill>
                <a:latin typeface="Calibri"/>
                <a:ea typeface="Calibri"/>
                <a:cs typeface="Calibri"/>
                <a:sym typeface="Calibri"/>
              </a:rPr>
              <a:t> pod epidemiološkim mjerama uzrokovanim COVIDOM 19</a:t>
            </a:r>
            <a:r>
              <a:rPr lang="hr-HR" sz="1100" b="1" i="1">
                <a:solidFill>
                  <a:srgbClr val="0D0D0D"/>
                </a:solidFill>
                <a:latin typeface="Calibri"/>
                <a:ea typeface="Calibri"/>
                <a:cs typeface="Calibri"/>
                <a:sym typeface="Calibri"/>
              </a:rPr>
              <a:t>. </a:t>
            </a:r>
            <a:r>
              <a:rPr lang="hr-HR" sz="1100" i="1">
                <a:solidFill>
                  <a:srgbClr val="0D0D0D"/>
                </a:solidFill>
                <a:latin typeface="Calibri"/>
                <a:ea typeface="Calibri"/>
                <a:cs typeface="Calibri"/>
                <a:sym typeface="Calibri"/>
              </a:rPr>
              <a:t>Zbog takvih okolnosti  svima je izazov</a:t>
            </a:r>
            <a:r>
              <a:rPr lang="hr-HR" sz="1100" b="1" i="1">
                <a:solidFill>
                  <a:srgbClr val="0D0D0D"/>
                </a:solidFill>
                <a:latin typeface="Calibri"/>
                <a:ea typeface="Calibri"/>
                <a:cs typeface="Calibri"/>
                <a:sym typeface="Calibri"/>
              </a:rPr>
              <a:t> </a:t>
            </a:r>
            <a:r>
              <a:rPr lang="hr-HR" sz="1100" i="1">
                <a:solidFill>
                  <a:srgbClr val="0D0D0D"/>
                </a:solidFill>
                <a:latin typeface="Calibri"/>
                <a:ea typeface="Calibri"/>
                <a:cs typeface="Calibri"/>
                <a:sym typeface="Calibri"/>
              </a:rPr>
              <a:t>razvijati kreativnost u svom razrednom odjelu i ponuditi kreativne sadržaje u dijelu nastave koja se odvija on line</a:t>
            </a:r>
            <a:r>
              <a:rPr lang="hr-HR" sz="1100" b="1"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U tom ozračju ćemo se</a:t>
            </a: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 tijekom godine uključiti u</a:t>
            </a: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 niz aktivnosti kojima ćemo otkrivati i razvijati svoje</a:t>
            </a: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 znanje, ideje i sposobnosti</a:t>
            </a: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 Talente ćemo razvijati na našim izvannastavnim aktivnostima, dodatnim grupama i ostalim aktivnostima</a:t>
            </a:r>
            <a:r>
              <a:rPr lang="en" sz="1100" i="1">
                <a:solidFill>
                  <a:srgbClr val="0D0D0D"/>
                </a:solidFill>
                <a:latin typeface="Calibri"/>
                <a:ea typeface="Calibri"/>
                <a:cs typeface="Calibri"/>
                <a:sym typeface="Calibri"/>
              </a:rPr>
              <a:t> kreirajući nove sadžaje i načine rada.</a:t>
            </a:r>
            <a:endParaRPr lang="en" sz="1100" b="0" i="1" u="none" strike="noStrike" cap="none" baseline="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1" i="1" u="none" strike="noStrike" cap="none" baseline="0">
                <a:solidFill>
                  <a:srgbClr val="0D0D0D"/>
                </a:solidFill>
                <a:latin typeface="Calibri"/>
                <a:ea typeface="Calibri"/>
                <a:cs typeface="Calibri"/>
                <a:sym typeface="Calibri"/>
              </a:rPr>
              <a:t>Glavni </a:t>
            </a:r>
            <a:r>
              <a:rPr lang="hr-HR" sz="1100" b="1" i="1" u="none" strike="noStrike" cap="none" baseline="0">
                <a:solidFill>
                  <a:srgbClr val="0D0D0D"/>
                </a:solidFill>
                <a:latin typeface="Calibri"/>
                <a:ea typeface="Calibri"/>
                <a:cs typeface="Calibri"/>
                <a:sym typeface="Calibri"/>
              </a:rPr>
              <a:t>Ishodi</a:t>
            </a:r>
            <a:r>
              <a:rPr lang="en" sz="1100" b="1" i="1" u="none" strike="noStrike" cap="none" baseline="0">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 Stvaranje kvalitetne škole i priprema učenika za cjeloživotno učenje. Spoznaja osobne vrijednosti i posebnosti svakog pojedinca. Uočiti važnost dobre suradnje roditelja, učitelja i učenika u obrazovnom procesu.</a:t>
            </a:r>
            <a:r>
              <a:rPr lang="en-US" sz="1200"/>
              <a:t/>
            </a:r>
            <a:br>
              <a:rPr lang="en-US" sz="1200"/>
            </a:br>
            <a:r>
              <a:rPr lang="en" sz="1100" b="0" i="1" u="none" strike="noStrike" cap="none" baseline="0">
                <a:solidFill>
                  <a:srgbClr val="0D0D0D"/>
                </a:solidFill>
                <a:latin typeface="Calibri"/>
                <a:ea typeface="Calibri"/>
                <a:cs typeface="Calibri"/>
                <a:sym typeface="Calibri"/>
              </a:rPr>
              <a:t>Da bismo to postigli spremni smo na :</a:t>
            </a:r>
            <a:endParaRPr lang="en" sz="1100" b="0" i="1" u="none" strike="noStrike" cap="none" baseline="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a:solidFill>
                  <a:srgbClr val="0D0D0D"/>
                </a:solidFill>
                <a:latin typeface="Calibri"/>
                <a:ea typeface="Calibri"/>
                <a:cs typeface="Calibri"/>
                <a:sym typeface="Calibri"/>
              </a:rPr>
              <a:t>Spoznavanje i iskustveno doživljavanje da imamo puno sposobnosti, mogućnosti i znanja koje nas oplemenjuje i čini posebnima.</a:t>
            </a:r>
            <a:endParaRPr lang="en" sz="1100" b="0" i="1" u="none" strike="noStrike" cap="none" baseline="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a:solidFill>
                  <a:srgbClr val="0D0D0D"/>
                </a:solidFill>
                <a:latin typeface="Calibri"/>
                <a:ea typeface="Calibri"/>
                <a:cs typeface="Calibri"/>
                <a:sym typeface="Calibri"/>
              </a:rPr>
              <a:t>Aktivno uključiti roditelje u odgojno-obrazovni proces</a:t>
            </a:r>
            <a:endParaRPr lang="en" sz="1100" b="0" i="1" u="none" strike="noStrike" cap="none" baseline="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Učenje i poučavanje, uvažavanje, odgovornost, stvaranje zadovoljnih ljudi u našoj školi. Učenje, poučavanje i ostale poslove obavljati kvalitetno, poticati učenike pozitivnim primjerima, koristiti suvremene metode i oblike rada (terensku nastavu, grupni rad, timski rad, istraživački rad, aktivno učenje i suradničku nastavu) njegovati stvaralaštvo i kreativnost naglasak stavljati na ono što učenici</a:t>
            </a: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 znaju,a ne tražiti ono što ne znaju.</a:t>
            </a:r>
            <a:r>
              <a:rPr lang="en" sz="1100" i="1">
                <a:solidFill>
                  <a:srgbClr val="0D0D0D"/>
                </a:solidFill>
                <a:latin typeface="Calibri"/>
                <a:ea typeface="Calibri"/>
                <a:cs typeface="Calibri"/>
                <a:sym typeface="Calibri"/>
              </a:rPr>
              <a:t>  </a:t>
            </a:r>
            <a:endParaRPr lang="en" sz="1100" b="0" i="1" u="none" strike="noStrike" cap="none" baseline="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a:solidFill>
                  <a:srgbClr val="0D0D0D"/>
                </a:solidFill>
                <a:latin typeface="Calibri"/>
                <a:ea typeface="Calibri"/>
                <a:cs typeface="Calibri"/>
                <a:sym typeface="Calibri"/>
              </a:rPr>
              <a:t>Poticati razvoj opće kulture, osobnog samopuzdanja i samopoštovanja!</a:t>
            </a:r>
            <a:endParaRPr lang="en" sz="1100" b="0" i="1" u="none" strike="noStrike" cap="none" baseline="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a:solidFill>
                  <a:srgbClr val="0D0D0D"/>
                </a:solidFill>
                <a:latin typeface="Calibri"/>
                <a:ea typeface="Calibri"/>
                <a:cs typeface="Calibri"/>
                <a:sym typeface="Calibri"/>
              </a:rPr>
              <a:t>Poticati na odgovorno ponašanje!</a:t>
            </a:r>
            <a:endParaRPr lang="en" sz="1100" b="0" i="1" u="none" strike="noStrike" cap="none" baseline="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a:solidFill>
                  <a:srgbClr val="0D0D0D"/>
                </a:solidFill>
                <a:latin typeface="Calibri"/>
                <a:ea typeface="Calibri"/>
                <a:cs typeface="Calibri"/>
                <a:sym typeface="Calibri"/>
              </a:rPr>
              <a:t>Učiniti da atmosfera u školi bude radna i prijateljska da bude mjesto sigurnog i ugodnog boravka. Međusobne nesuglasice rješavati dogovorom, otvorenom komunikacijom jer tako stvaramo toplo, sigurno i poticajno okružje za osobni rast i razvoj učenika te učimo jedni od drugih, pomažemo jedni drugima i aktivno slušamo jedni druge pazeći pritom na individualnost .</a:t>
            </a:r>
            <a:endParaRPr lang="en" sz="1100" b="0" i="1" u="none" strike="noStrike" cap="none" baseline="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pružati svu dostupnu stručnu pomoć; posebno skrbiti za socijalno ugrožene učenike te učenike s teškoćama u učenju i darovite učenike</a:t>
            </a:r>
            <a:endParaRPr lang="en" sz="1100" b="0" i="1" u="none" strike="noStrike" cap="none" baseline="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Čuvati i uređivati brinuti o školskoj imovini,brinuti za okoliš</a:t>
            </a:r>
            <a:endParaRPr lang="en" sz="1100" b="0" i="1" u="none" strike="noStrike" cap="none" baseline="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Živjeti kvalitetno i zdravo</a:t>
            </a:r>
            <a:endParaRPr lang="en" sz="1100" b="0" i="1" u="none" strike="noStrike" cap="none" baseline="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Poticati osobnu izvrsnost</a:t>
            </a:r>
            <a:r>
              <a:rPr lang="en" sz="1100" i="1">
                <a:solidFill>
                  <a:srgbClr val="0D0D0D"/>
                </a:solidFill>
                <a:latin typeface="Calibri"/>
                <a:ea typeface="Calibri"/>
                <a:cs typeface="Calibri"/>
                <a:sym typeface="Calibri"/>
              </a:rPr>
              <a:t> </a:t>
            </a:r>
            <a:endParaRPr lang="en" sz="1100" b="0" i="1" u="none" strike="noStrike" cap="none" baseline="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a:solidFill>
                  <a:srgbClr val="0D0D0D"/>
                </a:solidFill>
                <a:latin typeface="Calibri"/>
                <a:ea typeface="Calibri"/>
                <a:cs typeface="Calibri"/>
                <a:sym typeface="Calibri"/>
              </a:rPr>
              <a:t> </a:t>
            </a:r>
            <a:r>
              <a:rPr lang="en" sz="1100" b="0" i="1" u="none" strike="noStrike" cap="none" baseline="0">
                <a:solidFill>
                  <a:srgbClr val="0D0D0D"/>
                </a:solidFill>
                <a:latin typeface="Calibri"/>
                <a:ea typeface="Calibri"/>
                <a:cs typeface="Calibri"/>
                <a:sym typeface="Calibri"/>
              </a:rPr>
              <a:t>Usko surađivati i poticati partnerske odnose s roditeljima i lokalnom zajednicom</a:t>
            </a:r>
            <a:endParaRPr lang="en" sz="1100" b="0" i="1" u="none" strike="noStrike" cap="none" baseline="0">
              <a:solidFill>
                <a:srgbClr val="0D0D0D"/>
              </a:solidFill>
              <a:latin typeface="Calibri"/>
              <a:ea typeface="Calibri"/>
              <a:cs typeface="Calibri"/>
            </a:endParaRPr>
          </a:p>
          <a:p>
            <a:pPr marL="285750" marR="0" lvl="0" indent="-196850" algn="l" rtl="0">
              <a:lnSpc>
                <a:spcPct val="100000"/>
              </a:lnSpc>
              <a:spcBef>
                <a:spcPts val="0"/>
              </a:spcBef>
              <a:spcAft>
                <a:spcPts val="0"/>
              </a:spcAft>
              <a:buClr>
                <a:schemeClr val="dk1"/>
              </a:buClr>
              <a:buFont typeface="Arial"/>
              <a:buNone/>
            </a:pPr>
            <a:endParaRPr sz="1000" b="0" i="1" u="none" strike="noStrike" cap="none" baseline="0">
              <a:solidFill>
                <a:srgbClr val="0D0D0D"/>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Font typeface="Arial"/>
              <a:buNone/>
            </a:pPr>
            <a:endParaRPr sz="1000" b="0" i="1" u="none" strike="noStrike" cap="none" baseline="0">
              <a:solidFill>
                <a:srgbClr val="0D0D0D"/>
              </a:solidFill>
              <a:latin typeface="Calibri"/>
              <a:ea typeface="Calibri"/>
              <a:cs typeface="Calibri"/>
              <a:sym typeface="Calibri"/>
            </a:endParaRPr>
          </a:p>
          <a:p>
            <a:pPr marL="285750" marR="0" lvl="0" indent="-203200" algn="l" rtl="0">
              <a:lnSpc>
                <a:spcPct val="100000"/>
              </a:lnSpc>
              <a:spcBef>
                <a:spcPts val="0"/>
              </a:spcBef>
              <a:spcAft>
                <a:spcPts val="0"/>
              </a:spcAft>
              <a:buClr>
                <a:schemeClr val="dk1"/>
              </a:buClr>
              <a:buFont typeface="Arial"/>
              <a:buNone/>
            </a:pPr>
            <a:endParaRPr sz="1000" b="0" i="1" u="none" strike="noStrike" cap="none" baseline="0">
              <a:solidFill>
                <a:srgbClr val="0D0D0D"/>
              </a:solidFill>
              <a:latin typeface="Calibri"/>
              <a:ea typeface="Calibri"/>
              <a:cs typeface="Calibri"/>
              <a:sym typeface="Calibri"/>
            </a:endParaRPr>
          </a:p>
          <a:p>
            <a:pPr marL="285750" indent="-285750">
              <a:buClr>
                <a:srgbClr val="0D0D0D"/>
              </a:buClr>
              <a:buSzPct val="25000"/>
            </a:pPr>
            <a:r>
              <a:rPr lang="en" sz="1000" i="1">
                <a:solidFill>
                  <a:srgbClr val="0D0D0D"/>
                </a:solidFill>
                <a:latin typeface="Calibri"/>
                <a:ea typeface="Calibri"/>
                <a:cs typeface="Calibri"/>
                <a:sym typeface="Calibri"/>
              </a:rPr>
              <a:t> </a:t>
            </a:r>
            <a:r>
              <a:rPr lang="en" sz="1000" b="0" i="1" u="none" strike="noStrike" cap="none" baseline="0">
                <a:solidFill>
                  <a:srgbClr val="0D0D0D"/>
                </a:solidFill>
                <a:latin typeface="Calibri"/>
                <a:ea typeface="Calibri"/>
                <a:cs typeface="Calibri"/>
                <a:sym typeface="Calibri"/>
              </a:rPr>
              <a:t> </a:t>
            </a:r>
            <a:endParaRPr lang="en" sz="1000" b="0" i="1" u="none" strike="noStrike" cap="none" baseline="0">
              <a:solidFill>
                <a:srgbClr val="0D0D0D"/>
              </a:solidFill>
              <a:latin typeface="Calibri"/>
              <a:ea typeface="Calibri"/>
              <a:cs typeface="Calibri"/>
            </a:endParaRPr>
          </a:p>
        </p:txBody>
      </p:sp>
      <p:sp>
        <p:nvSpPr>
          <p:cNvPr id="2" name="Naslov 1"/>
          <p:cNvSpPr>
            <a:spLocks noGrp="1"/>
          </p:cNvSpPr>
          <p:nvPr>
            <p:ph type="title"/>
          </p:nvPr>
        </p:nvSpPr>
        <p:spPr>
          <a:xfrm>
            <a:off x="804110" y="-107576"/>
            <a:ext cx="8319718" cy="994172"/>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Misija škole</a:t>
            </a:r>
          </a:p>
        </p:txBody>
      </p:sp>
    </p:spTree>
    <p:extLst>
      <p:ext uri="{BB962C8B-B14F-4D97-AF65-F5344CB8AC3E}">
        <p14:creationId xmlns:p14="http://schemas.microsoft.com/office/powerpoint/2010/main" xmlns="" val="1346143782"/>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748"/>
        <p:cNvGrpSpPr/>
        <p:nvPr/>
      </p:nvGrpSpPr>
      <p:grpSpPr>
        <a:xfrm>
          <a:off x="0" y="0"/>
          <a:ext cx="0" cy="0"/>
          <a:chOff x="0" y="0"/>
          <a:chExt cx="0" cy="0"/>
        </a:xfrm>
      </p:grpSpPr>
      <p:graphicFrame>
        <p:nvGraphicFramePr>
          <p:cNvPr id="750" name="Shape 750"/>
          <p:cNvGraphicFramePr/>
          <p:nvPr>
            <p:extLst>
              <p:ext uri="{D42A27DB-BD31-4B8C-83A1-F6EECF244321}">
                <p14:modId xmlns:p14="http://schemas.microsoft.com/office/powerpoint/2010/main" xmlns="" val="259277329"/>
              </p:ext>
            </p:extLst>
          </p:nvPr>
        </p:nvGraphicFramePr>
        <p:xfrm>
          <a:off x="864651" y="1453693"/>
          <a:ext cx="8132918" cy="3509875"/>
        </p:xfrm>
        <a:graphic>
          <a:graphicData uri="http://schemas.openxmlformats.org/drawingml/2006/table">
            <a:tbl>
              <a:tblPr>
                <a:tableStyleId>{0E3FDE45-AF77-4B5C-9715-49D594BDF05E}</a:tableStyleId>
              </a:tblPr>
              <a:tblGrid>
                <a:gridCol w="1920978">
                  <a:extLst>
                    <a:ext uri="{9D8B030D-6E8A-4147-A177-3AD203B41FA5}">
                      <a16:colId xmlns:a16="http://schemas.microsoft.com/office/drawing/2014/main" xmlns="" val="20000"/>
                    </a:ext>
                  </a:extLst>
                </a:gridCol>
                <a:gridCol w="6211940">
                  <a:extLst>
                    <a:ext uri="{9D8B030D-6E8A-4147-A177-3AD203B41FA5}">
                      <a16:colId xmlns:a16="http://schemas.microsoft.com/office/drawing/2014/main" xmlns="" val="20001"/>
                    </a:ext>
                  </a:extLst>
                </a:gridCol>
              </a:tblGrid>
              <a:tr h="4167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se </a:t>
                      </a:r>
                      <a:r>
                        <a:rPr lang="en" sz="1000" u="none" strike="noStrike" cap="none" baseline="0" err="1"/>
                        <a:t>osposobiti</a:t>
                      </a:r>
                      <a:r>
                        <a:rPr lang="en" sz="1000" u="none" strike="noStrike" cap="none" baseline="0"/>
                        <a:t> za </a:t>
                      </a:r>
                      <a:r>
                        <a:rPr lang="en" sz="1000" u="none" strike="noStrike" cap="none" baseline="0" err="1"/>
                        <a:t>sigurno</a:t>
                      </a:r>
                      <a:r>
                        <a:rPr lang="en" sz="1000" u="none" strike="noStrike" cap="none" baseline="0"/>
                        <a:t> </a:t>
                      </a:r>
                      <a:r>
                        <a:rPr lang="en" sz="1000" u="none" strike="noStrike" cap="none" baseline="0" err="1"/>
                        <a:t>kretanje</a:t>
                      </a:r>
                      <a:r>
                        <a:rPr lang="en" sz="1000" u="none" strike="noStrike" cap="none" baseline="0"/>
                        <a:t> od </a:t>
                      </a:r>
                      <a:r>
                        <a:rPr lang="en" sz="1000" u="none" strike="noStrike" cap="none" baseline="0" err="1"/>
                        <a:t>kuće</a:t>
                      </a:r>
                      <a:r>
                        <a:rPr lang="en" sz="1000" u="none" strike="noStrike" cap="none" baseline="0"/>
                        <a:t> do </a:t>
                      </a:r>
                      <a:r>
                        <a:rPr lang="en" sz="1000" u="none" strike="noStrike" cap="none" baseline="0" err="1"/>
                        <a:t>škole</a:t>
                      </a:r>
                      <a:r>
                        <a:rPr lang="en" sz="1000" u="none" strike="noStrike" cap="none" baseline="0"/>
                        <a:t> bez </a:t>
                      </a:r>
                      <a:r>
                        <a:rPr lang="en" sz="1000" u="none" strike="noStrike" cap="none" baseline="0" err="1"/>
                        <a:t>pomoći</a:t>
                      </a:r>
                      <a:r>
                        <a:rPr lang="en" sz="1000" u="none" strike="noStrike" cap="none" baseline="0"/>
                        <a:t> </a:t>
                      </a:r>
                      <a:r>
                        <a:rPr lang="en" sz="1000" u="none" strike="noStrike" cap="none" baseline="0" err="1"/>
                        <a:t>druge</a:t>
                      </a:r>
                      <a:r>
                        <a:rPr lang="en" sz="1000" u="none" strike="noStrike" cap="none" baseline="0"/>
                        <a:t> </a:t>
                      </a:r>
                      <a:r>
                        <a:rPr lang="en" sz="1000" u="none" strike="noStrike" cap="none" baseline="0" err="1"/>
                        <a:t>osobe</a:t>
                      </a:r>
                      <a:r>
                        <a:rPr lang="en" sz="1000" u="none" strike="noStrike" cap="none" baseline="0"/>
                        <a:t>.</a:t>
                      </a:r>
                      <a:endParaRPr lang="en" sz="1000" u="none" strike="noStrike" cap="none" baseline="0">
                        <a:sym typeface="Calibri"/>
                      </a:endParaRPr>
                    </a:p>
                  </a:txBody>
                  <a:tcPr marL="91450" marR="91450" marT="32675" marB="32675"/>
                </a:tc>
                <a:extLst>
                  <a:ext uri="{0D108BD9-81ED-4DB2-BD59-A6C34878D82A}">
                    <a16:rowId xmlns:a16="http://schemas.microsoft.com/office/drawing/2014/main" xmlns="" val="10000"/>
                  </a:ext>
                </a:extLst>
              </a:tr>
              <a:tr h="438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Sigurnost</a:t>
                      </a:r>
                      <a:r>
                        <a:rPr lang="en" sz="1000" u="none" strike="noStrike" cap="none" baseline="0">
                          <a:sym typeface="Calibri"/>
                        </a:rPr>
                        <a:t> u </a:t>
                      </a:r>
                      <a:r>
                        <a:rPr lang="en" sz="1000" u="none" strike="noStrike" cap="none" baseline="0" err="1">
                          <a:sym typeface="Calibri"/>
                        </a:rPr>
                        <a:t>prometu</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675" marB="32675"/>
                </a:tc>
                <a:extLst>
                  <a:ext uri="{0D108BD9-81ED-4DB2-BD59-A6C34878D82A}">
                    <a16:rowId xmlns:a16="http://schemas.microsoft.com/office/drawing/2014/main" xmlns="" val="10001"/>
                  </a:ext>
                </a:extLst>
              </a:tr>
              <a:tr h="4393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Hodanje</a:t>
                      </a:r>
                      <a:r>
                        <a:rPr lang="en" sz="1000" u="none" strike="noStrike" cap="none" baseline="0">
                          <a:sym typeface="Calibri"/>
                        </a:rPr>
                        <a:t> </a:t>
                      </a:r>
                      <a:r>
                        <a:rPr lang="en" sz="1000" u="none" strike="noStrike" cap="none" baseline="0" err="1">
                          <a:sym typeface="Calibri"/>
                        </a:rPr>
                        <a:t>seoskom</a:t>
                      </a:r>
                      <a:r>
                        <a:rPr lang="en" sz="1000" u="none" strike="noStrike" cap="none" baseline="0">
                          <a:sym typeface="Calibri"/>
                        </a:rPr>
                        <a:t> </a:t>
                      </a:r>
                      <a:r>
                        <a:rPr lang="en" sz="1000" u="none" strike="noStrike" cap="none" baseline="0" err="1">
                          <a:sym typeface="Calibri"/>
                        </a:rPr>
                        <a:t>cestom</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pratnju</a:t>
                      </a:r>
                      <a:r>
                        <a:rPr lang="en" sz="1000" u="none" strike="noStrike" cap="none" baseline="0">
                          <a:sym typeface="Calibri"/>
                        </a:rPr>
                        <a:t> </a:t>
                      </a:r>
                      <a:r>
                        <a:rPr lang="en" sz="1000" u="none" strike="noStrike" cap="none" baseline="0" err="1">
                          <a:sym typeface="Calibri"/>
                        </a:rPr>
                        <a:t>učiteljica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675" marB="32675"/>
                </a:tc>
                <a:extLst>
                  <a:ext uri="{0D108BD9-81ED-4DB2-BD59-A6C34878D82A}">
                    <a16:rowId xmlns:a16="http://schemas.microsoft.com/office/drawing/2014/main" xmlns="" val="10002"/>
                  </a:ext>
                </a:extLst>
              </a:tr>
              <a:tr h="6048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tc>
                  <a:txBody>
                    <a:bodyPr/>
                    <a:lstStyle/>
                    <a:p>
                      <a:pPr marL="0" marR="0" lvl="0" indent="0" algn="l" rtl="0">
                        <a:lnSpc>
                          <a:spcPct val="100000"/>
                        </a:lnSpc>
                        <a:spcBef>
                          <a:spcPts val="0"/>
                        </a:spcBef>
                        <a:spcAft>
                          <a:spcPts val="0"/>
                        </a:spcAft>
                        <a:buFont typeface="Calibri"/>
                        <a:buNone/>
                      </a:pPr>
                      <a:r>
                        <a:rPr lang="en-US" sz="1000" u="none" strike="noStrike" cap="none" baseline="0"/>
                        <a:t>Tonka </a:t>
                      </a:r>
                      <a:r>
                        <a:rPr lang="en-US" sz="1000" u="none" strike="noStrike" cap="none" baseline="0" err="1"/>
                        <a:t>Došlić</a:t>
                      </a:r>
                      <a:r>
                        <a:rPr lang="en-US" sz="1000" u="none" strike="noStrike" cap="none" baseline="0"/>
                        <a:t> (MŠ ), Monika </a:t>
                      </a:r>
                      <a:r>
                        <a:rPr lang="en-US" sz="1000" u="none" strike="noStrike" cap="none" baseline="0" err="1"/>
                        <a:t>Vlaović</a:t>
                      </a:r>
                      <a:r>
                        <a:rPr lang="en-US" sz="1000" u="none" strike="noStrike" cap="none" baseline="0"/>
                        <a:t>  </a:t>
                      </a:r>
                      <a:r>
                        <a:rPr lang="en-US" sz="1000" u="none" strike="noStrike" cap="none" baseline="0">
                          <a:sym typeface="Calibri"/>
                        </a:rPr>
                        <a:t>(PRO </a:t>
                      </a:r>
                      <a:r>
                        <a:rPr lang="en-US" sz="1000" u="none" strike="noStrike" cap="none" baseline="0" err="1">
                          <a:sym typeface="Calibri"/>
                        </a:rPr>
                        <a:t>Drežnik</a:t>
                      </a:r>
                      <a:r>
                        <a:rPr lang="en-US" sz="1000" u="none" strike="noStrike" cap="none" baseline="0"/>
                        <a:t>)</a:t>
                      </a:r>
                      <a:endParaRPr lang="en-US" sz="1000" u="none" strike="noStrike" cap="none" baseline="0">
                        <a:sym typeface="Calibri"/>
                      </a:endParaRP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2675" marB="32675"/>
                </a:tc>
                <a:extLst>
                  <a:ext uri="{0D108BD9-81ED-4DB2-BD59-A6C34878D82A}">
                    <a16:rowId xmlns:a16="http://schemas.microsoft.com/office/drawing/2014/main" xmlns="" val="10003"/>
                  </a:ext>
                </a:extLst>
              </a:tr>
              <a:tr h="4357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 </a:t>
                      </a:r>
                      <a:r>
                        <a:rPr lang="en" sz="1000" u="none" strike="noStrike" cap="none" baseline="0"/>
                        <a:t>Listopad </a:t>
                      </a:r>
                      <a:r>
                        <a:rPr lang="hr-HR" sz="1000" u="none" strike="noStrike" cap="none" baseline="0">
                          <a:sym typeface="Calibri"/>
                        </a:rPr>
                        <a:t> 2020</a:t>
                      </a:r>
                      <a:r>
                        <a:rPr lang="hr-HR" sz="1000" u="none" strike="noStrike" cap="none" baseline="0"/>
                        <a:t>.</a:t>
                      </a:r>
                      <a:endParaRPr lang="en" sz="1000" b="0" i="0" u="none" strike="noStrike" cap="none" baseline="0">
                        <a:solidFill>
                          <a:srgbClr val="000000"/>
                        </a:solidFill>
                        <a:latin typeface="Calibri"/>
                        <a:ea typeface="Calibri"/>
                        <a:cs typeface="Calibri"/>
                        <a:sym typeface="Calibri"/>
                      </a:endParaRPr>
                    </a:p>
                  </a:txBody>
                  <a:tcPr marL="91450" marR="91450" marT="32675" marB="32675"/>
                </a:tc>
                <a:extLst>
                  <a:ext uri="{0D108BD9-81ED-4DB2-BD59-A6C34878D82A}">
                    <a16:rowId xmlns:a16="http://schemas.microsoft.com/office/drawing/2014/main" xmlns="" val="10004"/>
                  </a:ext>
                </a:extLst>
              </a:tr>
              <a:tr h="4369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Nisu </a:t>
                      </a:r>
                      <a:r>
                        <a:rPr lang="en" sz="1000" u="none" strike="noStrike" cap="none" baseline="0" err="1">
                          <a:sym typeface="Calibri"/>
                        </a:rPr>
                        <a:t>potrebna</a:t>
                      </a:r>
                      <a:r>
                        <a:rPr lang="en" sz="1000" u="none" strike="noStrike" cap="none" baseline="0">
                          <a:sym typeface="Calibri"/>
                        </a:rPr>
                        <a:t> </a:t>
                      </a:r>
                      <a:r>
                        <a:rPr lang="en" sz="1000" u="none" strike="noStrike" cap="none" baseline="0" err="1">
                          <a:sym typeface="Calibri"/>
                        </a:rPr>
                        <a:t>materijalna</a:t>
                      </a:r>
                      <a:r>
                        <a:rPr lang="en" sz="1000" u="none" strike="noStrike" cap="none" baseline="0">
                          <a:sym typeface="Calibri"/>
                        </a:rPr>
                        <a:t> </a:t>
                      </a:r>
                      <a:r>
                        <a:rPr lang="en" sz="1000" u="none" strike="noStrike" cap="none" baseline="0" err="1">
                          <a:sym typeface="Calibri"/>
                        </a:rPr>
                        <a:t>sredstva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extLst>
                  <a:ext uri="{0D108BD9-81ED-4DB2-BD59-A6C34878D82A}">
                    <a16:rowId xmlns:a16="http://schemas.microsoft.com/office/drawing/2014/main" xmlns="" val="10005"/>
                  </a:ext>
                </a:extLst>
              </a:tr>
              <a:tr h="738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75" marB="326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Naučeno</a:t>
                      </a:r>
                      <a:r>
                        <a:rPr lang="en" sz="1000" u="none" strike="noStrike" cap="none" baseline="0">
                          <a:sym typeface="Calibri"/>
                        </a:rPr>
                        <a:t> </a:t>
                      </a:r>
                      <a:r>
                        <a:rPr lang="en" sz="1000" u="none" strike="noStrike" cap="none" baseline="0" err="1">
                          <a:sym typeface="Calibri"/>
                        </a:rPr>
                        <a:t>primijeniti</a:t>
                      </a:r>
                      <a:r>
                        <a:rPr lang="en" sz="1000" u="none" strike="noStrike" cap="none" baseline="0">
                          <a:sym typeface="Calibri"/>
                        </a:rPr>
                        <a:t> u </a:t>
                      </a:r>
                      <a:r>
                        <a:rPr lang="en" sz="1000" u="none" strike="noStrike" cap="none" baseline="0" err="1">
                          <a:sym typeface="Calibri"/>
                        </a:rPr>
                        <a:t>nastavi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svakodnevnom</a:t>
                      </a:r>
                      <a:r>
                        <a:rPr lang="en" sz="1000" u="none" strike="noStrike" cap="none" baseline="0">
                          <a:sym typeface="Calibri"/>
                        </a:rPr>
                        <a:t> </a:t>
                      </a:r>
                      <a:r>
                        <a:rPr lang="en" sz="1000" u="none" strike="noStrike" cap="none" baseline="0" err="1">
                          <a:sym typeface="Calibri"/>
                        </a:rPr>
                        <a:t>životu</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675" marB="32675"/>
                </a:tc>
                <a:extLst>
                  <a:ext uri="{0D108BD9-81ED-4DB2-BD59-A6C34878D82A}">
                    <a16:rowId xmlns:a16="http://schemas.microsoft.com/office/drawing/2014/main" xmlns="" val="10006"/>
                  </a:ext>
                </a:extLst>
              </a:tr>
            </a:tbl>
          </a:graphicData>
        </a:graphic>
      </p:graphicFrame>
      <p:pic>
        <p:nvPicPr>
          <p:cNvPr id="751" name="Shape 751"/>
          <p:cNvPicPr preferRelativeResize="0"/>
          <p:nvPr/>
        </p:nvPicPr>
        <p:blipFill rotWithShape="1">
          <a:blip r:embed="rId3">
            <a:alphaModFix/>
          </a:blip>
          <a:srcRect/>
          <a:stretch/>
        </p:blipFill>
        <p:spPr>
          <a:xfrm>
            <a:off x="6885460" y="179932"/>
            <a:ext cx="863599" cy="809624"/>
          </a:xfrm>
          <a:prstGeom prst="rect">
            <a:avLst/>
          </a:prstGeom>
          <a:noFill/>
          <a:ln>
            <a:noFill/>
          </a:ln>
        </p:spPr>
      </p:pic>
      <p:sp>
        <p:nvSpPr>
          <p:cNvPr id="2" name="Title 1"/>
          <p:cNvSpPr>
            <a:spLocks noGrp="1"/>
          </p:cNvSpPr>
          <p:nvPr>
            <p:ph type="title"/>
          </p:nvPr>
        </p:nvSpPr>
        <p:spPr>
          <a:xfrm>
            <a:off x="864650" y="358543"/>
            <a:ext cx="8181259" cy="720236"/>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Put od kuće do škole</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762"/>
        <p:cNvGrpSpPr/>
        <p:nvPr/>
      </p:nvGrpSpPr>
      <p:grpSpPr>
        <a:xfrm>
          <a:off x="0" y="0"/>
          <a:ext cx="0" cy="0"/>
          <a:chOff x="0" y="0"/>
          <a:chExt cx="0" cy="0"/>
        </a:xfrm>
      </p:grpSpPr>
      <p:graphicFrame>
        <p:nvGraphicFramePr>
          <p:cNvPr id="764" name="Shape 764"/>
          <p:cNvGraphicFramePr/>
          <p:nvPr>
            <p:extLst>
              <p:ext uri="{D42A27DB-BD31-4B8C-83A1-F6EECF244321}">
                <p14:modId xmlns:p14="http://schemas.microsoft.com/office/powerpoint/2010/main" xmlns="" val="905525374"/>
              </p:ext>
            </p:extLst>
          </p:nvPr>
        </p:nvGraphicFramePr>
        <p:xfrm>
          <a:off x="915654" y="1173391"/>
          <a:ext cx="7965143" cy="3652350"/>
        </p:xfrm>
        <a:graphic>
          <a:graphicData uri="http://schemas.openxmlformats.org/drawingml/2006/table">
            <a:tbl>
              <a:tblPr>
                <a:tableStyleId>{0E3FDE45-AF77-4B5C-9715-49D594BDF05E}</a:tableStyleId>
              </a:tblPr>
              <a:tblGrid>
                <a:gridCol w="1881901">
                  <a:extLst>
                    <a:ext uri="{9D8B030D-6E8A-4147-A177-3AD203B41FA5}">
                      <a16:colId xmlns:a16="http://schemas.microsoft.com/office/drawing/2014/main" xmlns="" val="20000"/>
                    </a:ext>
                  </a:extLst>
                </a:gridCol>
                <a:gridCol w="6083242">
                  <a:extLst>
                    <a:ext uri="{9D8B030D-6E8A-4147-A177-3AD203B41FA5}">
                      <a16:colId xmlns:a16="http://schemas.microsoft.com/office/drawing/2014/main" xmlns="" val="20001"/>
                    </a:ext>
                  </a:extLst>
                </a:gridCol>
              </a:tblGrid>
              <a:tr h="4059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se </a:t>
                      </a:r>
                      <a:r>
                        <a:rPr lang="en" sz="1000" u="none" strike="noStrike" cap="none" baseline="0" err="1"/>
                        <a:t>snalaziti</a:t>
                      </a:r>
                      <a:r>
                        <a:rPr lang="en" sz="1000" u="none" strike="noStrike" cap="none" baseline="0"/>
                        <a:t> </a:t>
                      </a:r>
                      <a:r>
                        <a:rPr lang="en" sz="1000" u="none" strike="noStrike" cap="none" baseline="0">
                          <a:sym typeface="Calibri"/>
                        </a:rPr>
                        <a:t>u </a:t>
                      </a:r>
                      <a:r>
                        <a:rPr lang="en" sz="1000" u="none" strike="noStrike" cap="none" baseline="0" err="1">
                          <a:sym typeface="Calibri"/>
                        </a:rPr>
                        <a:t>prostoru</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extLst>
                  <a:ext uri="{0D108BD9-81ED-4DB2-BD59-A6C34878D82A}">
                    <a16:rowId xmlns:a16="http://schemas.microsoft.com/office/drawing/2014/main" xmlns="" val="10000"/>
                  </a:ext>
                </a:extLst>
              </a:tr>
              <a:tr h="563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Odrediti</a:t>
                      </a:r>
                      <a:r>
                        <a:rPr lang="en" sz="1000" u="none" strike="noStrike" cap="none" baseline="0">
                          <a:sym typeface="Calibri"/>
                        </a:rPr>
                        <a:t> </a:t>
                      </a:r>
                      <a:r>
                        <a:rPr lang="en" sz="1000" u="none" strike="noStrike" cap="none" baseline="0" err="1">
                          <a:sym typeface="Calibri"/>
                        </a:rPr>
                        <a:t>glavne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sporedne</a:t>
                      </a:r>
                      <a:r>
                        <a:rPr lang="en" sz="1000" u="none" strike="noStrike" cap="none" baseline="0">
                          <a:sym typeface="Calibri"/>
                        </a:rPr>
                        <a:t> </a:t>
                      </a:r>
                      <a:r>
                        <a:rPr lang="en" sz="1000" u="none" strike="noStrike" cap="none" baseline="0" err="1">
                          <a:sym typeface="Calibri"/>
                        </a:rPr>
                        <a:t>strane</a:t>
                      </a:r>
                      <a:r>
                        <a:rPr lang="en" sz="1000" u="none" strike="noStrike" cap="none" baseline="0">
                          <a:sym typeface="Calibri"/>
                        </a:rPr>
                        <a:t> </a:t>
                      </a:r>
                      <a:r>
                        <a:rPr lang="en" sz="1000" u="none" strike="noStrike" cap="none" baseline="0" err="1">
                          <a:sym typeface="Calibri"/>
                        </a:rPr>
                        <a:t>svijeta</a:t>
                      </a:r>
                      <a:r>
                        <a:rPr lang="en" sz="1000" u="none" strike="noStrike" cap="none" baseline="0">
                          <a:sym typeface="Calibri"/>
                        </a:rPr>
                        <a:t>, </a:t>
                      </a:r>
                      <a:r>
                        <a:rPr lang="en" sz="1000" u="none" strike="noStrike" cap="none" baseline="0" err="1">
                          <a:sym typeface="Calibri"/>
                        </a:rPr>
                        <a:t>odrediti</a:t>
                      </a:r>
                      <a:r>
                        <a:rPr lang="en" sz="1000" u="none" strike="noStrike" cap="none" baseline="0">
                          <a:sym typeface="Calibri"/>
                        </a:rPr>
                        <a:t> </a:t>
                      </a:r>
                      <a:r>
                        <a:rPr lang="en" sz="1000" u="none" strike="noStrike" cap="none" baseline="0" err="1">
                          <a:sym typeface="Calibri"/>
                        </a:rPr>
                        <a:t>stajalište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obzor</a:t>
                      </a:r>
                      <a:r>
                        <a:rPr lang="en" sz="1000" u="none" strike="noStrike" cap="none" baseline="0">
                          <a:sym typeface="Calibri"/>
                        </a:rPr>
                        <a:t>, </a:t>
                      </a:r>
                      <a:r>
                        <a:rPr lang="en" sz="1000" u="none" strike="noStrike" cap="none" baseline="0" err="1">
                          <a:sym typeface="Calibri"/>
                        </a:rPr>
                        <a:t>snalaziti</a:t>
                      </a:r>
                      <a:r>
                        <a:rPr lang="en" sz="1000" u="none" strike="noStrike" cap="none" baseline="0">
                          <a:sym typeface="Calibri"/>
                        </a:rPr>
                        <a:t> se u </a:t>
                      </a:r>
                      <a:r>
                        <a:rPr lang="en" sz="1000" u="none" strike="noStrike" cap="none" baseline="0" err="1">
                          <a:sym typeface="Calibri"/>
                        </a:rPr>
                        <a:t>prostoru</a:t>
                      </a:r>
                      <a:r>
                        <a:rPr lang="en" sz="1000" u="none" strike="noStrike" cap="none" baseline="0">
                          <a:sym typeface="Calibri"/>
                        </a:rPr>
                        <a:t> </a:t>
                      </a:r>
                      <a:r>
                        <a:rPr lang="en" sz="1000" u="none" strike="noStrike" cap="none" baseline="0" err="1">
                          <a:sym typeface="Calibri"/>
                        </a:rPr>
                        <a:t>pomoću</a:t>
                      </a:r>
                      <a:r>
                        <a:rPr lang="en" sz="1000" u="none" strike="noStrike" cap="none" baseline="0">
                          <a:sym typeface="Calibri"/>
                        </a:rPr>
                        <a:t> </a:t>
                      </a:r>
                      <a:r>
                        <a:rPr lang="en" sz="1000" u="none" strike="noStrike" cap="none" baseline="0" err="1">
                          <a:sym typeface="Calibri"/>
                        </a:rPr>
                        <a:t>kompasa</a:t>
                      </a:r>
                      <a:r>
                        <a:rPr lang="en" sz="1000" u="none" strike="noStrike" cap="none" baseline="0">
                          <a:sym typeface="Calibri"/>
                        </a:rPr>
                        <a:t>, s </a:t>
                      </a:r>
                      <a:r>
                        <a:rPr lang="en" sz="1000" u="none" strike="noStrike" cap="none" baseline="0" err="1">
                          <a:sym typeface="Calibri"/>
                        </a:rPr>
                        <a:t>pomoću</a:t>
                      </a:r>
                      <a:r>
                        <a:rPr lang="en" sz="1000" u="none" strike="noStrike" cap="none" baseline="0">
                          <a:sym typeface="Calibri"/>
                        </a:rPr>
                        <a:t> </a:t>
                      </a:r>
                      <a:r>
                        <a:rPr lang="en" sz="1000" u="none" strike="noStrike" cap="none" baseline="0" err="1">
                          <a:sym typeface="Calibri"/>
                        </a:rPr>
                        <a:t>Sunca</a:t>
                      </a:r>
                      <a:r>
                        <a:rPr lang="en" sz="1000" u="none" strike="noStrike" cap="none" baseline="0">
                          <a:sym typeface="Calibri"/>
                        </a:rPr>
                        <a:t> </a:t>
                      </a:r>
                      <a:r>
                        <a:rPr lang="en" sz="1000" u="none" strike="noStrike" cap="none" baseline="0" err="1">
                          <a:sym typeface="Calibri"/>
                        </a:rPr>
                        <a:t>ili</a:t>
                      </a:r>
                      <a:r>
                        <a:rPr lang="en" sz="1000" u="none" strike="noStrike" cap="none" baseline="0">
                          <a:sym typeface="Calibri"/>
                        </a:rPr>
                        <a:t> </a:t>
                      </a:r>
                      <a:r>
                        <a:rPr lang="en" sz="1000" u="none" strike="noStrike" cap="none" baseline="0" err="1">
                          <a:sym typeface="Calibri"/>
                        </a:rPr>
                        <a:t>nekih</a:t>
                      </a:r>
                      <a:r>
                        <a:rPr lang="en" sz="1000" u="none" strike="noStrike" cap="none" baseline="0">
                          <a:sym typeface="Calibri"/>
                        </a:rPr>
                        <a:t> </a:t>
                      </a:r>
                      <a:r>
                        <a:rPr lang="en" sz="1000" u="none" strike="noStrike" cap="none" baseline="0" err="1">
                          <a:sym typeface="Calibri"/>
                        </a:rPr>
                        <a:t>znakova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Zemlji</a:t>
                      </a:r>
                      <a:endParaRPr lang="en" sz="1000" b="0" i="0" u="none" strike="noStrike" cap="none" baseline="0" err="1">
                        <a:solidFill>
                          <a:srgbClr val="000000"/>
                        </a:solidFill>
                        <a:latin typeface="Calibri"/>
                        <a:ea typeface="Calibri"/>
                        <a:cs typeface="Calibri"/>
                        <a:sym typeface="Calibri"/>
                      </a:endParaRPr>
                    </a:p>
                  </a:txBody>
                  <a:tcPr marL="91450" marR="91450" marT="31375" marB="31375"/>
                </a:tc>
                <a:extLst>
                  <a:ext uri="{0D108BD9-81ED-4DB2-BD59-A6C34878D82A}">
                    <a16:rowId xmlns:a16="http://schemas.microsoft.com/office/drawing/2014/main" xmlns="" val="10001"/>
                  </a:ext>
                </a:extLst>
              </a:tr>
              <a:tr h="596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tc>
                  <a:txBody>
                    <a:bodyPr/>
                    <a:lstStyle/>
                    <a:p>
                      <a:pPr marL="0" marR="0" lvl="0" indent="0" algn="l" rtl="0">
                        <a:lnSpc>
                          <a:spcPct val="100000"/>
                        </a:lnSpc>
                        <a:spcBef>
                          <a:spcPts val="0"/>
                        </a:spcBef>
                        <a:spcAft>
                          <a:spcPts val="0"/>
                        </a:spcAft>
                        <a:buFont typeface="Calibri"/>
                        <a:buNone/>
                      </a:pPr>
                      <a:r>
                        <a:rPr lang="en-US" sz="1000" u="none" strike="noStrike" cap="none" baseline="0" err="1">
                          <a:sym typeface="Calibri"/>
                        </a:rPr>
                        <a:t>Izlazak</a:t>
                      </a:r>
                      <a:r>
                        <a:rPr lang="en-US" sz="1000" u="none" strike="noStrike" cap="none" baseline="0">
                          <a:sym typeface="Calibri"/>
                        </a:rPr>
                        <a:t> </a:t>
                      </a:r>
                      <a:r>
                        <a:rPr lang="en-US" sz="1000" u="none" strike="noStrike" cap="none" baseline="0" err="1"/>
                        <a:t>iz</a:t>
                      </a:r>
                      <a:r>
                        <a:rPr lang="en-US" sz="1000" u="none" strike="noStrike" cap="none" baseline="0"/>
                        <a:t> </a:t>
                      </a:r>
                      <a:r>
                        <a:rPr lang="en-US" sz="1000" u="none" strike="noStrike" cap="none" baseline="0" err="1"/>
                        <a:t>učionice</a:t>
                      </a:r>
                      <a:r>
                        <a:rPr lang="en-US" sz="1000" u="none" strike="noStrike" cap="none" baseline="0">
                          <a:sym typeface="Calibri"/>
                        </a:rPr>
                        <a:t> </a:t>
                      </a:r>
                      <a:r>
                        <a:rPr lang="en-US" sz="1000" u="none" strike="noStrike" cap="none" baseline="0" err="1">
                          <a:sym typeface="Calibri"/>
                        </a:rPr>
                        <a:t>i</a:t>
                      </a:r>
                      <a:r>
                        <a:rPr lang="en-US" sz="1000" u="none" strike="noStrike" cap="none" baseline="0">
                          <a:sym typeface="Calibri"/>
                        </a:rPr>
                        <a:t> </a:t>
                      </a:r>
                      <a:r>
                        <a:rPr lang="en-US" sz="1000" u="none" strike="noStrike" cap="none" baseline="0" err="1">
                          <a:sym typeface="Calibri"/>
                        </a:rPr>
                        <a:t>određivanje</a:t>
                      </a:r>
                      <a:r>
                        <a:rPr lang="en-US" sz="1000" u="none" strike="noStrike" cap="none" baseline="0">
                          <a:sym typeface="Calibri"/>
                        </a:rPr>
                        <a:t> </a:t>
                      </a:r>
                      <a:r>
                        <a:rPr lang="en-US" sz="1000" u="none" strike="noStrike" cap="none" baseline="0" err="1">
                          <a:sym typeface="Calibri"/>
                        </a:rPr>
                        <a:t>uz</a:t>
                      </a:r>
                      <a:r>
                        <a:rPr lang="en-US" sz="1000" u="none" strike="noStrike" cap="none" baseline="0">
                          <a:sym typeface="Calibri"/>
                        </a:rPr>
                        <a:t> </a:t>
                      </a:r>
                      <a:r>
                        <a:rPr lang="en-US" sz="1000" u="none" strike="noStrike" cap="none" baseline="0" err="1">
                          <a:sym typeface="Calibri"/>
                        </a:rPr>
                        <a:t>pomoću</a:t>
                      </a:r>
                      <a:r>
                        <a:rPr lang="en-US" sz="1000" u="none" strike="noStrike" cap="none" baseline="0">
                          <a:sym typeface="Calibri"/>
                        </a:rPr>
                        <a:t> </a:t>
                      </a:r>
                      <a:r>
                        <a:rPr lang="en-US" sz="1000" u="none" strike="noStrike" cap="none" baseline="0" err="1">
                          <a:sym typeface="Calibri"/>
                        </a:rPr>
                        <a:t>kompasa</a:t>
                      </a:r>
                      <a:r>
                        <a:rPr lang="en-US" sz="1000" u="none" strike="noStrike" cap="none" baseline="0">
                          <a:sym typeface="Calibri"/>
                        </a:rPr>
                        <a:t>, s </a:t>
                      </a:r>
                      <a:r>
                        <a:rPr lang="en-US" sz="1000" u="none" strike="noStrike" cap="none" baseline="0" err="1">
                          <a:sym typeface="Calibri"/>
                        </a:rPr>
                        <a:t>pomoću</a:t>
                      </a:r>
                      <a:r>
                        <a:rPr lang="en-US" sz="1000" u="none" strike="noStrike" cap="none" baseline="0">
                          <a:sym typeface="Calibri"/>
                        </a:rPr>
                        <a:t> </a:t>
                      </a:r>
                      <a:r>
                        <a:rPr lang="en-US" sz="1000" u="none" strike="noStrike" cap="none" baseline="0" err="1">
                          <a:sym typeface="Calibri"/>
                        </a:rPr>
                        <a:t>Sunca</a:t>
                      </a:r>
                      <a:r>
                        <a:rPr lang="en-US" sz="1000" u="none" strike="noStrike" cap="none" baseline="0">
                          <a:sym typeface="Calibri"/>
                        </a:rPr>
                        <a:t> </a:t>
                      </a:r>
                      <a:r>
                        <a:rPr lang="en-US" sz="1000" u="none" strike="noStrike" cap="none" baseline="0" err="1">
                          <a:sym typeface="Calibri"/>
                        </a:rPr>
                        <a:t>ili</a:t>
                      </a:r>
                      <a:r>
                        <a:rPr lang="en-US" sz="1000" u="none" strike="noStrike" cap="none" baseline="0">
                          <a:sym typeface="Calibri"/>
                        </a:rPr>
                        <a:t> </a:t>
                      </a:r>
                      <a:r>
                        <a:rPr lang="en-US" sz="1000" u="none" strike="noStrike" cap="none" baseline="0" err="1">
                          <a:sym typeface="Calibri"/>
                        </a:rPr>
                        <a:t>nekih</a:t>
                      </a:r>
                      <a:r>
                        <a:rPr lang="en-US" sz="1000" u="none" strike="noStrike" cap="none" baseline="0">
                          <a:sym typeface="Calibri"/>
                        </a:rPr>
                        <a:t> </a:t>
                      </a:r>
                      <a:r>
                        <a:rPr lang="en-US" sz="1000" u="none" strike="noStrike" cap="none" baseline="0" err="1">
                          <a:sym typeface="Calibri"/>
                        </a:rPr>
                        <a:t>znakova</a:t>
                      </a:r>
                      <a:r>
                        <a:rPr lang="en-US" sz="1000" u="none" strike="noStrike" cap="none" baseline="0">
                          <a:sym typeface="Calibri"/>
                        </a:rPr>
                        <a:t> </a:t>
                      </a:r>
                      <a:r>
                        <a:rPr lang="en-US" sz="1000" u="none" strike="noStrike" cap="none" baseline="0" err="1">
                          <a:sym typeface="Calibri"/>
                        </a:rPr>
                        <a:t>na</a:t>
                      </a:r>
                      <a:r>
                        <a:rPr lang="en-US" sz="1000" u="none" strike="noStrike" cap="none" baseline="0">
                          <a:sym typeface="Calibri"/>
                        </a:rPr>
                        <a:t> </a:t>
                      </a:r>
                      <a:r>
                        <a:rPr lang="en-US" sz="1000" u="none" strike="noStrike" cap="none" baseline="0" err="1">
                          <a:sym typeface="Calibri"/>
                        </a:rPr>
                        <a:t>Zemlji</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1375" marB="31375"/>
                </a:tc>
                <a:extLst>
                  <a:ext uri="{0D108BD9-81ED-4DB2-BD59-A6C34878D82A}">
                    <a16:rowId xmlns:a16="http://schemas.microsoft.com/office/drawing/2014/main" xmlns="" val="10002"/>
                  </a:ext>
                </a:extLst>
              </a:tr>
              <a:tr h="432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tc>
                  <a:txBody>
                    <a:bodyPr/>
                    <a:lstStyle/>
                    <a:p>
                      <a:pPr marL="0" marR="0" lvl="0" indent="0" algn="l" rtl="0">
                        <a:lnSpc>
                          <a:spcPct val="100000"/>
                        </a:lnSpc>
                        <a:spcBef>
                          <a:spcPts val="0"/>
                        </a:spcBef>
                        <a:spcAft>
                          <a:spcPts val="0"/>
                        </a:spcAft>
                        <a:buFont typeface="Calibri"/>
                        <a:buNone/>
                      </a:pPr>
                      <a:r>
                        <a:rPr lang="hr-HR" sz="1000" u="none" strike="noStrike" cap="none" baseline="0"/>
                        <a:t>Učiteljica Koraljka</a:t>
                      </a:r>
                      <a:r>
                        <a:rPr lang="hr-HR" sz="1000" u="none" strike="noStrike" cap="none" baseline="0">
                          <a:sym typeface="Calibri"/>
                        </a:rPr>
                        <a:t> </a:t>
                      </a:r>
                      <a:r>
                        <a:rPr lang="hr-HR" sz="1000" u="none" strike="noStrike" cap="none" baseline="0"/>
                        <a:t>Šimić  </a:t>
                      </a:r>
                      <a:r>
                        <a:rPr lang="hr-HR" sz="1000" u="none" strike="noStrike" cap="none" baseline="0">
                          <a:sym typeface="Calibri"/>
                        </a:rPr>
                        <a:t>i učenici 3. razreda</a:t>
                      </a:r>
                      <a:r>
                        <a:rPr lang="hr-HR" sz="1000" u="none" strike="noStrike" cap="none" baseline="0"/>
                        <a:t> MŠ, učiteljica Marina Milković i učenici 3. r. PŠ Drežnik,3. razred PŠ Bodovaljci</a:t>
                      </a:r>
                      <a:endParaRPr lang="en" sz="1000" u="none" strike="noStrike" cap="none" baseline="0" err="1">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375" marB="31375"/>
                </a:tc>
                <a:extLst>
                  <a:ext uri="{0D108BD9-81ED-4DB2-BD59-A6C34878D82A}">
                    <a16:rowId xmlns:a16="http://schemas.microsoft.com/office/drawing/2014/main" xmlns="" val="10003"/>
                  </a:ext>
                </a:extLst>
              </a:tr>
              <a:tr h="423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 </a:t>
                      </a:r>
                      <a:r>
                        <a:rPr lang="en" sz="1000" u="none" strike="noStrike" cap="none" baseline="0"/>
                        <a:t>Ožujak 2021.</a:t>
                      </a:r>
                      <a:endParaRPr lang="en" sz="1000" b="0" i="0" u="none" strike="noStrike" cap="none" baseline="0">
                        <a:solidFill>
                          <a:srgbClr val="000000"/>
                        </a:solidFill>
                        <a:latin typeface="Calibri"/>
                        <a:ea typeface="Calibri"/>
                        <a:cs typeface="Calibri"/>
                        <a:sym typeface="Calibri"/>
                      </a:endParaRPr>
                    </a:p>
                  </a:txBody>
                  <a:tcPr marL="91450" marR="91450" marT="31375" marB="31375"/>
                </a:tc>
                <a:extLst>
                  <a:ext uri="{0D108BD9-81ED-4DB2-BD59-A6C34878D82A}">
                    <a16:rowId xmlns:a16="http://schemas.microsoft.com/office/drawing/2014/main" xmlns="" val="10004"/>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Nisu </a:t>
                      </a:r>
                      <a:r>
                        <a:rPr lang="en" sz="1000" u="none" strike="noStrike" cap="none" baseline="0" err="1">
                          <a:sym typeface="Calibri"/>
                        </a:rPr>
                        <a:t>potrebna</a:t>
                      </a:r>
                      <a:r>
                        <a:rPr lang="en" sz="1000" u="none" strike="noStrike" cap="none" baseline="0">
                          <a:sym typeface="Calibri"/>
                        </a:rPr>
                        <a:t> </a:t>
                      </a:r>
                      <a:r>
                        <a:rPr lang="en" sz="1000" u="none" strike="noStrike" cap="none" baseline="0" err="1">
                          <a:sym typeface="Calibri"/>
                        </a:rPr>
                        <a:t>materijalna</a:t>
                      </a:r>
                      <a:r>
                        <a:rPr lang="en" sz="1000" u="none" strike="noStrike" cap="none" baseline="0">
                          <a:sym typeface="Calibri"/>
                        </a:rPr>
                        <a:t> </a:t>
                      </a:r>
                      <a:r>
                        <a:rPr lang="en" sz="1000" u="none" strike="noStrike" cap="none" baseline="0" err="1">
                          <a:sym typeface="Calibri"/>
                        </a:rPr>
                        <a:t>sredstva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extLst>
                  <a:ext uri="{0D108BD9-81ED-4DB2-BD59-A6C34878D82A}">
                    <a16:rowId xmlns:a16="http://schemas.microsoft.com/office/drawing/2014/main" xmlns="" val="10005"/>
                  </a:ext>
                </a:extLst>
              </a:tr>
              <a:tr h="7179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75" marB="313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Naučeno</a:t>
                      </a:r>
                      <a:r>
                        <a:rPr lang="en-US" sz="1000" u="none" strike="noStrike" cap="none" baseline="0">
                          <a:sym typeface="Calibri"/>
                        </a:rPr>
                        <a:t> </a:t>
                      </a:r>
                      <a:r>
                        <a:rPr lang="en-US" sz="1000" u="none" strike="noStrike" cap="none" baseline="0" err="1">
                          <a:sym typeface="Calibri"/>
                        </a:rPr>
                        <a:t>primijeniti</a:t>
                      </a:r>
                      <a:r>
                        <a:rPr lang="en-US" sz="1000" u="none" strike="noStrike" cap="none" baseline="0">
                          <a:sym typeface="Calibri"/>
                        </a:rPr>
                        <a:t> u </a:t>
                      </a:r>
                      <a:r>
                        <a:rPr lang="en-US" sz="1000" u="none" strike="noStrike" cap="none" baseline="0" err="1">
                          <a:sym typeface="Calibri"/>
                        </a:rPr>
                        <a:t>nastavi</a:t>
                      </a:r>
                      <a:r>
                        <a:rPr lang="en-US" sz="1000" u="none" strike="noStrike" cap="none" baseline="0">
                          <a:sym typeface="Calibri"/>
                        </a:rPr>
                        <a:t>  </a:t>
                      </a:r>
                      <a:r>
                        <a:rPr lang="en-US" sz="1000" u="none" strike="noStrike" cap="none" baseline="0" err="1">
                          <a:sym typeface="Calibri"/>
                        </a:rPr>
                        <a:t>i</a:t>
                      </a:r>
                      <a:r>
                        <a:rPr lang="en-US" sz="1000" u="none" strike="noStrike" cap="none" baseline="0">
                          <a:sym typeface="Calibri"/>
                        </a:rPr>
                        <a:t> </a:t>
                      </a:r>
                      <a:r>
                        <a:rPr lang="en-US" sz="1000" u="none" strike="noStrike" cap="none" baseline="0" err="1">
                          <a:sym typeface="Calibri"/>
                        </a:rPr>
                        <a:t>svakodnevnom</a:t>
                      </a:r>
                      <a:r>
                        <a:rPr lang="en-US" sz="1000" u="none" strike="noStrike" cap="none" baseline="0">
                          <a:sym typeface="Calibri"/>
                        </a:rPr>
                        <a:t> </a:t>
                      </a:r>
                      <a:r>
                        <a:rPr lang="en-US" sz="1000" u="none" strike="noStrike" cap="none" baseline="0" err="1">
                          <a:sym typeface="Calibri"/>
                        </a:rPr>
                        <a:t>životu</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1375" marB="31375"/>
                </a:tc>
                <a:extLst>
                  <a:ext uri="{0D108BD9-81ED-4DB2-BD59-A6C34878D82A}">
                    <a16:rowId xmlns:a16="http://schemas.microsoft.com/office/drawing/2014/main" xmlns="" val="10006"/>
                  </a:ext>
                </a:extLst>
              </a:tr>
            </a:tbl>
          </a:graphicData>
        </a:graphic>
      </p:graphicFrame>
      <p:pic>
        <p:nvPicPr>
          <p:cNvPr id="765" name="Shape 765"/>
          <p:cNvPicPr preferRelativeResize="0"/>
          <p:nvPr/>
        </p:nvPicPr>
        <p:blipFill rotWithShape="1">
          <a:blip r:embed="rId3">
            <a:alphaModFix/>
          </a:blip>
          <a:srcRect/>
          <a:stretch/>
        </p:blipFill>
        <p:spPr>
          <a:xfrm>
            <a:off x="7009451" y="85883"/>
            <a:ext cx="759618" cy="759618"/>
          </a:xfrm>
          <a:prstGeom prst="rect">
            <a:avLst/>
          </a:prstGeom>
          <a:noFill/>
          <a:ln>
            <a:noFill/>
          </a:ln>
        </p:spPr>
      </p:pic>
      <p:sp>
        <p:nvSpPr>
          <p:cNvPr id="2" name="Title 1"/>
          <p:cNvSpPr>
            <a:spLocks noGrp="1"/>
          </p:cNvSpPr>
          <p:nvPr>
            <p:ph type="title"/>
          </p:nvPr>
        </p:nvSpPr>
        <p:spPr>
          <a:xfrm>
            <a:off x="915654" y="205587"/>
            <a:ext cx="8097372" cy="639914"/>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Snalazimo se u prostoru</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graphicFrame>
        <p:nvGraphicFramePr>
          <p:cNvPr id="778" name="Shape 778"/>
          <p:cNvGraphicFramePr/>
          <p:nvPr>
            <p:extLst>
              <p:ext uri="{D42A27DB-BD31-4B8C-83A1-F6EECF244321}">
                <p14:modId xmlns:p14="http://schemas.microsoft.com/office/powerpoint/2010/main" xmlns="" val="4294215620"/>
              </p:ext>
            </p:extLst>
          </p:nvPr>
        </p:nvGraphicFramePr>
        <p:xfrm>
          <a:off x="918738" y="1245645"/>
          <a:ext cx="7953112" cy="3984930"/>
        </p:xfrm>
        <a:graphic>
          <a:graphicData uri="http://schemas.openxmlformats.org/drawingml/2006/table">
            <a:tbl>
              <a:tblPr>
                <a:tableStyleId>{0E3FDE45-AF77-4B5C-9715-49D594BDF05E}</a:tableStyleId>
              </a:tblPr>
              <a:tblGrid>
                <a:gridCol w="1756321">
                  <a:extLst>
                    <a:ext uri="{9D8B030D-6E8A-4147-A177-3AD203B41FA5}">
                      <a16:colId xmlns:a16="http://schemas.microsoft.com/office/drawing/2014/main" xmlns="" val="20000"/>
                    </a:ext>
                  </a:extLst>
                </a:gridCol>
                <a:gridCol w="6196791">
                  <a:extLst>
                    <a:ext uri="{9D8B030D-6E8A-4147-A177-3AD203B41FA5}">
                      <a16:colId xmlns:a16="http://schemas.microsoft.com/office/drawing/2014/main" xmlns="" val="20001"/>
                    </a:ext>
                  </a:extLst>
                </a:gridCol>
              </a:tblGrid>
              <a:tr h="633400">
                <a:tc>
                  <a:txBody>
                    <a:bodyPr/>
                    <a:lstStyle/>
                    <a:p>
                      <a:pPr marL="0" marR="0" lvl="0" indent="0" algn="l" rtl="0">
                        <a:lnSpc>
                          <a:spcPct val="100000"/>
                        </a:lnSpc>
                        <a:spcBef>
                          <a:spcPts val="0"/>
                        </a:spcBef>
                        <a:spcAft>
                          <a:spcPts val="0"/>
                        </a:spcAft>
                        <a:buClr>
                          <a:srgbClr val="000000"/>
                        </a:buClr>
                        <a:buSzPct val="25000"/>
                        <a:buFont typeface="Calibri"/>
                        <a:buNone/>
                      </a:pPr>
                      <a:r>
                        <a:rPr lang="hr-HR" sz="1050" u="none" strike="noStrike" cap="none" baseline="0">
                          <a:sym typeface="Calibri"/>
                        </a:rPr>
                        <a:t>Ishodi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US" sz="1050" u="none" strike="noStrike" cap="none" baseline="0" err="1"/>
                        <a:t>Učenici</a:t>
                      </a:r>
                      <a:r>
                        <a:rPr lang="en-US" sz="1050" u="none" strike="noStrike" cap="none" baseline="0"/>
                        <a:t> </a:t>
                      </a:r>
                      <a:r>
                        <a:rPr lang="en-US" sz="1050" u="none" strike="noStrike" cap="none" baseline="0" err="1"/>
                        <a:t>će</a:t>
                      </a:r>
                      <a:r>
                        <a:rPr lang="en-US" sz="1050" u="none" strike="noStrike" cap="none" baseline="0"/>
                        <a:t>: </a:t>
                      </a:r>
                      <a:endParaRPr lang="en-US"/>
                    </a:p>
                    <a:p>
                      <a:pPr marL="0" marR="0" lvl="0" indent="0" algn="l">
                        <a:lnSpc>
                          <a:spcPct val="100000"/>
                        </a:lnSpc>
                        <a:spcBef>
                          <a:spcPts val="0"/>
                        </a:spcBef>
                        <a:spcAft>
                          <a:spcPts val="0"/>
                        </a:spcAft>
                        <a:buFont typeface="Calibri"/>
                        <a:buNone/>
                      </a:pPr>
                      <a:r>
                        <a:rPr lang="en-US" sz="1050" u="none" strike="noStrike" cap="none" baseline="0"/>
                        <a:t>-  </a:t>
                      </a:r>
                      <a:r>
                        <a:rPr lang="en-US" sz="1050" u="none" strike="noStrike" cap="none" baseline="0" err="1">
                          <a:sym typeface="Calibri"/>
                        </a:rPr>
                        <a:t>razlikovati</a:t>
                      </a:r>
                      <a:r>
                        <a:rPr lang="en-US" sz="1050" u="none" strike="noStrike" cap="none" baseline="0">
                          <a:sym typeface="Calibri"/>
                        </a:rPr>
                        <a:t> </a:t>
                      </a:r>
                      <a:r>
                        <a:rPr lang="en-US" sz="1050" u="none" strike="noStrike" cap="none" baseline="0" err="1"/>
                        <a:t>bijke</a:t>
                      </a:r>
                      <a:r>
                        <a:rPr lang="en-US" sz="1050" u="none" strike="noStrike" cap="none" baseline="0"/>
                        <a:t> </a:t>
                      </a:r>
                      <a:r>
                        <a:rPr lang="en-US" sz="1050" u="none" strike="noStrike" cap="none" baseline="0" err="1"/>
                        <a:t>na</a:t>
                      </a:r>
                      <a:r>
                        <a:rPr lang="en-US" sz="1050" u="none" strike="noStrike" cap="none" baseline="0"/>
                        <a:t> </a:t>
                      </a:r>
                      <a:r>
                        <a:rPr lang="en-US" sz="1050" u="none" strike="noStrike" cap="none" baseline="0" err="1"/>
                        <a:t>travnjaku</a:t>
                      </a:r>
                      <a:r>
                        <a:rPr lang="en-US" sz="1050" u="none" strike="noStrike" cap="none" baseline="0"/>
                        <a:t> </a:t>
                      </a:r>
                      <a:r>
                        <a:rPr lang="en-US" sz="1050" u="none" strike="noStrike" cap="none" baseline="0" err="1"/>
                        <a:t>i</a:t>
                      </a:r>
                      <a:r>
                        <a:rPr lang="en-US" sz="1050" u="none" strike="noStrike" cap="none" baseline="0"/>
                        <a:t> u </a:t>
                      </a:r>
                      <a:r>
                        <a:rPr lang="en-US" sz="1050" u="none" strike="noStrike" cap="none" baseline="0" err="1"/>
                        <a:t>šumi</a:t>
                      </a:r>
                      <a:endParaRPr lang="en-US" err="1"/>
                    </a:p>
                    <a:p>
                      <a:pPr marL="0" marR="0" lvl="0" indent="0" algn="l">
                        <a:lnSpc>
                          <a:spcPct val="100000"/>
                        </a:lnSpc>
                        <a:spcBef>
                          <a:spcPts val="0"/>
                        </a:spcBef>
                        <a:spcAft>
                          <a:spcPts val="0"/>
                        </a:spcAft>
                        <a:buFont typeface="Calibri"/>
                        <a:buNone/>
                      </a:pPr>
                      <a:r>
                        <a:rPr lang="en-US" sz="1050" u="none" strike="noStrike" cap="none" baseline="0"/>
                        <a:t> - </a:t>
                      </a:r>
                      <a:r>
                        <a:rPr lang="en-US" sz="1050" u="none" strike="noStrike" cap="none" baseline="0" err="1"/>
                        <a:t>imenovati</a:t>
                      </a:r>
                      <a:r>
                        <a:rPr lang="en-US" sz="1050" u="none" strike="noStrike" cap="none" baseline="0"/>
                        <a:t>  </a:t>
                      </a:r>
                      <a:r>
                        <a:rPr lang="en-US" sz="1050" u="none" strike="noStrike" cap="none" baseline="0" err="1"/>
                        <a:t>biljke</a:t>
                      </a:r>
                      <a:r>
                        <a:rPr lang="en-US" sz="1050" u="none" strike="noStrike" cap="none" baseline="0"/>
                        <a:t> </a:t>
                      </a:r>
                      <a:r>
                        <a:rPr lang="en-US" sz="1050" u="none" strike="noStrike" cap="none" baseline="0" err="1"/>
                        <a:t>i</a:t>
                      </a:r>
                      <a:r>
                        <a:rPr lang="en-US" sz="1050" u="none" strike="noStrike" cap="none" baseline="0"/>
                        <a:t> </a:t>
                      </a:r>
                      <a:r>
                        <a:rPr lang="en-US" sz="1050" u="none" strike="noStrike" cap="none" baseline="0" err="1"/>
                        <a:t>životinje</a:t>
                      </a:r>
                      <a:endParaRPr lang="en-US" err="1"/>
                    </a:p>
                    <a:p>
                      <a:pPr marL="0" marR="0" lvl="0" indent="0" algn="l">
                        <a:lnSpc>
                          <a:spcPct val="100000"/>
                        </a:lnSpc>
                        <a:spcBef>
                          <a:spcPts val="0"/>
                        </a:spcBef>
                        <a:spcAft>
                          <a:spcPts val="0"/>
                        </a:spcAft>
                        <a:buFont typeface="Calibri"/>
                        <a:buNone/>
                      </a:pPr>
                      <a:r>
                        <a:rPr lang="en-US" sz="1050" u="none" strike="noStrike" cap="none" baseline="0"/>
                        <a:t>-  </a:t>
                      </a:r>
                      <a:r>
                        <a:rPr lang="en-US" sz="1050" u="none" strike="noStrike" cap="none" baseline="0" err="1"/>
                        <a:t>opisati</a:t>
                      </a:r>
                      <a:r>
                        <a:rPr lang="en-US" sz="1050" u="none" strike="noStrike" cap="none" baseline="0"/>
                        <a:t> </a:t>
                      </a:r>
                      <a:r>
                        <a:rPr lang="en-US" sz="1050" u="none" strike="noStrike" cap="none" baseline="0" err="1"/>
                        <a:t>životnu</a:t>
                      </a:r>
                      <a:r>
                        <a:rPr lang="en-US" sz="1050" u="none" strike="noStrike" cap="none" baseline="0"/>
                        <a:t> </a:t>
                      </a:r>
                      <a:r>
                        <a:rPr lang="en-US" sz="1050" u="none" strike="noStrike" cap="none" baseline="0" err="1"/>
                        <a:t>zajednicu</a:t>
                      </a:r>
                      <a:r>
                        <a:rPr lang="en-US" sz="1050" u="none" strike="noStrike" cap="none" baseline="0">
                          <a:sym typeface="Calibri"/>
                        </a:rPr>
                        <a:t> </a:t>
                      </a:r>
                      <a:r>
                        <a:rPr lang="en-US" sz="1050" u="none" strike="noStrike" cap="none" baseline="0" err="1">
                          <a:sym typeface="Calibri"/>
                        </a:rPr>
                        <a:t>travnjaka</a:t>
                      </a:r>
                      <a:r>
                        <a:rPr lang="en-US" sz="1050" u="none" strike="noStrike" cap="none" baseline="0">
                          <a:sym typeface="Calibri"/>
                        </a:rPr>
                        <a:t> </a:t>
                      </a:r>
                      <a:r>
                        <a:rPr lang="en-US" sz="1050" u="none" strike="noStrike" cap="none" baseline="0" err="1">
                          <a:sym typeface="Calibri"/>
                        </a:rPr>
                        <a:t>i</a:t>
                      </a:r>
                      <a:r>
                        <a:rPr lang="en-US" sz="1050" u="none" strike="noStrike" cap="none" baseline="0">
                          <a:sym typeface="Calibri"/>
                        </a:rPr>
                        <a:t> </a:t>
                      </a:r>
                      <a:r>
                        <a:rPr lang="en-US" sz="1050" u="none" strike="noStrike" cap="none" baseline="0" err="1"/>
                        <a:t>šume</a:t>
                      </a:r>
                      <a:endParaRPr lang="en-US" err="1"/>
                    </a:p>
                    <a:p>
                      <a:pPr marL="0" marR="0" lvl="0" indent="0" algn="l">
                        <a:lnSpc>
                          <a:spcPct val="100000"/>
                        </a:lnSpc>
                        <a:spcBef>
                          <a:spcPts val="0"/>
                        </a:spcBef>
                        <a:spcAft>
                          <a:spcPts val="0"/>
                        </a:spcAft>
                        <a:buFont typeface="Calibri"/>
                        <a:buNone/>
                      </a:pPr>
                      <a:r>
                        <a:rPr lang="en-US" sz="1050" u="none" strike="noStrike" cap="none" baseline="0"/>
                        <a:t>- </a:t>
                      </a:r>
                      <a:r>
                        <a:rPr lang="en-US" sz="1050" u="none" strike="noStrike" cap="none" baseline="0" err="1"/>
                        <a:t>opisati</a:t>
                      </a:r>
                      <a:r>
                        <a:rPr lang="en-US" sz="1050" u="none" strike="noStrike" cap="none" baseline="0"/>
                        <a:t> </a:t>
                      </a:r>
                      <a:r>
                        <a:rPr lang="en-US" sz="1050" u="none" strike="noStrike" cap="none" baseline="0" err="1"/>
                        <a:t>nekoliko</a:t>
                      </a:r>
                      <a:r>
                        <a:rPr lang="en-US" sz="1050" u="none" strike="noStrike" cap="none" baseline="0"/>
                        <a:t> </a:t>
                      </a:r>
                      <a:r>
                        <a:rPr lang="en-US" sz="1050" u="none" strike="noStrike" cap="none" baseline="0" err="1"/>
                        <a:t>najpoznatijih</a:t>
                      </a:r>
                      <a:r>
                        <a:rPr lang="en-US" sz="1050" u="none" strike="noStrike" cap="none" baseline="0">
                          <a:sym typeface="Calibri"/>
                        </a:rPr>
                        <a:t> </a:t>
                      </a:r>
                      <a:r>
                        <a:rPr lang="en-US" sz="1050" u="none" strike="noStrike" cap="none" baseline="0" err="1">
                          <a:sym typeface="Calibri"/>
                        </a:rPr>
                        <a:t>biljaka</a:t>
                      </a:r>
                      <a:r>
                        <a:rPr lang="en-US" sz="1050" u="none" strike="noStrike" cap="none" baseline="0">
                          <a:sym typeface="Calibri"/>
                        </a:rPr>
                        <a:t> </a:t>
                      </a:r>
                      <a:r>
                        <a:rPr lang="en-US" sz="1050" u="none" strike="noStrike" cap="none" baseline="0" err="1">
                          <a:sym typeface="Calibri"/>
                        </a:rPr>
                        <a:t>i</a:t>
                      </a:r>
                      <a:r>
                        <a:rPr lang="en-US" sz="1050" u="none" strike="noStrike" cap="none" baseline="0">
                          <a:sym typeface="Calibri"/>
                        </a:rPr>
                        <a:t> </a:t>
                      </a:r>
                      <a:r>
                        <a:rPr lang="en-US" sz="1050" u="none" strike="noStrike" cap="none" baseline="0" err="1">
                          <a:sym typeface="Calibri"/>
                        </a:rPr>
                        <a:t>životinja</a:t>
                      </a:r>
                      <a:r>
                        <a:rPr lang="en-US" sz="1050" u="none" strike="noStrike" cap="none" baseline="0">
                          <a:sym typeface="Calibri"/>
                        </a:rPr>
                        <a:t> </a:t>
                      </a:r>
                      <a:r>
                        <a:rPr lang="en-US" sz="1050" u="none" strike="noStrike" cap="none" baseline="0" err="1">
                          <a:sym typeface="Calibri"/>
                        </a:rPr>
                        <a:t>travnjaka</a:t>
                      </a:r>
                      <a:r>
                        <a:rPr lang="en-US" sz="1050" u="none" strike="noStrike" cap="none" baseline="0">
                          <a:sym typeface="Calibri"/>
                        </a:rPr>
                        <a:t> </a:t>
                      </a:r>
                      <a:r>
                        <a:rPr lang="en-US" sz="1050" u="none" strike="noStrike" cap="none" baseline="0" err="1">
                          <a:sym typeface="Calibri"/>
                        </a:rPr>
                        <a:t>i</a:t>
                      </a:r>
                      <a:r>
                        <a:rPr lang="en-US" sz="1050" u="none" strike="noStrike" cap="none" baseline="0">
                          <a:sym typeface="Calibri"/>
                        </a:rPr>
                        <a:t> </a:t>
                      </a:r>
                      <a:r>
                        <a:rPr lang="en-US" sz="1050" u="none" strike="noStrike" cap="none" baseline="0" err="1">
                          <a:sym typeface="Calibri"/>
                        </a:rPr>
                        <a:t>šume</a:t>
                      </a:r>
                      <a:endParaRPr lang="en-US" err="1"/>
                    </a:p>
                    <a:p>
                      <a:pPr marL="0" marR="0" lvl="0" indent="0" algn="l">
                        <a:lnSpc>
                          <a:spcPct val="100000"/>
                        </a:lnSpc>
                        <a:spcBef>
                          <a:spcPts val="0"/>
                        </a:spcBef>
                        <a:spcAft>
                          <a:spcPts val="0"/>
                        </a:spcAft>
                        <a:buFont typeface="Calibri"/>
                        <a:buNone/>
                      </a:pPr>
                      <a:r>
                        <a:rPr lang="en-US" sz="1050" u="none" strike="noStrike" cap="none" baseline="0"/>
                        <a:t> -  </a:t>
                      </a:r>
                      <a:r>
                        <a:rPr lang="en-US" sz="1050" u="none" strike="noStrike" cap="none" baseline="0" err="1"/>
                        <a:t>snalaziti</a:t>
                      </a:r>
                      <a:r>
                        <a:rPr lang="en-US" sz="1050" u="none" strike="noStrike" cap="none" baseline="0"/>
                        <a:t> se </a:t>
                      </a:r>
                      <a:r>
                        <a:rPr lang="en-US" sz="1050" u="none" strike="noStrike" cap="none" baseline="0">
                          <a:sym typeface="Calibri"/>
                        </a:rPr>
                        <a:t>u </a:t>
                      </a:r>
                      <a:r>
                        <a:rPr lang="en-US" sz="1050" u="none" strike="noStrike" cap="none" baseline="0" err="1">
                          <a:sym typeface="Calibri"/>
                        </a:rPr>
                        <a:t>prostoru</a:t>
                      </a:r>
                      <a:endParaRPr lang="en-US" sz="1050" u="none" strike="noStrike" cap="none" baseline="0">
                        <a:sym typeface="Calibri"/>
                      </a:endParaRPr>
                    </a:p>
                    <a:p>
                      <a:pPr marL="0" marR="0" lvl="0" indent="0" algn="l" rtl="0">
                        <a:spcBef>
                          <a:spcPts val="0"/>
                        </a:spcBef>
                        <a:buNone/>
                      </a:pPr>
                      <a:endParaRPr lang="en-US" sz="105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0"/>
                  </a:ext>
                </a:extLst>
              </a:tr>
              <a:tr h="4976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Namjena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Poticati</a:t>
                      </a:r>
                      <a:r>
                        <a:rPr lang="en" sz="1050" u="none" strike="noStrike" cap="none" baseline="0">
                          <a:sym typeface="Calibri"/>
                        </a:rPr>
                        <a:t> </a:t>
                      </a:r>
                      <a:r>
                        <a:rPr lang="en" sz="1050" u="none" strike="noStrike" cap="none" baseline="0" err="1">
                          <a:sym typeface="Calibri"/>
                        </a:rPr>
                        <a:t>promatranje</a:t>
                      </a:r>
                      <a:r>
                        <a:rPr lang="en" sz="1050" u="none" strike="noStrike" cap="none" baseline="0">
                          <a:sym typeface="Calibri"/>
                        </a:rPr>
                        <a:t>, </a:t>
                      </a:r>
                      <a:r>
                        <a:rPr lang="en" sz="1050" u="none" strike="noStrike" cap="none" baseline="0" err="1">
                          <a:sym typeface="Calibri"/>
                        </a:rPr>
                        <a:t>zapažanje</a:t>
                      </a:r>
                      <a:r>
                        <a:rPr lang="en" sz="1050" u="none" strike="noStrike" cap="none" baseline="0">
                          <a:sym typeface="Calibri"/>
                        </a:rPr>
                        <a:t> u </a:t>
                      </a:r>
                      <a:r>
                        <a:rPr lang="en" sz="1050" u="none" strike="noStrike" cap="none" baseline="0" err="1">
                          <a:sym typeface="Calibri"/>
                        </a:rPr>
                        <a:t>prirodi</a:t>
                      </a:r>
                      <a:r>
                        <a:rPr lang="en" sz="1050" u="none" strike="noStrike" cap="none" baseline="0">
                          <a:sym typeface="Calibri"/>
                        </a:rPr>
                        <a:t>, </a:t>
                      </a:r>
                      <a:r>
                        <a:rPr lang="en" sz="1050" u="none" strike="noStrike" cap="none" baseline="0" err="1">
                          <a:sym typeface="Calibri"/>
                        </a:rPr>
                        <a:t>razvijati</a:t>
                      </a:r>
                      <a:r>
                        <a:rPr lang="en" sz="1050" u="none" strike="noStrike" cap="none" baseline="0">
                          <a:sym typeface="Calibri"/>
                        </a:rPr>
                        <a:t> </a:t>
                      </a:r>
                      <a:r>
                        <a:rPr lang="en" sz="1050" u="none" strike="noStrike" cap="none" baseline="0" err="1">
                          <a:sym typeface="Calibri"/>
                        </a:rPr>
                        <a:t>ljubav</a:t>
                      </a:r>
                      <a:r>
                        <a:rPr lang="en" sz="1050" u="none" strike="noStrike" cap="none" baseline="0">
                          <a:sym typeface="Calibri"/>
                        </a:rPr>
                        <a:t> </a:t>
                      </a:r>
                      <a:r>
                        <a:rPr lang="en" sz="1050" u="none" strike="noStrike" cap="none" baseline="0" err="1">
                          <a:sym typeface="Calibri"/>
                        </a:rPr>
                        <a:t>prema</a:t>
                      </a:r>
                      <a:r>
                        <a:rPr lang="en" sz="1050" u="none" strike="noStrike" cap="none" baseline="0">
                          <a:sym typeface="Calibri"/>
                        </a:rPr>
                        <a:t> </a:t>
                      </a:r>
                      <a:r>
                        <a:rPr lang="en" sz="1050" u="none" strike="noStrike" cap="none" baseline="0" err="1">
                          <a:sym typeface="Calibri"/>
                        </a:rPr>
                        <a:t>prirodi</a:t>
                      </a:r>
                      <a:r>
                        <a:rPr lang="en" sz="1050" u="none" strike="noStrike" cap="none" baseline="0">
                          <a:sym typeface="Calibri"/>
                        </a:rPr>
                        <a:t>. </a:t>
                      </a:r>
                      <a:r>
                        <a:rPr lang="en" sz="1050" u="none" strike="noStrike" cap="none" baseline="0" err="1">
                          <a:sym typeface="Calibri"/>
                        </a:rPr>
                        <a:t>Omogućiti</a:t>
                      </a:r>
                      <a:r>
                        <a:rPr lang="en" sz="1050" u="none" strike="noStrike" cap="none" baseline="0">
                          <a:sym typeface="Calibri"/>
                        </a:rPr>
                        <a:t> </a:t>
                      </a:r>
                      <a:r>
                        <a:rPr lang="en" sz="1050" u="none" strike="noStrike" cap="none" baseline="0" err="1">
                          <a:sym typeface="Calibri"/>
                        </a:rPr>
                        <a:t>učenicima</a:t>
                      </a:r>
                      <a:r>
                        <a:rPr lang="en" sz="1050" u="none" strike="noStrike" cap="none" baseline="0">
                          <a:sym typeface="Calibri"/>
                        </a:rPr>
                        <a:t> </a:t>
                      </a:r>
                      <a:r>
                        <a:rPr lang="en" sz="1050" u="none" strike="noStrike" cap="none" baseline="0" err="1">
                          <a:sym typeface="Calibri"/>
                        </a:rPr>
                        <a:t>usvajanje</a:t>
                      </a:r>
                      <a:r>
                        <a:rPr lang="en" sz="1050" u="none" strike="noStrike" cap="none" baseline="0">
                          <a:sym typeface="Calibri"/>
                        </a:rPr>
                        <a:t> </a:t>
                      </a:r>
                      <a:r>
                        <a:rPr lang="en" sz="1050" u="none" strike="noStrike" cap="none" baseline="0" err="1">
                          <a:sym typeface="Calibri"/>
                        </a:rPr>
                        <a:t>gradiva</a:t>
                      </a:r>
                      <a:r>
                        <a:rPr lang="en" sz="1050" u="none" strike="noStrike" cap="none" baseline="0">
                          <a:sym typeface="Calibri"/>
                        </a:rPr>
                        <a:t> u </a:t>
                      </a:r>
                      <a:r>
                        <a:rPr lang="en" sz="1050" u="none" strike="noStrike" cap="none" baseline="0" err="1">
                          <a:sym typeface="Calibri"/>
                        </a:rPr>
                        <a:t>izvornoj</a:t>
                      </a:r>
                      <a:r>
                        <a:rPr lang="en" sz="1050" u="none" strike="noStrike" cap="none" baseline="0">
                          <a:sym typeface="Calibri"/>
                        </a:rPr>
                        <a:t> </a:t>
                      </a:r>
                      <a:r>
                        <a:rPr lang="en" sz="1050" u="none" strike="noStrike" cap="none" baseline="0" err="1">
                          <a:sym typeface="Calibri"/>
                        </a:rPr>
                        <a:t>stvarnosti</a:t>
                      </a:r>
                      <a:endParaRPr lang="en" sz="1050" b="0" i="0" u="none" strike="noStrike" cap="none" baseline="0" err="1">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1"/>
                  </a:ext>
                </a:extLst>
              </a:tr>
              <a:tr h="320739">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realizacije</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50" u="none" strike="noStrike" cap="none" baseline="0" err="1">
                          <a:sym typeface="Calibri"/>
                        </a:rPr>
                        <a:t>Obilazak</a:t>
                      </a:r>
                      <a:r>
                        <a:rPr lang="en-US" sz="1050" u="none" strike="noStrike" cap="none" baseline="0">
                          <a:sym typeface="Calibri"/>
                        </a:rPr>
                        <a:t> </a:t>
                      </a:r>
                      <a:r>
                        <a:rPr lang="en-US" sz="1050" u="none" strike="noStrike" cap="none" baseline="0" err="1">
                          <a:sym typeface="Calibri"/>
                        </a:rPr>
                        <a:t>obližnje</a:t>
                      </a:r>
                      <a:r>
                        <a:rPr lang="en-US" sz="1050" u="none" strike="noStrike" cap="none" baseline="0">
                          <a:sym typeface="Calibri"/>
                        </a:rPr>
                        <a:t> </a:t>
                      </a:r>
                      <a:r>
                        <a:rPr lang="en-US" sz="1050" u="none" strike="noStrike" cap="none" baseline="0" err="1">
                          <a:sym typeface="Calibri"/>
                        </a:rPr>
                        <a:t>šume</a:t>
                      </a:r>
                      <a:r>
                        <a:rPr lang="en-US" sz="1050" u="none" strike="noStrike" cap="none" baseline="0">
                          <a:sym typeface="Calibri"/>
                        </a:rPr>
                        <a:t> </a:t>
                      </a:r>
                      <a:r>
                        <a:rPr lang="en-US" sz="1050" u="none" strike="noStrike" cap="none" baseline="0" err="1">
                          <a:sym typeface="Calibri"/>
                        </a:rPr>
                        <a:t>i</a:t>
                      </a:r>
                      <a:r>
                        <a:rPr lang="en-US" sz="1050" u="none" strike="noStrike" cap="none" baseline="0">
                          <a:sym typeface="Calibri"/>
                        </a:rPr>
                        <a:t> </a:t>
                      </a:r>
                      <a:r>
                        <a:rPr lang="en-US" sz="1050" u="none" strike="noStrike" cap="none" baseline="0" err="1">
                          <a:sym typeface="Calibri"/>
                        </a:rPr>
                        <a:t>travnjaka</a:t>
                      </a:r>
                      <a:r>
                        <a:rPr lang="en-US" sz="1050" u="none" strike="noStrike" cap="none" baseline="0">
                          <a:sym typeface="Calibri"/>
                        </a:rPr>
                        <a:t>, </a:t>
                      </a:r>
                      <a:r>
                        <a:rPr lang="en-US" sz="1050" u="none" strike="noStrike" cap="none" baseline="0" err="1">
                          <a:sym typeface="Calibri"/>
                        </a:rPr>
                        <a:t>razgledavanje</a:t>
                      </a:r>
                      <a:r>
                        <a:rPr lang="en-US" sz="1050" u="none" strike="noStrike" cap="none" baseline="0">
                          <a:sym typeface="Calibri"/>
                        </a:rPr>
                        <a:t>.</a:t>
                      </a:r>
                    </a:p>
                    <a:p>
                      <a:pPr marL="0" marR="0" lvl="0" indent="0" algn="l" rtl="0">
                        <a:spcBef>
                          <a:spcPts val="0"/>
                        </a:spcBef>
                        <a:buNone/>
                      </a:pPr>
                      <a:endParaRPr lang="en-US" sz="105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2"/>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Nositelj</a:t>
                      </a:r>
                      <a:r>
                        <a:rPr lang="en" sz="1050" u="none" strike="noStrike" cap="none" baseline="0">
                          <a:sym typeface="Calibri"/>
                        </a:rPr>
                        <a:t> </a:t>
                      </a:r>
                      <a:r>
                        <a:rPr lang="en" sz="1050" u="none" strike="noStrike" cap="none" baseline="0" err="1">
                          <a:sym typeface="Calibri"/>
                        </a:rPr>
                        <a:t>aktivnosti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hr-HR" sz="1050"/>
                        <a:t> Kristina </a:t>
                      </a:r>
                      <a:r>
                        <a:rPr lang="hr-HR" sz="1050" err="1"/>
                        <a:t>Jelančić</a:t>
                      </a:r>
                      <a:r>
                        <a:rPr lang="en" sz="1050"/>
                        <a:t> </a:t>
                      </a:r>
                      <a:r>
                        <a:rPr lang="en" sz="1050">
                          <a:sym typeface="Calibri"/>
                        </a:rPr>
                        <a:t>( PRO </a:t>
                      </a:r>
                      <a:r>
                        <a:rPr lang="en" sz="1050" err="1">
                          <a:sym typeface="Calibri"/>
                        </a:rPr>
                        <a:t>Gunjavci</a:t>
                      </a:r>
                      <a:r>
                        <a:rPr lang="en" sz="1050">
                          <a:sym typeface="Calibri"/>
                        </a:rPr>
                        <a:t> ),</a:t>
                      </a:r>
                      <a:r>
                        <a:rPr lang="hr-HR" sz="1050" u="none" strike="noStrike" cap="none" baseline="0"/>
                        <a:t> </a:t>
                      </a:r>
                      <a:r>
                        <a:rPr lang="hr-HR" sz="1050" u="none" strike="noStrike" cap="none" baseline="0">
                          <a:sym typeface="Calibri"/>
                        </a:rPr>
                        <a:t> </a:t>
                      </a:r>
                      <a:r>
                        <a:rPr lang="hr-HR" sz="1050" u="none" strike="noStrike" cap="none" baseline="0"/>
                        <a:t>Marina Milković</a:t>
                      </a:r>
                      <a:r>
                        <a:rPr lang="hr-HR" sz="1050" u="none" strike="noStrike" cap="none" baseline="0">
                          <a:sym typeface="Calibri"/>
                        </a:rPr>
                        <a:t> (PRO </a:t>
                      </a:r>
                      <a:r>
                        <a:rPr lang="hr-HR" sz="1050" u="none" strike="noStrike" cap="none" baseline="0" err="1">
                          <a:sym typeface="Calibri"/>
                        </a:rPr>
                        <a:t>Drežnik</a:t>
                      </a:r>
                      <a:r>
                        <a:rPr lang="hr-HR"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učenici</a:t>
                      </a:r>
                      <a:r>
                        <a:rPr lang="en" sz="1050">
                          <a:sym typeface="Calibri"/>
                        </a:rPr>
                        <a:t> 4. </a:t>
                      </a:r>
                      <a:r>
                        <a:rPr lang="en" sz="1050" err="1">
                          <a:sym typeface="Calibri"/>
                        </a:rPr>
                        <a:t>razreda</a:t>
                      </a:r>
                      <a:r>
                        <a:rPr lang="en" sz="1050"/>
                        <a:t>, Jelena </a:t>
                      </a:r>
                      <a:r>
                        <a:rPr lang="en" sz="1050" err="1"/>
                        <a:t>Bradašić</a:t>
                      </a:r>
                      <a:r>
                        <a:rPr lang="en" sz="1050"/>
                        <a:t> </a:t>
                      </a:r>
                      <a:r>
                        <a:rPr lang="en" sz="1050" err="1"/>
                        <a:t>i</a:t>
                      </a:r>
                      <a:r>
                        <a:rPr lang="en" sz="1050"/>
                        <a:t> </a:t>
                      </a:r>
                      <a:r>
                        <a:rPr lang="en" sz="1050" err="1"/>
                        <a:t>učenici</a:t>
                      </a:r>
                      <a:r>
                        <a:rPr lang="en" sz="1050"/>
                        <a:t> 3. </a:t>
                      </a:r>
                      <a:r>
                        <a:rPr lang="en" sz="1050" err="1"/>
                        <a:t>i</a:t>
                      </a:r>
                      <a:r>
                        <a:rPr lang="en" sz="1050"/>
                        <a:t> 4.razreda PRO Laze, PŠ </a:t>
                      </a:r>
                      <a:r>
                        <a:rPr lang="en" sz="1050" err="1"/>
                        <a:t>Bodovaljci</a:t>
                      </a:r>
                      <a:r>
                        <a:rPr lang="en" sz="1050"/>
                        <a:t> Anita </a:t>
                      </a:r>
                      <a:r>
                        <a:rPr lang="en" sz="1050" err="1"/>
                        <a:t>Rostohar</a:t>
                      </a:r>
                      <a:r>
                        <a:rPr lang="en" sz="1050"/>
                        <a:t> </a:t>
                      </a:r>
                      <a:r>
                        <a:rPr lang="en" sz="1050" err="1"/>
                        <a:t>i</a:t>
                      </a:r>
                      <a:r>
                        <a:rPr lang="en" sz="1050"/>
                        <a:t> </a:t>
                      </a:r>
                      <a:r>
                        <a:rPr lang="en" sz="1050" err="1"/>
                        <a:t>učenici</a:t>
                      </a:r>
                      <a:r>
                        <a:rPr lang="en" sz="1050"/>
                        <a:t> 3. </a:t>
                      </a:r>
                      <a:r>
                        <a:rPr lang="en" sz="1050" err="1"/>
                        <a:t>i</a:t>
                      </a:r>
                      <a:r>
                        <a:rPr lang="en" sz="1050"/>
                        <a:t> 4. </a:t>
                      </a:r>
                      <a:r>
                        <a:rPr lang="en" sz="1050" err="1"/>
                        <a:t>razreda</a:t>
                      </a:r>
                      <a:r>
                        <a:rPr lang="en" sz="1050"/>
                        <a:t> MŠ</a:t>
                      </a:r>
                      <a:endParaRPr lang="en" sz="1050" err="1">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3"/>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Vremenik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 sz="1050" u="none" strike="noStrike" cap="none" baseline="0" err="1"/>
                        <a:t>Ožujak</a:t>
                      </a:r>
                      <a:r>
                        <a:rPr lang="en" sz="1050" u="none" strike="noStrike" cap="none" baseline="0"/>
                        <a:t>, </a:t>
                      </a:r>
                      <a:r>
                        <a:rPr lang="en" sz="1050" u="none" strike="noStrike" cap="none" baseline="0" err="1"/>
                        <a:t>travanj</a:t>
                      </a:r>
                      <a:r>
                        <a:rPr lang="en" sz="1050" u="none" strike="noStrike" cap="none" baseline="0"/>
                        <a:t> 2021</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4"/>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Troškovnik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a:sym typeface="Calibri"/>
                        </a:rPr>
                        <a:t>Nisu </a:t>
                      </a:r>
                      <a:r>
                        <a:rPr lang="en" sz="1050" u="none" strike="noStrike" cap="none" baseline="0" err="1">
                          <a:sym typeface="Calibri"/>
                        </a:rPr>
                        <a:t>potrebna</a:t>
                      </a:r>
                      <a:r>
                        <a:rPr lang="en" sz="1050" u="none" strike="noStrike" cap="none" baseline="0">
                          <a:sym typeface="Calibri"/>
                        </a:rPr>
                        <a:t> </a:t>
                      </a:r>
                      <a:r>
                        <a:rPr lang="en" sz="1050" u="none" strike="noStrike" cap="none" baseline="0" err="1">
                          <a:sym typeface="Calibri"/>
                        </a:rPr>
                        <a:t>materijalna</a:t>
                      </a:r>
                      <a:r>
                        <a:rPr lang="en" sz="1050" u="none" strike="noStrike" cap="none" baseline="0">
                          <a:sym typeface="Calibri"/>
                        </a:rPr>
                        <a:t> </a:t>
                      </a:r>
                      <a:r>
                        <a:rPr lang="en" sz="1050" u="none" strike="noStrike" cap="none" baseline="0" err="1">
                          <a:sym typeface="Calibri"/>
                        </a:rPr>
                        <a:t>sredstva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5"/>
                  </a:ext>
                </a:extLst>
              </a:tr>
              <a:tr h="7881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korištenja</a:t>
                      </a:r>
                      <a:r>
                        <a:rPr lang="en" sz="1050" u="none" strike="noStrike" cap="none" baseline="0">
                          <a:sym typeface="Calibri"/>
                        </a:rPr>
                        <a:t> </a:t>
                      </a:r>
                      <a:r>
                        <a:rPr lang="en" sz="1050" u="none" strike="noStrike" cap="none" baseline="0" err="1">
                          <a:sym typeface="Calibri"/>
                        </a:rPr>
                        <a:t>rezultata</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50" u="none" strike="noStrike" cap="none" baseline="0" err="1">
                          <a:sym typeface="Calibri"/>
                        </a:rPr>
                        <a:t>Naučeno</a:t>
                      </a:r>
                      <a:r>
                        <a:rPr lang="en-US" sz="1050" u="none" strike="noStrike" cap="none" baseline="0">
                          <a:sym typeface="Calibri"/>
                        </a:rPr>
                        <a:t> </a:t>
                      </a:r>
                      <a:r>
                        <a:rPr lang="en-US" sz="1050" u="none" strike="noStrike" cap="none" baseline="0" err="1">
                          <a:sym typeface="Calibri"/>
                        </a:rPr>
                        <a:t>primijeniti</a:t>
                      </a:r>
                      <a:r>
                        <a:rPr lang="en-US" sz="1050" u="none" strike="noStrike" cap="none" baseline="0">
                          <a:sym typeface="Calibri"/>
                        </a:rPr>
                        <a:t> u </a:t>
                      </a:r>
                      <a:r>
                        <a:rPr lang="en-US" sz="1050" u="none" strike="noStrike" cap="none" baseline="0" err="1">
                          <a:sym typeface="Calibri"/>
                        </a:rPr>
                        <a:t>svakodnevnom</a:t>
                      </a:r>
                      <a:r>
                        <a:rPr lang="en-US" sz="1050" u="none" strike="noStrike" cap="none" baseline="0">
                          <a:sym typeface="Calibri"/>
                        </a:rPr>
                        <a:t> </a:t>
                      </a:r>
                      <a:r>
                        <a:rPr lang="en-US" sz="1050" u="none" strike="noStrike" cap="none" baseline="0" err="1">
                          <a:sym typeface="Calibri"/>
                        </a:rPr>
                        <a:t>životu</a:t>
                      </a:r>
                      <a:r>
                        <a:rPr lang="en-US" sz="1050" u="none" strike="noStrike" cap="none" baseline="0">
                          <a:sym typeface="Calibri"/>
                        </a:rPr>
                        <a:t>, </a:t>
                      </a:r>
                      <a:r>
                        <a:rPr lang="en-US" sz="1050" u="none" strike="noStrike" cap="none" baseline="0" err="1">
                          <a:sym typeface="Calibri"/>
                        </a:rPr>
                        <a:t>usmena</a:t>
                      </a:r>
                      <a:r>
                        <a:rPr lang="en-US" sz="1050" u="none" strike="noStrike" cap="none" baseline="0">
                          <a:sym typeface="Calibri"/>
                        </a:rPr>
                        <a:t> </a:t>
                      </a:r>
                      <a:r>
                        <a:rPr lang="en-US" sz="1050" u="none" strike="noStrike" cap="none" baseline="0" err="1">
                          <a:sym typeface="Calibri"/>
                        </a:rPr>
                        <a:t>i</a:t>
                      </a:r>
                      <a:r>
                        <a:rPr lang="en-US" sz="1050" u="none" strike="noStrike" cap="none" baseline="0">
                          <a:sym typeface="Calibri"/>
                        </a:rPr>
                        <a:t> </a:t>
                      </a:r>
                      <a:r>
                        <a:rPr lang="en-US" sz="1050" u="none" strike="noStrike" cap="none" baseline="0" err="1">
                          <a:sym typeface="Calibri"/>
                        </a:rPr>
                        <a:t>pismena</a:t>
                      </a:r>
                      <a:r>
                        <a:rPr lang="en-US" sz="1050" u="none" strike="noStrike" cap="none" baseline="0">
                          <a:sym typeface="Calibri"/>
                        </a:rPr>
                        <a:t> </a:t>
                      </a:r>
                      <a:r>
                        <a:rPr lang="en-US" sz="1050" u="none" strike="noStrike" cap="none" baseline="0" err="1">
                          <a:sym typeface="Calibri"/>
                        </a:rPr>
                        <a:t>provjera</a:t>
                      </a:r>
                      <a:r>
                        <a:rPr lang="en-US" sz="1050" u="none" strike="noStrike" cap="none" baseline="0">
                          <a:sym typeface="Calibri"/>
                        </a:rPr>
                        <a:t>, </a:t>
                      </a:r>
                      <a:r>
                        <a:rPr lang="en-US" sz="1050" u="none" strike="noStrike" cap="none" baseline="0" err="1">
                          <a:sym typeface="Calibri"/>
                        </a:rPr>
                        <a:t>pisanim</a:t>
                      </a:r>
                      <a:r>
                        <a:rPr lang="en-US" sz="1050" u="none" strike="noStrike" cap="none" baseline="0">
                          <a:sym typeface="Calibri"/>
                        </a:rPr>
                        <a:t> </a:t>
                      </a:r>
                      <a:r>
                        <a:rPr lang="en-US" sz="1050" u="none" strike="noStrike" cap="none" baseline="0" err="1">
                          <a:sym typeface="Calibri"/>
                        </a:rPr>
                        <a:t>radom</a:t>
                      </a:r>
                      <a:r>
                        <a:rPr lang="en-US" sz="1050" u="none" strike="noStrike" cap="none" baseline="0">
                          <a:sym typeface="Calibri"/>
                        </a:rPr>
                        <a:t> – </a:t>
                      </a:r>
                      <a:r>
                        <a:rPr lang="en-US" sz="1050" u="none" strike="noStrike" cap="none" baseline="0" err="1">
                          <a:sym typeface="Calibri"/>
                        </a:rPr>
                        <a:t>opis</a:t>
                      </a:r>
                      <a:r>
                        <a:rPr lang="en-US" sz="1050" u="none" strike="noStrike" cap="none" baseline="0">
                          <a:sym typeface="Calibri"/>
                        </a:rPr>
                        <a:t> </a:t>
                      </a:r>
                      <a:r>
                        <a:rPr lang="en-US" sz="1050" u="none" strike="noStrike" cap="none" baseline="0" err="1">
                          <a:sym typeface="Calibri"/>
                        </a:rPr>
                        <a:t>ili</a:t>
                      </a:r>
                      <a:r>
                        <a:rPr lang="en-US" sz="1050" u="none" strike="noStrike" cap="none" baseline="0">
                          <a:sym typeface="Calibri"/>
                        </a:rPr>
                        <a:t> </a:t>
                      </a:r>
                      <a:r>
                        <a:rPr lang="en-US" sz="1050" u="none" strike="noStrike" cap="none" baseline="0" err="1">
                          <a:sym typeface="Calibri"/>
                        </a:rPr>
                        <a:t>izvještaj</a:t>
                      </a:r>
                      <a:r>
                        <a:rPr lang="en-US" sz="1050" u="none" strike="noStrike" cap="none" baseline="0">
                          <a:sym typeface="Calibri"/>
                        </a:rPr>
                        <a:t>.</a:t>
                      </a:r>
                    </a:p>
                    <a:p>
                      <a:pPr marL="0" marR="0" lvl="0" indent="0" algn="l" rtl="0">
                        <a:spcBef>
                          <a:spcPts val="0"/>
                        </a:spcBef>
                        <a:buNone/>
                      </a:pPr>
                      <a:endParaRPr lang="en-US" sz="105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6"/>
                  </a:ext>
                </a:extLst>
              </a:tr>
            </a:tbl>
          </a:graphicData>
        </a:graphic>
      </p:graphicFrame>
      <p:pic>
        <p:nvPicPr>
          <p:cNvPr id="779" name="Shape 779"/>
          <p:cNvPicPr preferRelativeResize="0"/>
          <p:nvPr/>
        </p:nvPicPr>
        <p:blipFill rotWithShape="1">
          <a:blip r:embed="rId3">
            <a:alphaModFix/>
          </a:blip>
          <a:srcRect/>
          <a:stretch/>
        </p:blipFill>
        <p:spPr>
          <a:xfrm>
            <a:off x="5995934" y="78579"/>
            <a:ext cx="1233487" cy="692943"/>
          </a:xfrm>
          <a:prstGeom prst="rect">
            <a:avLst/>
          </a:prstGeom>
          <a:noFill/>
          <a:ln>
            <a:noFill/>
          </a:ln>
        </p:spPr>
      </p:pic>
      <p:sp>
        <p:nvSpPr>
          <p:cNvPr id="2" name="Title 1"/>
          <p:cNvSpPr>
            <a:spLocks noGrp="1"/>
          </p:cNvSpPr>
          <p:nvPr>
            <p:ph type="title"/>
          </p:nvPr>
        </p:nvSpPr>
        <p:spPr>
          <a:xfrm>
            <a:off x="918738" y="233487"/>
            <a:ext cx="8091356"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Na travnjaku i šumi</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graphicFrame>
        <p:nvGraphicFramePr>
          <p:cNvPr id="778" name="Shape 778"/>
          <p:cNvGraphicFramePr/>
          <p:nvPr>
            <p:extLst>
              <p:ext uri="{D42A27DB-BD31-4B8C-83A1-F6EECF244321}">
                <p14:modId xmlns:p14="http://schemas.microsoft.com/office/powerpoint/2010/main" xmlns="" val="773477910"/>
              </p:ext>
            </p:extLst>
          </p:nvPr>
        </p:nvGraphicFramePr>
        <p:xfrm>
          <a:off x="914399" y="1221581"/>
          <a:ext cx="7977175" cy="3453680"/>
        </p:xfrm>
        <a:graphic>
          <a:graphicData uri="http://schemas.openxmlformats.org/drawingml/2006/table">
            <a:tbl>
              <a:tblPr>
                <a:tableStyleId>{0E3FDE45-AF77-4B5C-9715-49D594BDF05E}</a:tableStyleId>
              </a:tblPr>
              <a:tblGrid>
                <a:gridCol w="1761635">
                  <a:extLst>
                    <a:ext uri="{9D8B030D-6E8A-4147-A177-3AD203B41FA5}">
                      <a16:colId xmlns:a16="http://schemas.microsoft.com/office/drawing/2014/main" xmlns="" val="20000"/>
                    </a:ext>
                  </a:extLst>
                </a:gridCol>
                <a:gridCol w="6215540">
                  <a:extLst>
                    <a:ext uri="{9D8B030D-6E8A-4147-A177-3AD203B41FA5}">
                      <a16:colId xmlns:a16="http://schemas.microsoft.com/office/drawing/2014/main" xmlns="" val="20001"/>
                    </a:ext>
                  </a:extLst>
                </a:gridCol>
              </a:tblGrid>
              <a:tr h="633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spcBef>
                          <a:spcPts val="0"/>
                        </a:spcBef>
                        <a:buNone/>
                      </a:pPr>
                      <a:r>
                        <a:rPr lang="en-US" sz="1100" u="none" strike="noStrike" cap="none" baseline="0" err="1"/>
                        <a:t>Učenici</a:t>
                      </a:r>
                      <a:r>
                        <a:rPr lang="en-US" sz="1100" u="none" strike="noStrike" cap="none" baseline="0"/>
                        <a:t> </a:t>
                      </a:r>
                      <a:r>
                        <a:rPr lang="en-US" sz="1100" u="none" strike="noStrike" cap="none" baseline="0" err="1"/>
                        <a:t>će</a:t>
                      </a:r>
                      <a:r>
                        <a:rPr lang="en-US" sz="1100" u="none" strike="noStrike" cap="none" baseline="0"/>
                        <a:t>:</a:t>
                      </a:r>
                      <a:endParaRPr lang="en-US" sz="1100" b="0" i="0" u="none" strike="noStrike" cap="none" baseline="0">
                        <a:solidFill>
                          <a:srgbClr val="000000"/>
                        </a:solidFill>
                        <a:latin typeface="Calibri"/>
                        <a:cs typeface="Calibri"/>
                      </a:endParaRPr>
                    </a:p>
                    <a:p>
                      <a:pPr marL="0" marR="0" lvl="0" indent="0" algn="l">
                        <a:spcBef>
                          <a:spcPts val="0"/>
                        </a:spcBef>
                        <a:buNone/>
                      </a:pPr>
                      <a:r>
                        <a:rPr lang="en-US" sz="1100" u="none" strike="noStrike" cap="none" baseline="0"/>
                        <a:t>- </a:t>
                      </a:r>
                      <a:r>
                        <a:rPr lang="en-US" sz="1100" u="none" strike="noStrike" cap="none" baseline="0" err="1"/>
                        <a:t>upoznati</a:t>
                      </a:r>
                      <a:r>
                        <a:rPr lang="en-US" sz="1100" u="none" strike="noStrike" cap="none" baseline="0"/>
                        <a:t> </a:t>
                      </a:r>
                      <a:r>
                        <a:rPr lang="en-US" sz="1100" u="none" strike="noStrike" cap="none" baseline="0" err="1"/>
                        <a:t>životnu</a:t>
                      </a:r>
                      <a:r>
                        <a:rPr lang="en-US" sz="1100" u="none" strike="noStrike" cap="none" baseline="0"/>
                        <a:t> </a:t>
                      </a:r>
                      <a:r>
                        <a:rPr lang="en-US" sz="1100" u="none" strike="noStrike" cap="none" baseline="0" err="1"/>
                        <a:t>zajednicu</a:t>
                      </a:r>
                      <a:r>
                        <a:rPr lang="en-US" sz="1100" u="none" strike="noStrike" cap="none" baseline="0"/>
                        <a:t>, </a:t>
                      </a:r>
                      <a:endParaRPr lang="en-US" sz="1100" b="0" i="0" u="none" strike="noStrike" cap="none" baseline="0">
                        <a:solidFill>
                          <a:srgbClr val="000000"/>
                        </a:solidFill>
                        <a:latin typeface="Calibri"/>
                        <a:cs typeface="Calibri"/>
                      </a:endParaRPr>
                    </a:p>
                    <a:p>
                      <a:pPr marL="0" marR="0" lvl="0" indent="0" algn="l">
                        <a:spcBef>
                          <a:spcPts val="0"/>
                        </a:spcBef>
                        <a:buNone/>
                      </a:pPr>
                      <a:r>
                        <a:rPr lang="en-US" sz="1100" u="none" strike="noStrike" cap="none" baseline="0"/>
                        <a:t>- </a:t>
                      </a:r>
                      <a:r>
                        <a:rPr lang="en-US" sz="1100" u="none" strike="noStrike" cap="none" baseline="0" err="1"/>
                        <a:t>razlikovati</a:t>
                      </a:r>
                      <a:r>
                        <a:rPr lang="en-US" sz="1100" u="none" strike="noStrike" cap="none" baseline="0"/>
                        <a:t> </a:t>
                      </a:r>
                      <a:r>
                        <a:rPr lang="en-US" sz="1100" u="none" strike="noStrike" cap="none" baseline="0" err="1"/>
                        <a:t>biljke</a:t>
                      </a:r>
                      <a:r>
                        <a:rPr lang="en-US" sz="1100" u="none" strike="noStrike" cap="none" baseline="0"/>
                        <a:t> I </a:t>
                      </a:r>
                      <a:r>
                        <a:rPr lang="en-US" sz="1100" u="none" strike="noStrike" cap="none" baseline="0" err="1"/>
                        <a:t>životinje</a:t>
                      </a:r>
                      <a:r>
                        <a:rPr lang="en-US" sz="1100" u="none" strike="noStrike" cap="none" baseline="0"/>
                        <a:t> </a:t>
                      </a:r>
                      <a:r>
                        <a:rPr lang="en-US" sz="1100" u="none" strike="noStrike" cap="none" baseline="0" err="1"/>
                        <a:t>koje</a:t>
                      </a:r>
                      <a:r>
                        <a:rPr lang="en-US" sz="1100" u="none" strike="noStrike" cap="none" baseline="0"/>
                        <a:t> </a:t>
                      </a:r>
                      <a:r>
                        <a:rPr lang="en-US" sz="1100" u="none" strike="noStrike" cap="none" baseline="0" err="1"/>
                        <a:t>žive</a:t>
                      </a:r>
                      <a:r>
                        <a:rPr lang="en-US" sz="1100" u="none" strike="noStrike" cap="none" baseline="0"/>
                        <a:t> u </a:t>
                      </a:r>
                      <a:r>
                        <a:rPr lang="en-US" sz="1100" u="none" strike="noStrike" cap="none" baseline="0" err="1"/>
                        <a:t>vodi</a:t>
                      </a:r>
                      <a:r>
                        <a:rPr lang="en-US" sz="1100" u="none" strike="noStrike" cap="none" baseline="0"/>
                        <a:t>  </a:t>
                      </a:r>
                      <a:r>
                        <a:rPr lang="en-US" sz="1100" u="none" strike="noStrike" cap="none" baseline="0" err="1"/>
                        <a:t>uz</a:t>
                      </a:r>
                      <a:r>
                        <a:rPr lang="en-US" sz="1100" u="none" strike="noStrike" cap="none" baseline="0"/>
                        <a:t> </a:t>
                      </a:r>
                      <a:r>
                        <a:rPr lang="en-US" sz="1100" u="none" strike="noStrike" cap="none" baseline="0" err="1"/>
                        <a:t>vodu</a:t>
                      </a:r>
                      <a:r>
                        <a:rPr lang="en-US" sz="1100" u="none" strike="noStrike" cap="none" baseline="0"/>
                        <a:t>.</a:t>
                      </a:r>
                      <a:endParaRPr lang="en-US"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0"/>
                  </a:ext>
                </a:extLst>
              </a:tr>
              <a:tr h="49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Poticati</a:t>
                      </a:r>
                      <a:r>
                        <a:rPr lang="en" sz="1100" u="none" strike="noStrike" cap="none" baseline="0">
                          <a:sym typeface="Calibri"/>
                        </a:rPr>
                        <a:t> </a:t>
                      </a:r>
                      <a:r>
                        <a:rPr lang="en" sz="1100" u="none" strike="noStrike" cap="none" baseline="0" err="1">
                          <a:sym typeface="Calibri"/>
                        </a:rPr>
                        <a:t>promatranje</a:t>
                      </a:r>
                      <a:r>
                        <a:rPr lang="en" sz="1100" u="none" strike="noStrike" cap="none" baseline="0">
                          <a:sym typeface="Calibri"/>
                        </a:rPr>
                        <a:t>, </a:t>
                      </a:r>
                      <a:r>
                        <a:rPr lang="en" sz="1100" u="none" strike="noStrike" cap="none" baseline="0" err="1">
                          <a:sym typeface="Calibri"/>
                        </a:rPr>
                        <a:t>zapažanje</a:t>
                      </a:r>
                      <a:r>
                        <a:rPr lang="en" sz="1100" u="none" strike="noStrike" cap="none" baseline="0">
                          <a:sym typeface="Calibri"/>
                        </a:rPr>
                        <a:t> u </a:t>
                      </a:r>
                      <a:r>
                        <a:rPr lang="en" sz="1100" u="none" strike="noStrike" cap="none" baseline="0" err="1">
                          <a:sym typeface="Calibri"/>
                        </a:rPr>
                        <a:t>prirodi</a:t>
                      </a:r>
                      <a:r>
                        <a:rPr lang="en" sz="1100" u="none" strike="noStrike" cap="none" baseline="0">
                          <a:sym typeface="Calibri"/>
                        </a:rPr>
                        <a:t>, </a:t>
                      </a:r>
                      <a:r>
                        <a:rPr lang="en" sz="1100" u="none" strike="noStrike" cap="none" baseline="0" err="1">
                          <a:sym typeface="Calibri"/>
                        </a:rPr>
                        <a:t>razvijati</a:t>
                      </a:r>
                      <a:r>
                        <a:rPr lang="en" sz="1100" u="none" strike="noStrike" cap="none" baseline="0">
                          <a:sym typeface="Calibri"/>
                        </a:rPr>
                        <a:t> </a:t>
                      </a:r>
                      <a:r>
                        <a:rPr lang="en" sz="1100" u="none" strike="noStrike" cap="none" baseline="0" err="1">
                          <a:sym typeface="Calibri"/>
                        </a:rPr>
                        <a:t>ljubav</a:t>
                      </a:r>
                      <a:r>
                        <a:rPr lang="en" sz="1100" u="none" strike="noStrike" cap="none" baseline="0">
                          <a:sym typeface="Calibri"/>
                        </a:rPr>
                        <a:t> </a:t>
                      </a:r>
                      <a:r>
                        <a:rPr lang="en" sz="1100" u="none" strike="noStrike" cap="none" baseline="0" err="1">
                          <a:sym typeface="Calibri"/>
                        </a:rPr>
                        <a:t>prema</a:t>
                      </a:r>
                      <a:r>
                        <a:rPr lang="en" sz="1100" u="none" strike="noStrike" cap="none" baseline="0">
                          <a:sym typeface="Calibri"/>
                        </a:rPr>
                        <a:t> </a:t>
                      </a:r>
                      <a:r>
                        <a:rPr lang="en" sz="1100" u="none" strike="noStrike" cap="none" baseline="0" err="1">
                          <a:sym typeface="Calibri"/>
                        </a:rPr>
                        <a:t>prirodi</a:t>
                      </a:r>
                      <a:r>
                        <a:rPr lang="en" sz="1100" u="none" strike="noStrike" cap="none" baseline="0">
                          <a:sym typeface="Calibri"/>
                        </a:rPr>
                        <a:t>. </a:t>
                      </a:r>
                      <a:r>
                        <a:rPr lang="en" sz="1100" u="none" strike="noStrike" cap="none" baseline="0" err="1">
                          <a:sym typeface="Calibri"/>
                        </a:rPr>
                        <a:t>Omogućiti</a:t>
                      </a:r>
                      <a:r>
                        <a:rPr lang="en" sz="1100" u="none" strike="noStrike" cap="none" baseline="0">
                          <a:sym typeface="Calibri"/>
                        </a:rPr>
                        <a:t> </a:t>
                      </a:r>
                      <a:r>
                        <a:rPr lang="en" sz="1100" u="none" strike="noStrike" cap="none" baseline="0" err="1">
                          <a:sym typeface="Calibri"/>
                        </a:rPr>
                        <a:t>učenicima</a:t>
                      </a:r>
                      <a:r>
                        <a:rPr lang="en" sz="1100" u="none" strike="noStrike" cap="none" baseline="0">
                          <a:sym typeface="Calibri"/>
                        </a:rPr>
                        <a:t> </a:t>
                      </a:r>
                      <a:r>
                        <a:rPr lang="en" sz="1100" u="none" strike="noStrike" cap="none" baseline="0" err="1">
                          <a:sym typeface="Calibri"/>
                        </a:rPr>
                        <a:t>usvajanje</a:t>
                      </a:r>
                      <a:r>
                        <a:rPr lang="en" sz="1100" u="none" strike="noStrike" cap="none" baseline="0">
                          <a:sym typeface="Calibri"/>
                        </a:rPr>
                        <a:t> </a:t>
                      </a:r>
                      <a:r>
                        <a:rPr lang="en" sz="1100" u="none" strike="noStrike" cap="none" baseline="0" err="1">
                          <a:sym typeface="Calibri"/>
                        </a:rPr>
                        <a:t>gradiva</a:t>
                      </a:r>
                      <a:r>
                        <a:rPr lang="en" sz="1100" u="none" strike="noStrike" cap="none" baseline="0">
                          <a:sym typeface="Calibri"/>
                        </a:rPr>
                        <a:t> u </a:t>
                      </a:r>
                      <a:r>
                        <a:rPr lang="en" sz="1100" u="none" strike="noStrike" cap="none" baseline="0" err="1">
                          <a:sym typeface="Calibri"/>
                        </a:rPr>
                        <a:t>izvornoj</a:t>
                      </a:r>
                      <a:r>
                        <a:rPr lang="en" sz="1100" u="none" strike="noStrike" cap="none" baseline="0">
                          <a:sym typeface="Calibri"/>
                        </a:rPr>
                        <a:t> </a:t>
                      </a:r>
                      <a:r>
                        <a:rPr lang="en" sz="1100" u="none" strike="noStrike" cap="none" baseline="0" err="1">
                          <a:sym typeface="Calibri"/>
                        </a:rPr>
                        <a:t>stvarnosti</a:t>
                      </a:r>
                      <a:endParaRPr lang="en" sz="1100" b="0" i="0" u="none" strike="noStrike" cap="none" baseline="0" err="1">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1"/>
                  </a:ext>
                </a:extLst>
              </a:tr>
              <a:tr h="32073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Obilazak</a:t>
                      </a:r>
                      <a:r>
                        <a:rPr lang="en" sz="1100" u="none" strike="noStrike" cap="none" baseline="0"/>
                        <a:t> </a:t>
                      </a:r>
                      <a:r>
                        <a:rPr lang="en" sz="1100" u="none" strike="noStrike" cap="none" baseline="0" err="1"/>
                        <a:t>potoka</a:t>
                      </a:r>
                      <a:r>
                        <a:rPr lang="en" sz="1100" u="none" strike="noStrike" cap="none" baseline="0">
                          <a:sym typeface="Calibri"/>
                        </a:rPr>
                        <a:t>,</a:t>
                      </a:r>
                      <a:r>
                        <a:rPr lang="en" sz="1100" u="none" strike="noStrike" cap="none" baseline="0"/>
                        <a:t> </a:t>
                      </a:r>
                      <a:r>
                        <a:rPr lang="en" sz="1100" u="none" strike="noStrike" cap="none" baseline="0" err="1"/>
                        <a:t>rijeke</a:t>
                      </a:r>
                      <a:r>
                        <a:rPr lang="en" sz="1100" u="none" strike="noStrike" cap="none" baseline="0"/>
                        <a:t>,  </a:t>
                      </a:r>
                      <a:r>
                        <a:rPr lang="en" sz="1100" u="none" strike="noStrike" cap="none" baseline="0" err="1">
                          <a:sym typeface="Calibri"/>
                        </a:rPr>
                        <a:t>razgledavanje</a:t>
                      </a:r>
                      <a:r>
                        <a:rPr lang="en" sz="1100" u="none" strike="noStrike" cap="none" baseline="0"/>
                        <a:t>, </a:t>
                      </a:r>
                      <a:r>
                        <a:rPr lang="en" sz="1100" u="none" strike="noStrike" cap="none" baseline="0" err="1"/>
                        <a:t>rješavanje</a:t>
                      </a:r>
                      <a:r>
                        <a:rPr lang="en" sz="1100" u="none" strike="noStrike" cap="none" baseline="0"/>
                        <a:t> </a:t>
                      </a:r>
                      <a:r>
                        <a:rPr lang="en" sz="1100" u="none" strike="noStrike" cap="none" baseline="0" err="1"/>
                        <a:t>nastavnih</a:t>
                      </a:r>
                      <a:r>
                        <a:rPr lang="en" sz="1100" u="none" strike="noStrike" cap="none" baseline="0"/>
                        <a:t> </a:t>
                      </a:r>
                      <a:r>
                        <a:rPr lang="en" sz="1100" u="none" strike="noStrike" cap="none" baseline="0" err="1"/>
                        <a:t>listića</a:t>
                      </a:r>
                      <a:r>
                        <a:rPr lang="en" sz="1100" u="none" strike="noStrike" cap="none" baseline="0"/>
                        <a:t>.</a:t>
                      </a:r>
                      <a:endParaRPr lang="en" sz="1100" u="none" strike="noStrike" cap="none" baseline="0">
                        <a:sym typeface="Calibri"/>
                      </a:endParaRP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2"/>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a:lnSpc>
                          <a:spcPct val="100000"/>
                        </a:lnSpc>
                        <a:spcBef>
                          <a:spcPts val="0"/>
                        </a:spcBef>
                        <a:spcAft>
                          <a:spcPts val="0"/>
                        </a:spcAft>
                        <a:buNone/>
                      </a:pPr>
                      <a:r>
                        <a:rPr lang="en-US" sz="1100" u="none" strike="noStrike" noProof="0"/>
                        <a:t>Marina Milković (PŠ </a:t>
                      </a:r>
                      <a:r>
                        <a:rPr lang="en-US" sz="1100" u="none" strike="noStrike" noProof="0" err="1"/>
                        <a:t>Drežnik</a:t>
                      </a:r>
                      <a:r>
                        <a:rPr lang="en-US" sz="1100" u="none" strike="noStrike" noProof="0"/>
                        <a:t>) I </a:t>
                      </a:r>
                      <a:r>
                        <a:rPr lang="en-US" sz="1100" u="none" strike="noStrike" noProof="0" err="1"/>
                        <a:t>učenici</a:t>
                      </a:r>
                      <a:endParaRPr lang="en-US" sz="1100" b="0" i="0" u="none" strike="noStrike" noProof="0" err="1">
                        <a:latin typeface="Calibri"/>
                        <a:sym typeface="Calibri"/>
                      </a:endParaRPr>
                    </a:p>
                  </a:txBody>
                  <a:tcPr marL="91450" marR="91450" marT="29875" marB="29875"/>
                </a:tc>
                <a:extLst>
                  <a:ext uri="{0D108BD9-81ED-4DB2-BD59-A6C34878D82A}">
                    <a16:rowId xmlns:a16="http://schemas.microsoft.com/office/drawing/2014/main" xmlns="" val="10003"/>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 sz="1100" u="none" strike="noStrike" cap="none" baseline="0" err="1"/>
                        <a:t>Ožujak</a:t>
                      </a:r>
                      <a:r>
                        <a:rPr lang="en" sz="1100" u="none" strike="noStrike" cap="none" baseline="0"/>
                        <a:t> 2021</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4"/>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Nisu </a:t>
                      </a:r>
                      <a:r>
                        <a:rPr lang="en" sz="1100" u="none" strike="noStrike" cap="none" baseline="0" err="1">
                          <a:sym typeface="Calibri"/>
                        </a:rPr>
                        <a:t>potrebna</a:t>
                      </a:r>
                      <a:r>
                        <a:rPr lang="en" sz="1100" u="none" strike="noStrike" cap="none" baseline="0">
                          <a:sym typeface="Calibri"/>
                        </a:rPr>
                        <a:t> </a:t>
                      </a:r>
                      <a:r>
                        <a:rPr lang="en" sz="1100" u="none" strike="noStrike" cap="none" baseline="0" err="1">
                          <a:sym typeface="Calibri"/>
                        </a:rPr>
                        <a:t>materijalna</a:t>
                      </a:r>
                      <a:r>
                        <a:rPr lang="en" sz="1100" u="none" strike="noStrike" cap="none" baseline="0">
                          <a:sym typeface="Calibri"/>
                        </a:rPr>
                        <a:t> </a:t>
                      </a:r>
                      <a:r>
                        <a:rPr lang="en" sz="1100" u="none" strike="noStrike" cap="none" baseline="0" err="1">
                          <a:sym typeface="Calibri"/>
                        </a:rPr>
                        <a:t>sredstva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xmlns="" val="10005"/>
                  </a:ext>
                </a:extLst>
              </a:tr>
              <a:tr h="7881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Naučeno</a:t>
                      </a:r>
                      <a:r>
                        <a:rPr lang="en" sz="1100" u="none" strike="noStrike" cap="none" baseline="0">
                          <a:sym typeface="Calibri"/>
                        </a:rPr>
                        <a:t> </a:t>
                      </a:r>
                      <a:r>
                        <a:rPr lang="en" sz="1100" u="none" strike="noStrike" cap="none" baseline="0" err="1">
                          <a:sym typeface="Calibri"/>
                        </a:rPr>
                        <a:t>primijeniti</a:t>
                      </a:r>
                      <a:r>
                        <a:rPr lang="en" sz="1100" u="none" strike="noStrike" cap="none" baseline="0">
                          <a:sym typeface="Calibri"/>
                        </a:rPr>
                        <a:t> u </a:t>
                      </a:r>
                      <a:r>
                        <a:rPr lang="en" sz="1100" u="none" strike="noStrike" cap="none" baseline="0" err="1">
                          <a:sym typeface="Calibri"/>
                        </a:rPr>
                        <a:t>svakodnevnom</a:t>
                      </a:r>
                      <a:r>
                        <a:rPr lang="en" sz="1100" u="none" strike="noStrike" cap="none" baseline="0">
                          <a:sym typeface="Calibri"/>
                        </a:rPr>
                        <a:t> </a:t>
                      </a:r>
                      <a:r>
                        <a:rPr lang="en" sz="1100" u="none" strike="noStrike" cap="none" baseline="0" err="1">
                          <a:sym typeface="Calibri"/>
                        </a:rPr>
                        <a:t>životu</a:t>
                      </a:r>
                      <a:r>
                        <a:rPr lang="en" sz="1100" u="none" strike="noStrike" cap="none" baseline="0">
                          <a:sym typeface="Calibri"/>
                        </a:rPr>
                        <a:t>, </a:t>
                      </a:r>
                      <a:r>
                        <a:rPr lang="en" sz="1100" u="none" strike="noStrike" cap="none" baseline="0" err="1"/>
                        <a:t>usmena</a:t>
                      </a:r>
                      <a:r>
                        <a:rPr lang="en" sz="1100" u="none" strike="noStrike" cap="none" baseline="0"/>
                        <a:t> </a:t>
                      </a:r>
                      <a:r>
                        <a:rPr lang="en" sz="1100" u="none" strike="noStrike" cap="none" baseline="0" err="1"/>
                        <a:t>provjera</a:t>
                      </a:r>
                      <a:r>
                        <a:rPr lang="en" sz="1100" u="none" strike="noStrike" cap="none" baseline="0">
                          <a:sym typeface="Calibri"/>
                        </a:rPr>
                        <a:t>, </a:t>
                      </a:r>
                      <a:r>
                        <a:rPr lang="en" sz="1100" u="none" strike="noStrike" cap="none" baseline="0" err="1"/>
                        <a:t>crtež</a:t>
                      </a:r>
                      <a:r>
                        <a:rPr lang="en" sz="1100" u="none" strike="noStrike" cap="none" baseline="0"/>
                        <a:t>.</a:t>
                      </a:r>
                      <a:endParaRPr lang="en" sz="1100" u="none" strike="noStrike" cap="none" baseline="0">
                        <a:sym typeface="Calibri"/>
                      </a:endParaRPr>
                    </a:p>
                  </a:txBody>
                  <a:tcPr marL="91450" marR="91450" marT="29875" marB="29875"/>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14400" y="287292"/>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Vode      </a:t>
            </a:r>
            <a:endParaRPr lang="en-US">
              <a:effectLst>
                <a:outerShdw blurRad="38100" dist="38100" dir="2700000" algn="tl">
                  <a:srgbClr val="000000">
                    <a:alpha val="43137"/>
                  </a:srgbClr>
                </a:outerShdw>
              </a:effectLst>
              <a:latin typeface="+mn-lt"/>
            </a:endParaRPr>
          </a:p>
        </p:txBody>
      </p:sp>
      <p:pic>
        <p:nvPicPr>
          <p:cNvPr id="5" name="Picture 5">
            <a:extLst>
              <a:ext uri="{FF2B5EF4-FFF2-40B4-BE49-F238E27FC236}">
                <a16:creationId xmlns:a16="http://schemas.microsoft.com/office/drawing/2014/main" xmlns="" id="{71E2790C-9771-42E7-BEB8-D6A749FEDA60}"/>
              </a:ext>
            </a:extLst>
          </p:cNvPr>
          <p:cNvPicPr>
            <a:picLocks noChangeAspect="1"/>
          </p:cNvPicPr>
          <p:nvPr/>
        </p:nvPicPr>
        <p:blipFill>
          <a:blip r:embed="rId3"/>
          <a:stretch>
            <a:fillRect/>
          </a:stretch>
        </p:blipFill>
        <p:spPr>
          <a:xfrm>
            <a:off x="5403996" y="115466"/>
            <a:ext cx="2020738" cy="963239"/>
          </a:xfrm>
          <a:prstGeom prst="rect">
            <a:avLst/>
          </a:prstGeom>
        </p:spPr>
      </p:pic>
    </p:spTree>
    <p:extLst>
      <p:ext uri="{BB962C8B-B14F-4D97-AF65-F5344CB8AC3E}">
        <p14:creationId xmlns:p14="http://schemas.microsoft.com/office/powerpoint/2010/main" xmlns="" val="1295987276"/>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783"/>
        <p:cNvGrpSpPr/>
        <p:nvPr/>
      </p:nvGrpSpPr>
      <p:grpSpPr>
        <a:xfrm>
          <a:off x="0" y="0"/>
          <a:ext cx="0" cy="0"/>
          <a:chOff x="0" y="0"/>
          <a:chExt cx="0" cy="0"/>
        </a:xfrm>
      </p:grpSpPr>
      <p:pic>
        <p:nvPicPr>
          <p:cNvPr id="784" name="Shape 784"/>
          <p:cNvPicPr preferRelativeResize="0"/>
          <p:nvPr/>
        </p:nvPicPr>
        <p:blipFill rotWithShape="1">
          <a:blip r:embed="rId3">
            <a:alphaModFix/>
          </a:blip>
          <a:srcRect/>
          <a:stretch/>
        </p:blipFill>
        <p:spPr>
          <a:xfrm>
            <a:off x="6449235" y="316522"/>
            <a:ext cx="1271217" cy="700269"/>
          </a:xfrm>
          <a:prstGeom prst="rect">
            <a:avLst/>
          </a:prstGeom>
          <a:noFill/>
          <a:ln>
            <a:noFill/>
          </a:ln>
        </p:spPr>
      </p:pic>
      <p:graphicFrame>
        <p:nvGraphicFramePr>
          <p:cNvPr id="786" name="Shape 786"/>
          <p:cNvGraphicFramePr/>
          <p:nvPr>
            <p:extLst>
              <p:ext uri="{D42A27DB-BD31-4B8C-83A1-F6EECF244321}">
                <p14:modId xmlns:p14="http://schemas.microsoft.com/office/powerpoint/2010/main" xmlns="" val="749952168"/>
              </p:ext>
            </p:extLst>
          </p:nvPr>
        </p:nvGraphicFramePr>
        <p:xfrm>
          <a:off x="974558" y="1173772"/>
          <a:ext cx="7832796" cy="3643375"/>
        </p:xfrm>
        <a:graphic>
          <a:graphicData uri="http://schemas.openxmlformats.org/drawingml/2006/table">
            <a:tbl>
              <a:tblPr>
                <a:tableStyleId>{0E3FDE45-AF77-4B5C-9715-49D594BDF05E}</a:tableStyleId>
              </a:tblPr>
              <a:tblGrid>
                <a:gridCol w="2134116">
                  <a:extLst>
                    <a:ext uri="{9D8B030D-6E8A-4147-A177-3AD203B41FA5}">
                      <a16:colId xmlns:a16="http://schemas.microsoft.com/office/drawing/2014/main" xmlns="" val="20000"/>
                    </a:ext>
                  </a:extLst>
                </a:gridCol>
                <a:gridCol w="5698680">
                  <a:extLst>
                    <a:ext uri="{9D8B030D-6E8A-4147-A177-3AD203B41FA5}">
                      <a16:colId xmlns:a16="http://schemas.microsoft.com/office/drawing/2014/main" xmlns="" val="20001"/>
                    </a:ext>
                  </a:extLst>
                </a:gridCol>
              </a:tblGrid>
              <a:tr h="43932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uočavati</a:t>
                      </a:r>
                      <a:r>
                        <a:rPr lang="en" sz="1000" u="none" strike="noStrike" cap="none" baseline="0"/>
                        <a:t> </a:t>
                      </a:r>
                      <a:r>
                        <a:rPr lang="en" sz="1000" u="none" strike="noStrike" cap="none" baseline="0" err="1"/>
                        <a:t>promjene</a:t>
                      </a:r>
                      <a:r>
                        <a:rPr lang="en" sz="1000" u="none" strike="noStrike" cap="none" baseline="0"/>
                        <a:t> u </a:t>
                      </a:r>
                      <a:r>
                        <a:rPr lang="en" sz="1000" u="none" strike="noStrike" cap="none" baseline="0" err="1"/>
                        <a:t>prirodi</a:t>
                      </a:r>
                      <a:r>
                        <a:rPr lang="en" sz="1000" u="none" strike="noStrike" cap="none" baseline="0"/>
                        <a:t> </a:t>
                      </a:r>
                      <a:r>
                        <a:rPr lang="en" sz="1000" u="none" strike="noStrike" cap="none" baseline="0" err="1"/>
                        <a:t>kroz</a:t>
                      </a:r>
                      <a:r>
                        <a:rPr lang="en" sz="1000" u="none" strike="noStrike" cap="none" baseline="0"/>
                        <a:t> </a:t>
                      </a:r>
                      <a:r>
                        <a:rPr lang="en" sz="1000" u="none" strike="noStrike" cap="none" baseline="0" err="1"/>
                        <a:t>četiri</a:t>
                      </a:r>
                      <a:r>
                        <a:rPr lang="en" sz="1000" u="none" strike="noStrike" cap="none" baseline="0"/>
                        <a:t> </a:t>
                      </a:r>
                      <a:r>
                        <a:rPr lang="en" sz="1000" u="none" strike="noStrike" cap="none" baseline="0" err="1"/>
                        <a:t>godišnja</a:t>
                      </a:r>
                      <a:r>
                        <a:rPr lang="en" sz="1000" u="none" strike="noStrike" cap="none" baseline="0"/>
                        <a:t> </a:t>
                      </a:r>
                      <a:r>
                        <a:rPr lang="en" sz="1000" u="none" strike="noStrike" cap="none" baseline="0" err="1"/>
                        <a:t>doba</a:t>
                      </a: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sym typeface="Calibri"/>
                        </a:rPr>
                        <a:t>razlikovati</a:t>
                      </a:r>
                      <a:r>
                        <a:rPr lang="en" sz="1000" u="none" strike="noStrike" cap="none" baseline="0">
                          <a:sym typeface="Calibri"/>
                        </a:rPr>
                        <a:t> </a:t>
                      </a:r>
                      <a:r>
                        <a:rPr lang="en" sz="1000" u="none" strike="noStrike" cap="none" baseline="0" err="1">
                          <a:sym typeface="Calibri"/>
                        </a:rPr>
                        <a:t>vremenske</a:t>
                      </a:r>
                      <a:r>
                        <a:rPr lang="en" sz="1000" u="none" strike="noStrike" cap="none" baseline="0">
                          <a:sym typeface="Calibri"/>
                        </a:rPr>
                        <a:t> </a:t>
                      </a:r>
                      <a:r>
                        <a:rPr lang="en" sz="1000" u="none" strike="noStrike" cap="none" baseline="0" err="1">
                          <a:sym typeface="Calibri"/>
                        </a:rPr>
                        <a:t>promjene</a:t>
                      </a:r>
                      <a:r>
                        <a:rPr lang="en" sz="1000" u="none" strike="noStrike" cap="none" baseline="0"/>
                        <a:t> </a:t>
                      </a:r>
                      <a:r>
                        <a:rPr lang="en" sz="1000" u="none" strike="noStrike" cap="none" baseline="0" err="1"/>
                        <a:t>te</a:t>
                      </a:r>
                      <a:r>
                        <a:rPr lang="en" sz="1000" u="none" strike="noStrike" cap="none" baseline="0"/>
                        <a:t> </a:t>
                      </a:r>
                      <a:r>
                        <a:rPr lang="en" sz="1000" u="none" strike="noStrike" cap="none" baseline="0" err="1"/>
                        <a:t>njihov</a:t>
                      </a:r>
                      <a:r>
                        <a:rPr lang="en" sz="1000" u="none" strike="noStrike" cap="none" baseline="0"/>
                        <a:t> </a:t>
                      </a:r>
                      <a:r>
                        <a:rPr lang="en" sz="1000" u="none" strike="noStrike" cap="none" baseline="0" err="1"/>
                        <a:t>utjecaj</a:t>
                      </a:r>
                      <a:r>
                        <a:rPr lang="en" sz="1000" u="none" strike="noStrike" cap="none" baseline="0"/>
                        <a:t> </a:t>
                      </a:r>
                      <a:r>
                        <a:rPr lang="en" sz="1000" u="none" strike="noStrike" cap="none" baseline="0" err="1"/>
                        <a:t>na</a:t>
                      </a:r>
                      <a:r>
                        <a:rPr lang="en" sz="1000" u="none" strike="noStrike" cap="none" baseline="0"/>
                        <a:t> </a:t>
                      </a:r>
                      <a:r>
                        <a:rPr lang="en" sz="1000" u="none" strike="noStrike" cap="none" baseline="0" err="1"/>
                        <a:t>život</a:t>
                      </a:r>
                      <a:r>
                        <a:rPr lang="en" sz="1000" u="none" strike="noStrike" cap="none" baseline="0"/>
                        <a:t> </a:t>
                      </a:r>
                      <a:r>
                        <a:rPr lang="en" sz="1000" u="none" strike="noStrike" cap="none" baseline="0" err="1"/>
                        <a:t>ljudi</a:t>
                      </a:r>
                      <a:r>
                        <a:rPr lang="en" sz="1000" u="none" strike="noStrike" cap="none" baseline="0"/>
                        <a:t>, </a:t>
                      </a:r>
                      <a:r>
                        <a:rPr lang="en" sz="1000" u="none" strike="noStrike" cap="none" baseline="0" err="1"/>
                        <a:t>biljaka</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životinja</a:t>
                      </a:r>
                      <a:endParaRPr lang="en" sz="1000" u="none" strike="noStrike" cap="none" baseline="0" err="1">
                        <a:sym typeface="Calibri"/>
                      </a:endParaRPr>
                    </a:p>
                  </a:txBody>
                  <a:tcPr marL="91450" marR="91450" marT="32825" marB="32825"/>
                </a:tc>
                <a:extLst>
                  <a:ext uri="{0D108BD9-81ED-4DB2-BD59-A6C34878D82A}">
                    <a16:rowId xmlns:a16="http://schemas.microsoft.com/office/drawing/2014/main" xmlns="" val="10000"/>
                  </a:ext>
                </a:extLst>
              </a:tr>
              <a:tr h="458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promatranje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zapažanje</a:t>
                      </a:r>
                      <a:r>
                        <a:rPr lang="en" sz="1000" u="none" strike="noStrike" cap="none" baseline="0">
                          <a:sym typeface="Calibri"/>
                        </a:rPr>
                        <a:t> u </a:t>
                      </a:r>
                      <a:r>
                        <a:rPr lang="en" sz="1000" u="none" strike="noStrike" cap="none" baseline="0" err="1">
                          <a:sym typeface="Calibri"/>
                        </a:rPr>
                        <a:t>prirodi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1"/>
                  </a:ext>
                </a:extLst>
              </a:tr>
              <a:tr h="6774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Boravak</a:t>
                      </a:r>
                      <a:r>
                        <a:rPr lang="en" sz="1000" u="none" strike="noStrike" cap="none" baseline="0">
                          <a:sym typeface="Calibri"/>
                        </a:rPr>
                        <a:t> u </a:t>
                      </a:r>
                      <a:r>
                        <a:rPr lang="en" sz="1000" u="none" strike="noStrike" cap="none" baseline="0" err="1">
                          <a:sym typeface="Calibri"/>
                        </a:rPr>
                        <a:t>prirodi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prikupljanje</a:t>
                      </a:r>
                      <a:r>
                        <a:rPr lang="en" sz="1000" u="none" strike="noStrike" cap="none" baseline="0">
                          <a:sym typeface="Calibri"/>
                        </a:rPr>
                        <a:t>  </a:t>
                      </a:r>
                      <a:r>
                        <a:rPr lang="en" sz="1000" u="none" strike="noStrike" cap="none" baseline="0" err="1">
                          <a:sym typeface="Calibri"/>
                        </a:rPr>
                        <a:t>podataka</a:t>
                      </a:r>
                      <a:r>
                        <a:rPr lang="en" sz="1000" u="none" strike="noStrike" cap="none" baseline="0">
                          <a:sym typeface="Calibri"/>
                        </a:rPr>
                        <a:t> o </a:t>
                      </a:r>
                      <a:r>
                        <a:rPr lang="en" sz="1000" u="none" strike="noStrike" cap="none" baseline="0" err="1">
                          <a:sym typeface="Calibri"/>
                        </a:rPr>
                        <a:t>vremenu</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pomoć</a:t>
                      </a:r>
                      <a:r>
                        <a:rPr lang="en" sz="1000" u="none" strike="noStrike" cap="none" baseline="0">
                          <a:sym typeface="Calibri"/>
                        </a:rPr>
                        <a:t> </a:t>
                      </a:r>
                      <a:r>
                        <a:rPr lang="en" sz="1000" u="none" strike="noStrike" cap="none" baseline="0" err="1">
                          <a:sym typeface="Calibri"/>
                        </a:rPr>
                        <a:t>instrumenata</a:t>
                      </a:r>
                      <a:r>
                        <a:rPr lang="en-US">
                          <a:sym typeface="Calibri"/>
                        </a:rPr>
                        <a:t/>
                      </a:r>
                      <a:br>
                        <a:rPr lang="en-US">
                          <a:sym typeface="Calibri"/>
                        </a:rPr>
                      </a:br>
                      <a:r>
                        <a:rPr lang="en" sz="1000" u="none" strike="noStrike" cap="none" baseline="0">
                          <a:sym typeface="Calibri"/>
                        </a:rPr>
                        <a:t>za </a:t>
                      </a:r>
                      <a:r>
                        <a:rPr lang="en" sz="1000" u="none" strike="noStrike" cap="none" baseline="0" err="1">
                          <a:sym typeface="Calibri"/>
                        </a:rPr>
                        <a:t>mjerenje</a:t>
                      </a:r>
                      <a:r>
                        <a:rPr lang="en" sz="1000" u="none" strike="noStrike" cap="none" baseline="0">
                          <a:sym typeface="Calibri"/>
                        </a:rPr>
                        <a:t> </a:t>
                      </a:r>
                      <a:r>
                        <a:rPr lang="en" sz="1000" u="none" strike="noStrike" cap="none" baseline="0" err="1">
                          <a:sym typeface="Calibri"/>
                        </a:rPr>
                        <a:t>vremena</a:t>
                      </a:r>
                      <a:r>
                        <a:rPr lang="en" sz="1000" u="none" strike="noStrike" cap="none" baseline="0">
                          <a:sym typeface="Calibri"/>
                        </a:rPr>
                        <a:t> (</a:t>
                      </a:r>
                      <a:r>
                        <a:rPr lang="en" sz="1000" u="none" strike="noStrike" cap="none" baseline="0" err="1">
                          <a:sym typeface="Calibri"/>
                        </a:rPr>
                        <a:t>termometar</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dr.).</a:t>
                      </a:r>
                      <a:r>
                        <a:rPr lang="en-US">
                          <a:sym typeface="Calibri"/>
                        </a:rPr>
                        <a:t/>
                      </a:r>
                      <a:br>
                        <a:rPr lang="en-US">
                          <a:sym typeface="Calibri"/>
                        </a:rPr>
                      </a:br>
                      <a:endParaRPr lang="en-US" b="0" i="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2"/>
                  </a:ext>
                </a:extLst>
              </a:tr>
              <a:tr h="4607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US" sz="1000" u="none" strike="noStrike" cap="none" baseline="0" noProof="0"/>
                        <a:t>Marina Milković </a:t>
                      </a:r>
                      <a:r>
                        <a:rPr lang="en" sz="1000" u="none" strike="noStrike" cap="none" baseline="0">
                          <a:sym typeface="Calibri"/>
                        </a:rPr>
                        <a:t>(</a:t>
                      </a:r>
                      <a:r>
                        <a:rPr lang="en" sz="1000" u="none" strike="noStrike" cap="none" baseline="0"/>
                        <a:t>PŠ</a:t>
                      </a:r>
                      <a:r>
                        <a:rPr lang="en" sz="1000">
                          <a:sym typeface="Calibri"/>
                        </a:rPr>
                        <a:t> </a:t>
                      </a:r>
                      <a:r>
                        <a:rPr lang="en" sz="1000" err="1">
                          <a:sym typeface="Calibri"/>
                        </a:rPr>
                        <a:t>Drežnik</a:t>
                      </a:r>
                      <a:r>
                        <a:rPr lang="en" sz="1000"/>
                        <a:t>)</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r>
                        <a:rPr lang="en" sz="1000" u="none" strike="noStrike" cap="none" baseline="0"/>
                        <a:t>  4</a:t>
                      </a:r>
                      <a:r>
                        <a:rPr lang="en" sz="1000" u="none" strike="noStrike" cap="none" baseline="0">
                          <a:sym typeface="Calibri"/>
                        </a:rPr>
                        <a:t>.</a:t>
                      </a:r>
                      <a:r>
                        <a:rPr lang="en" sz="1000" u="none" strike="noStrike" cap="none" baseline="0"/>
                        <a:t>razreda</a:t>
                      </a:r>
                      <a:endParaRPr lang="en" sz="1000" u="none" strike="noStrike" cap="none" baseline="0">
                        <a:sym typeface="Calibri"/>
                      </a:endParaRPr>
                    </a:p>
                  </a:txBody>
                  <a:tcPr marL="91450" marR="91450" marT="32825" marB="32825"/>
                </a:tc>
                <a:extLst>
                  <a:ext uri="{0D108BD9-81ED-4DB2-BD59-A6C34878D82A}">
                    <a16:rowId xmlns:a16="http://schemas.microsoft.com/office/drawing/2014/main" xmlns="" val="10003"/>
                  </a:ext>
                </a:extLst>
              </a:tr>
              <a:tr h="4595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Tijekom</a:t>
                      </a:r>
                      <a:r>
                        <a:rPr lang="en" sz="1000" u="none" strike="noStrike" cap="none" baseline="0"/>
                        <a:t> </a:t>
                      </a:r>
                      <a:r>
                        <a:rPr lang="en" sz="1000" u="none" strike="noStrike" cap="none" baseline="0" err="1"/>
                        <a:t>godine</a:t>
                      </a:r>
                      <a:r>
                        <a:rPr lang="en" sz="1000" u="none" strike="noStrike" cap="none" baseline="0"/>
                        <a:t> 2020</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4"/>
                  </a:ext>
                </a:extLst>
              </a:tr>
              <a:tr h="4607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Nisu </a:t>
                      </a:r>
                      <a:r>
                        <a:rPr lang="en" sz="1000" u="none" strike="noStrike" cap="none" baseline="0" err="1">
                          <a:sym typeface="Calibri"/>
                        </a:rPr>
                        <a:t>potrebna</a:t>
                      </a:r>
                      <a:r>
                        <a:rPr lang="en" sz="1000" u="none" strike="noStrike" cap="none" baseline="0">
                          <a:sym typeface="Calibri"/>
                        </a:rPr>
                        <a:t> </a:t>
                      </a:r>
                      <a:r>
                        <a:rPr lang="en" sz="1000" u="none" strike="noStrike" cap="none" baseline="0" err="1">
                          <a:sym typeface="Calibri"/>
                        </a:rPr>
                        <a:t>materijalna</a:t>
                      </a:r>
                      <a:r>
                        <a:rPr lang="en" sz="1000" u="none" strike="noStrike" cap="none" baseline="0">
                          <a:sym typeface="Calibri"/>
                        </a:rPr>
                        <a:t> </a:t>
                      </a:r>
                      <a:r>
                        <a:rPr lang="en" sz="1000" u="none" strike="noStrike" cap="none" baseline="0" err="1">
                          <a:sym typeface="Calibri"/>
                        </a:rPr>
                        <a:t>sredstva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5"/>
                  </a:ext>
                </a:extLst>
              </a:tr>
              <a:tr h="6036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Naučeno</a:t>
                      </a:r>
                      <a:r>
                        <a:rPr lang="en" sz="1000" u="none" strike="noStrike" cap="none" baseline="0">
                          <a:sym typeface="Calibri"/>
                        </a:rPr>
                        <a:t> </a:t>
                      </a:r>
                      <a:r>
                        <a:rPr lang="en" sz="1000" u="none" strike="noStrike" cap="none" baseline="0" err="1">
                          <a:sym typeface="Calibri"/>
                        </a:rPr>
                        <a:t>primijeniti</a:t>
                      </a:r>
                      <a:r>
                        <a:rPr lang="en" sz="1000" u="none" strike="noStrike" cap="none" baseline="0">
                          <a:sym typeface="Calibri"/>
                        </a:rPr>
                        <a:t> u </a:t>
                      </a:r>
                      <a:r>
                        <a:rPr lang="en" sz="1000" u="none" strike="noStrike" cap="none" baseline="0" err="1">
                          <a:sym typeface="Calibri"/>
                        </a:rPr>
                        <a:t>svakodnevnom</a:t>
                      </a:r>
                      <a:r>
                        <a:rPr lang="en" sz="1000" u="none" strike="noStrike" cap="none" baseline="0">
                          <a:sym typeface="Calibri"/>
                        </a:rPr>
                        <a:t> </a:t>
                      </a:r>
                      <a:r>
                        <a:rPr lang="en" sz="1000" u="none" strike="noStrike" cap="none" baseline="0" err="1">
                          <a:sym typeface="Calibri"/>
                        </a:rPr>
                        <a:t>životu</a:t>
                      </a:r>
                      <a:r>
                        <a:rPr lang="en" sz="1000" u="none" strike="noStrike" cap="none" baseline="0">
                          <a:sym typeface="Calibri"/>
                        </a:rPr>
                        <a:t>, </a:t>
                      </a:r>
                      <a:r>
                        <a:rPr lang="en" sz="1000" u="none" strike="noStrike" cap="none" baseline="0" err="1">
                          <a:sym typeface="Calibri"/>
                        </a:rPr>
                        <a:t>usmena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pismena</a:t>
                      </a:r>
                      <a:r>
                        <a:rPr lang="en" sz="1000" u="none" strike="noStrike" cap="none" baseline="0">
                          <a:sym typeface="Calibri"/>
                        </a:rPr>
                        <a:t> </a:t>
                      </a:r>
                      <a:r>
                        <a:rPr lang="en" sz="1000" u="none" strike="noStrike" cap="none" baseline="0" err="1">
                          <a:sym typeface="Calibri"/>
                        </a:rPr>
                        <a:t>provjera</a:t>
                      </a:r>
                      <a:r>
                        <a:rPr lang="en" sz="1000" u="none" strike="noStrike" cap="none" baseline="0">
                          <a:sym typeface="Calibri"/>
                        </a:rPr>
                        <a:t>, </a:t>
                      </a:r>
                      <a:r>
                        <a:rPr lang="en" sz="1000" u="none" strike="noStrike" cap="none" baseline="0" err="1">
                          <a:sym typeface="Calibri"/>
                        </a:rPr>
                        <a:t>pisanim</a:t>
                      </a:r>
                      <a:r>
                        <a:rPr lang="en" sz="1000" u="none" strike="noStrike" cap="none" baseline="0">
                          <a:sym typeface="Calibri"/>
                        </a:rPr>
                        <a:t> </a:t>
                      </a:r>
                      <a:r>
                        <a:rPr lang="en" sz="1000" u="none" strike="noStrike" cap="none" baseline="0" err="1">
                          <a:sym typeface="Calibri"/>
                        </a:rPr>
                        <a:t>radom</a:t>
                      </a:r>
                      <a:r>
                        <a:rPr lang="en" sz="1000" u="none" strike="noStrike" cap="none" baseline="0">
                          <a:sym typeface="Calibri"/>
                        </a:rPr>
                        <a:t> – </a:t>
                      </a:r>
                      <a:r>
                        <a:rPr lang="en" sz="1000" u="none" strike="noStrike" cap="none" baseline="0" err="1">
                          <a:sym typeface="Calibri"/>
                        </a:rPr>
                        <a:t>opis</a:t>
                      </a:r>
                      <a:r>
                        <a:rPr lang="en" sz="1000" u="none" strike="noStrike" cap="none" baseline="0">
                          <a:sym typeface="Calibri"/>
                        </a:rPr>
                        <a:t> </a:t>
                      </a:r>
                      <a:r>
                        <a:rPr lang="en" sz="1000" u="none" strike="noStrike" cap="none" baseline="0" err="1">
                          <a:sym typeface="Calibri"/>
                        </a:rPr>
                        <a:t>ili</a:t>
                      </a:r>
                      <a:r>
                        <a:rPr lang="en" sz="1000" u="none" strike="noStrike" cap="none" baseline="0">
                          <a:sym typeface="Calibri"/>
                        </a:rPr>
                        <a:t> </a:t>
                      </a:r>
                      <a:r>
                        <a:rPr lang="en" sz="1000" u="none" strike="noStrike" cap="none" baseline="0" err="1">
                          <a:sym typeface="Calibri"/>
                        </a:rPr>
                        <a:t>izvještaj</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30298" y="207762"/>
            <a:ext cx="7481803"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Motrenje i predviđanje vremena</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790"/>
        <p:cNvGrpSpPr/>
        <p:nvPr/>
      </p:nvGrpSpPr>
      <p:grpSpPr>
        <a:xfrm>
          <a:off x="0" y="0"/>
          <a:ext cx="0" cy="0"/>
          <a:chOff x="0" y="0"/>
          <a:chExt cx="0" cy="0"/>
        </a:xfrm>
      </p:grpSpPr>
      <p:graphicFrame>
        <p:nvGraphicFramePr>
          <p:cNvPr id="792" name="Shape 792"/>
          <p:cNvGraphicFramePr/>
          <p:nvPr>
            <p:extLst>
              <p:ext uri="{D42A27DB-BD31-4B8C-83A1-F6EECF244321}">
                <p14:modId xmlns:p14="http://schemas.microsoft.com/office/powerpoint/2010/main" xmlns="" val="35638175"/>
              </p:ext>
            </p:extLst>
          </p:nvPr>
        </p:nvGraphicFramePr>
        <p:xfrm>
          <a:off x="914400" y="1338062"/>
          <a:ext cx="7905750" cy="3664942"/>
        </p:xfrm>
        <a:graphic>
          <a:graphicData uri="http://schemas.openxmlformats.org/drawingml/2006/table">
            <a:tbl>
              <a:tblPr>
                <a:tableStyleId>{0E3FDE45-AF77-4B5C-9715-49D594BDF05E}</a:tableStyleId>
              </a:tblPr>
              <a:tblGrid>
                <a:gridCol w="1877579">
                  <a:extLst>
                    <a:ext uri="{9D8B030D-6E8A-4147-A177-3AD203B41FA5}">
                      <a16:colId xmlns:a16="http://schemas.microsoft.com/office/drawing/2014/main" xmlns="" val="20000"/>
                    </a:ext>
                  </a:extLst>
                </a:gridCol>
                <a:gridCol w="6028171">
                  <a:extLst>
                    <a:ext uri="{9D8B030D-6E8A-4147-A177-3AD203B41FA5}">
                      <a16:colId xmlns:a16="http://schemas.microsoft.com/office/drawing/2014/main" xmlns="" val="20001"/>
                    </a:ext>
                  </a:extLst>
                </a:gridCol>
              </a:tblGrid>
              <a:tr h="5595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tc>
                  <a:txBody>
                    <a:bodyPr/>
                    <a:lstStyle/>
                    <a:p>
                      <a:pPr marL="0" marR="0" lvl="0" indent="0" algn="l" rtl="0">
                        <a:lnSpc>
                          <a:spcPct val="100000"/>
                        </a:lnSpc>
                        <a:spcBef>
                          <a:spcPts val="0"/>
                        </a:spcBef>
                        <a:spcAft>
                          <a:spcPts val="0"/>
                        </a:spcAft>
                        <a:buFont typeface="Calibri"/>
                        <a:buNone/>
                      </a:pPr>
                      <a:r>
                        <a:rPr lang="hr-HR" sz="1000" u="none" strike="noStrike" cap="none" baseline="0"/>
                        <a:t>- </a:t>
                      </a:r>
                      <a:r>
                        <a:rPr lang="hr-HR" sz="1000" u="none" strike="noStrike" cap="none" baseline="0">
                          <a:sym typeface="Calibri"/>
                        </a:rPr>
                        <a:t>upoznati životnu zajednicu </a:t>
                      </a:r>
                      <a:r>
                        <a:rPr lang="hr-HR" sz="1000" u="none" strike="noStrike" cap="none" baseline="0"/>
                        <a:t>travnjaka</a:t>
                      </a:r>
                      <a:endParaRPr lang="hr-HR"/>
                    </a:p>
                    <a:p>
                      <a:pPr marL="0" marR="0" lvl="0" indent="0" algn="l">
                        <a:lnSpc>
                          <a:spcPct val="100000"/>
                        </a:lnSpc>
                        <a:spcBef>
                          <a:spcPts val="0"/>
                        </a:spcBef>
                        <a:spcAft>
                          <a:spcPts val="0"/>
                        </a:spcAft>
                        <a:buFont typeface="Calibri"/>
                        <a:buNone/>
                      </a:pPr>
                      <a:r>
                        <a:rPr lang="hr-HR" sz="1000" u="none" strike="noStrike" cap="none" baseline="0"/>
                        <a:t>- opisati nekoliko</a:t>
                      </a:r>
                      <a:r>
                        <a:rPr lang="hr-HR" sz="1000" u="none" strike="noStrike" cap="none" baseline="0">
                          <a:sym typeface="Calibri"/>
                        </a:rPr>
                        <a:t> najpoznatijih biljaka i životinja travnjaka</a:t>
                      </a:r>
                      <a:endParaRPr lang="hr-HR" sz="1000" u="none" strike="noStrike" cap="none" baseline="0" err="1"/>
                    </a:p>
                    <a:p>
                      <a:pPr marL="0" marR="0" lvl="0" indent="0" algn="l">
                        <a:lnSpc>
                          <a:spcPct val="100000"/>
                        </a:lnSpc>
                        <a:spcBef>
                          <a:spcPts val="0"/>
                        </a:spcBef>
                        <a:spcAft>
                          <a:spcPts val="0"/>
                        </a:spcAft>
                        <a:buFont typeface="Calibri"/>
                        <a:buNone/>
                      </a:pPr>
                      <a:r>
                        <a:rPr lang="hr-HR" sz="1000" u="none" strike="noStrike" cap="none" baseline="0"/>
                        <a:t>- razviti  </a:t>
                      </a:r>
                      <a:r>
                        <a:rPr lang="hr-HR" sz="1000" u="none" strike="noStrike" cap="none" baseline="0">
                          <a:sym typeface="Calibri"/>
                        </a:rPr>
                        <a:t>sposobnosti snalaženja u prostoru.</a:t>
                      </a:r>
                      <a:endParaRPr lang="hr-HR">
                        <a:sym typeface="Calibri"/>
                      </a:endParaRPr>
                    </a:p>
                    <a:p>
                      <a:pPr marL="0" marR="0" lvl="0" indent="0" algn="l" rtl="0">
                        <a:spcBef>
                          <a:spcPts val="0"/>
                        </a:spcBef>
                        <a:buNone/>
                      </a:pPr>
                      <a:endParaRPr lang="hr-HR" sz="1000" b="0" i="0" u="none" strike="noStrike" cap="none" baseline="0">
                        <a:solidFill>
                          <a:srgbClr val="000000"/>
                        </a:solidFill>
                        <a:latin typeface="Calibri"/>
                        <a:ea typeface="Calibri"/>
                        <a:cs typeface="Calibri"/>
                        <a:sym typeface="Calibri"/>
                      </a:endParaRPr>
                    </a:p>
                  </a:txBody>
                  <a:tcPr marL="91450" marR="91450" marT="32575" marB="32575"/>
                </a:tc>
                <a:extLst>
                  <a:ext uri="{0D108BD9-81ED-4DB2-BD59-A6C34878D82A}">
                    <a16:rowId xmlns:a16="http://schemas.microsoft.com/office/drawing/2014/main" xmlns="" val="10000"/>
                  </a:ext>
                </a:extLst>
              </a:tr>
              <a:tr h="43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Omogućiti</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a:t>
                      </a:r>
                      <a:r>
                        <a:rPr lang="en" sz="1000" u="none" strike="noStrike" cap="none" baseline="0" err="1">
                          <a:sym typeface="Calibri"/>
                        </a:rPr>
                        <a:t>usvajanje</a:t>
                      </a:r>
                      <a:r>
                        <a:rPr lang="en" sz="1000" u="none" strike="noStrike" cap="none" baseline="0">
                          <a:sym typeface="Calibri"/>
                        </a:rPr>
                        <a:t> </a:t>
                      </a:r>
                      <a:r>
                        <a:rPr lang="en" sz="1000" u="none" strike="noStrike" cap="none" baseline="0" err="1">
                          <a:sym typeface="Calibri"/>
                        </a:rPr>
                        <a:t>gradiva</a:t>
                      </a:r>
                      <a:r>
                        <a:rPr lang="en" sz="1000" u="none" strike="noStrike" cap="none" baseline="0">
                          <a:sym typeface="Calibri"/>
                        </a:rPr>
                        <a:t> u </a:t>
                      </a:r>
                      <a:r>
                        <a:rPr lang="en" sz="1000" u="none" strike="noStrike" cap="none" baseline="0" err="1">
                          <a:sym typeface="Calibri"/>
                        </a:rPr>
                        <a:t>izvornoj</a:t>
                      </a:r>
                      <a:r>
                        <a:rPr lang="en" sz="1000" u="none" strike="noStrike" cap="none" baseline="0">
                          <a:sym typeface="Calibri"/>
                        </a:rPr>
                        <a:t> </a:t>
                      </a:r>
                      <a:r>
                        <a:rPr lang="en" sz="1000" u="none" strike="noStrike" cap="none" baseline="0" err="1">
                          <a:sym typeface="Calibri"/>
                        </a:rPr>
                        <a:t>stvarnosti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extLst>
                  <a:ext uri="{0D108BD9-81ED-4DB2-BD59-A6C34878D82A}">
                    <a16:rowId xmlns:a16="http://schemas.microsoft.com/office/drawing/2014/main" xmlns="" val="10001"/>
                  </a:ext>
                </a:extLst>
              </a:tr>
              <a:tr h="438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Odlazak</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travnjak</a:t>
                      </a:r>
                      <a:r>
                        <a:rPr lang="en" sz="1000" u="none" strike="noStrike" cap="none" baseline="0">
                          <a:sym typeface="Calibri"/>
                        </a:rPr>
                        <a:t>, </a:t>
                      </a:r>
                      <a:r>
                        <a:rPr lang="en" sz="1000" u="none" strike="noStrike" cap="none" baseline="0" err="1">
                          <a:sym typeface="Calibri"/>
                        </a:rPr>
                        <a:t>promatranje</a:t>
                      </a:r>
                      <a:r>
                        <a:rPr lang="en" sz="1000" u="none" strike="noStrike" cap="none" baseline="0">
                          <a:sym typeface="Calibri"/>
                        </a:rPr>
                        <a:t> </a:t>
                      </a:r>
                      <a:r>
                        <a:rPr lang="en" sz="1000" u="none" strike="noStrike" cap="none" baseline="0" err="1">
                          <a:sym typeface="Calibri"/>
                        </a:rPr>
                        <a:t>biljnog</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životinjskog</a:t>
                      </a:r>
                      <a:r>
                        <a:rPr lang="en" sz="1000" u="none" strike="noStrike" cap="none" baseline="0">
                          <a:sym typeface="Calibri"/>
                        </a:rPr>
                        <a:t> </a:t>
                      </a:r>
                      <a:r>
                        <a:rPr lang="en" sz="1000" u="none" strike="noStrike" cap="none" baseline="0" err="1">
                          <a:sym typeface="Calibri"/>
                        </a:rPr>
                        <a:t>svijeta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2575" marB="32575"/>
                </a:tc>
                <a:extLst>
                  <a:ext uri="{0D108BD9-81ED-4DB2-BD59-A6C34878D82A}">
                    <a16:rowId xmlns:a16="http://schemas.microsoft.com/office/drawing/2014/main" xmlns="" val="10002"/>
                  </a:ext>
                </a:extLst>
              </a:tr>
              <a:tr h="50781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tc>
                  <a:txBody>
                    <a:bodyPr/>
                    <a:lstStyle/>
                    <a:p>
                      <a:pPr marL="0" marR="0" lvl="0" indent="0" algn="l" rtl="0">
                        <a:lnSpc>
                          <a:spcPct val="100000"/>
                        </a:lnSpc>
                        <a:spcBef>
                          <a:spcPts val="0"/>
                        </a:spcBef>
                        <a:spcAft>
                          <a:spcPts val="0"/>
                        </a:spcAft>
                        <a:buFont typeface="Calibri"/>
                        <a:buNone/>
                      </a:pPr>
                      <a:r>
                        <a:rPr lang="en" sz="1000" err="1">
                          <a:sym typeface="Calibri"/>
                        </a:rPr>
                        <a:t>Učiteljice</a:t>
                      </a:r>
                      <a:r>
                        <a:rPr lang="en" sz="1000">
                          <a:sym typeface="Calibri"/>
                        </a:rPr>
                        <a:t> :</a:t>
                      </a:r>
                      <a:r>
                        <a:rPr lang="en" sz="1000"/>
                        <a:t> </a:t>
                      </a:r>
                      <a:r>
                        <a:rPr lang="en" sz="1000" u="none" strike="noStrike" cap="none" baseline="0">
                          <a:sym typeface="Calibri"/>
                        </a:rPr>
                        <a:t> </a:t>
                      </a:r>
                      <a:r>
                        <a:rPr lang="hr-HR" sz="1000" u="none" strike="noStrike" cap="none" baseline="0"/>
                        <a:t>Marina Milković </a:t>
                      </a:r>
                      <a:r>
                        <a:rPr lang="en" sz="1000" u="none" strike="noStrike" cap="none" baseline="0">
                          <a:sym typeface="Calibri"/>
                        </a:rPr>
                        <a:t>(PRO </a:t>
                      </a:r>
                      <a:r>
                        <a:rPr lang="en" sz="1000" u="none" strike="noStrike" cap="none" baseline="0" err="1"/>
                        <a:t>Drežnik</a:t>
                      </a:r>
                      <a:r>
                        <a:rPr lang="en" sz="1000" u="none" strike="noStrike" cap="none" baseline="0"/>
                        <a:t>), Tihana </a:t>
                      </a:r>
                      <a:r>
                        <a:rPr lang="en" sz="1000" u="none" strike="noStrike" cap="none" baseline="0" err="1"/>
                        <a:t>Čočić</a:t>
                      </a:r>
                      <a:r>
                        <a:rPr lang="en" sz="1000" u="none" strike="noStrike" cap="none" baseline="0"/>
                        <a:t> Butina  4. </a:t>
                      </a:r>
                      <a:r>
                        <a:rPr lang="en" sz="1000" u="none" strike="noStrike" cap="none" baseline="0" err="1"/>
                        <a:t>razred</a:t>
                      </a:r>
                      <a:r>
                        <a:rPr lang="en" sz="1000" u="none" strike="noStrike" cap="none" baseline="0"/>
                        <a:t> MŠ),Anita Rostohar i učenici 4. razreda(PŠ Bodovaljci)</a:t>
                      </a:r>
                      <a:endParaRPr lang="en" sz="1000" b="0" i="0" u="none" strike="noStrike" cap="none" baseline="0">
                        <a:solidFill>
                          <a:srgbClr val="000000"/>
                        </a:solidFill>
                        <a:latin typeface="Calibri"/>
                        <a:ea typeface="Calibri"/>
                        <a:cs typeface="Calibri"/>
                        <a:sym typeface="Calibri"/>
                      </a:endParaRPr>
                    </a:p>
                  </a:txBody>
                  <a:tcPr marL="91450" marR="91450" marT="32575" marB="32575"/>
                </a:tc>
                <a:extLst>
                  <a:ext uri="{0D108BD9-81ED-4DB2-BD59-A6C34878D82A}">
                    <a16:rowId xmlns:a16="http://schemas.microsoft.com/office/drawing/2014/main" xmlns="" val="10003"/>
                  </a:ext>
                </a:extLst>
              </a:tr>
              <a:tr h="4357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travanj</a:t>
                      </a:r>
                      <a:r>
                        <a:rPr lang="en" sz="1000" u="none" strike="noStrike" cap="none" baseline="0">
                          <a:sym typeface="Calibri"/>
                        </a:rPr>
                        <a:t> , </a:t>
                      </a:r>
                      <a:r>
                        <a:rPr lang="en" sz="1000" u="none" strike="noStrike" cap="none" baseline="0"/>
                        <a:t>2021</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extLst>
                  <a:ext uri="{0D108BD9-81ED-4DB2-BD59-A6C34878D82A}">
                    <a16:rowId xmlns:a16="http://schemas.microsoft.com/office/drawing/2014/main" xmlns="" val="10004"/>
                  </a:ext>
                </a:extLst>
              </a:tr>
              <a:tr h="4357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Nisu </a:t>
                      </a:r>
                      <a:r>
                        <a:rPr lang="en" sz="1000" u="none" strike="noStrike" cap="none" baseline="0" err="1">
                          <a:sym typeface="Calibri"/>
                        </a:rPr>
                        <a:t>potrebna</a:t>
                      </a:r>
                      <a:r>
                        <a:rPr lang="en" sz="1000" u="none" strike="noStrike" cap="none" baseline="0">
                          <a:sym typeface="Calibri"/>
                        </a:rPr>
                        <a:t> </a:t>
                      </a:r>
                      <a:r>
                        <a:rPr lang="en" sz="1000" u="none" strike="noStrike" cap="none" baseline="0" err="1">
                          <a:sym typeface="Calibri"/>
                        </a:rPr>
                        <a:t>materijalna</a:t>
                      </a:r>
                      <a:r>
                        <a:rPr lang="en" sz="1000" u="none" strike="noStrike" cap="none" baseline="0">
                          <a:sym typeface="Calibri"/>
                        </a:rPr>
                        <a:t> </a:t>
                      </a:r>
                      <a:r>
                        <a:rPr lang="en" sz="1000" u="none" strike="noStrike" cap="none" baseline="0" err="1">
                          <a:sym typeface="Calibri"/>
                        </a:rPr>
                        <a:t>sredstva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extLst>
                  <a:ext uri="{0D108BD9-81ED-4DB2-BD59-A6C34878D82A}">
                    <a16:rowId xmlns:a16="http://schemas.microsoft.com/office/drawing/2014/main" xmlns="" val="10005"/>
                  </a:ext>
                </a:extLst>
              </a:tr>
              <a:tr h="738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575" marB="325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Naučeno</a:t>
                      </a:r>
                      <a:r>
                        <a:rPr lang="en-US" sz="1000" u="none" strike="noStrike" cap="none" baseline="0">
                          <a:sym typeface="Calibri"/>
                        </a:rPr>
                        <a:t> </a:t>
                      </a:r>
                      <a:r>
                        <a:rPr lang="en-US" sz="1000" u="none" strike="noStrike" cap="none" baseline="0" err="1">
                          <a:sym typeface="Calibri"/>
                        </a:rPr>
                        <a:t>primijeniti</a:t>
                      </a:r>
                      <a:r>
                        <a:rPr lang="en-US" sz="1000" u="none" strike="noStrike" cap="none" baseline="0">
                          <a:sym typeface="Calibri"/>
                        </a:rPr>
                        <a:t> u </a:t>
                      </a:r>
                      <a:r>
                        <a:rPr lang="en-US" sz="1000" u="none" strike="noStrike" cap="none" baseline="0" err="1">
                          <a:sym typeface="Calibri"/>
                        </a:rPr>
                        <a:t>svakodnevnom</a:t>
                      </a:r>
                      <a:r>
                        <a:rPr lang="en-US" sz="1000" u="none" strike="noStrike" cap="none" baseline="0">
                          <a:sym typeface="Calibri"/>
                        </a:rPr>
                        <a:t> </a:t>
                      </a:r>
                      <a:r>
                        <a:rPr lang="en-US" sz="1000" u="none" strike="noStrike" cap="none" baseline="0" err="1">
                          <a:sym typeface="Calibri"/>
                        </a:rPr>
                        <a:t>životu</a:t>
                      </a:r>
                      <a:r>
                        <a:rPr lang="en-US" sz="1000" u="none" strike="noStrike" cap="none" baseline="0">
                          <a:sym typeface="Calibri"/>
                        </a:rPr>
                        <a:t>, </a:t>
                      </a:r>
                      <a:r>
                        <a:rPr lang="en-US" sz="1000" u="none" strike="noStrike" cap="none" baseline="0" err="1">
                          <a:sym typeface="Calibri"/>
                        </a:rPr>
                        <a:t>usmena</a:t>
                      </a:r>
                      <a:r>
                        <a:rPr lang="en-US" sz="1000" u="none" strike="noStrike" cap="none" baseline="0">
                          <a:sym typeface="Calibri"/>
                        </a:rPr>
                        <a:t> </a:t>
                      </a:r>
                      <a:r>
                        <a:rPr lang="en-US" sz="1000" u="none" strike="noStrike" cap="none" baseline="0" err="1">
                          <a:sym typeface="Calibri"/>
                        </a:rPr>
                        <a:t>i</a:t>
                      </a:r>
                      <a:r>
                        <a:rPr lang="en-US" sz="1000" u="none" strike="noStrike" cap="none" baseline="0">
                          <a:sym typeface="Calibri"/>
                        </a:rPr>
                        <a:t> </a:t>
                      </a:r>
                      <a:r>
                        <a:rPr lang="en-US" sz="1000" u="none" strike="noStrike" cap="none" baseline="0" err="1">
                          <a:sym typeface="Calibri"/>
                        </a:rPr>
                        <a:t>pismena</a:t>
                      </a:r>
                      <a:r>
                        <a:rPr lang="en-US" sz="1000" u="none" strike="noStrike" cap="none" baseline="0">
                          <a:sym typeface="Calibri"/>
                        </a:rPr>
                        <a:t> </a:t>
                      </a:r>
                      <a:r>
                        <a:rPr lang="en-US" sz="1000" u="none" strike="noStrike" cap="none" baseline="0" err="1">
                          <a:sym typeface="Calibri"/>
                        </a:rPr>
                        <a:t>provjera</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2575" marB="32575"/>
                </a:tc>
                <a:extLst>
                  <a:ext uri="{0D108BD9-81ED-4DB2-BD59-A6C34878D82A}">
                    <a16:rowId xmlns:a16="http://schemas.microsoft.com/office/drawing/2014/main" xmlns="" val="10006"/>
                  </a:ext>
                </a:extLst>
              </a:tr>
            </a:tbl>
          </a:graphicData>
        </a:graphic>
      </p:graphicFrame>
      <p:pic>
        <p:nvPicPr>
          <p:cNvPr id="793" name="Shape 793"/>
          <p:cNvPicPr preferRelativeResize="0"/>
          <p:nvPr/>
        </p:nvPicPr>
        <p:blipFill rotWithShape="1">
          <a:blip r:embed="rId3">
            <a:alphaModFix/>
          </a:blip>
          <a:srcRect/>
          <a:stretch/>
        </p:blipFill>
        <p:spPr>
          <a:xfrm>
            <a:off x="5840831" y="240502"/>
            <a:ext cx="1231899" cy="616743"/>
          </a:xfrm>
          <a:prstGeom prst="rect">
            <a:avLst/>
          </a:prstGeom>
          <a:noFill/>
          <a:ln>
            <a:noFill/>
          </a:ln>
        </p:spPr>
      </p:pic>
      <p:sp>
        <p:nvSpPr>
          <p:cNvPr id="4" name="Title 3"/>
          <p:cNvSpPr>
            <a:spLocks noGrp="1"/>
          </p:cNvSpPr>
          <p:nvPr>
            <p:ph type="title"/>
          </p:nvPr>
        </p:nvSpPr>
        <p:spPr>
          <a:xfrm>
            <a:off x="914400" y="318707"/>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Travnjak</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818"/>
        <p:cNvGrpSpPr/>
        <p:nvPr/>
      </p:nvGrpSpPr>
      <p:grpSpPr>
        <a:xfrm>
          <a:off x="0" y="0"/>
          <a:ext cx="0" cy="0"/>
          <a:chOff x="0" y="0"/>
          <a:chExt cx="0" cy="0"/>
        </a:xfrm>
      </p:grpSpPr>
      <p:graphicFrame>
        <p:nvGraphicFramePr>
          <p:cNvPr id="820" name="Shape 820"/>
          <p:cNvGraphicFramePr/>
          <p:nvPr>
            <p:extLst>
              <p:ext uri="{D42A27DB-BD31-4B8C-83A1-F6EECF244321}">
                <p14:modId xmlns:p14="http://schemas.microsoft.com/office/powerpoint/2010/main" xmlns="" val="1506452327"/>
              </p:ext>
            </p:extLst>
          </p:nvPr>
        </p:nvGraphicFramePr>
        <p:xfrm>
          <a:off x="955368" y="1016174"/>
          <a:ext cx="7965143" cy="3898925"/>
        </p:xfrm>
        <a:graphic>
          <a:graphicData uri="http://schemas.openxmlformats.org/drawingml/2006/table">
            <a:tbl>
              <a:tblPr>
                <a:tableStyleId>{0E3FDE45-AF77-4B5C-9715-49D594BDF05E}</a:tableStyleId>
              </a:tblPr>
              <a:tblGrid>
                <a:gridCol w="2379449">
                  <a:extLst>
                    <a:ext uri="{9D8B030D-6E8A-4147-A177-3AD203B41FA5}">
                      <a16:colId xmlns:a16="http://schemas.microsoft.com/office/drawing/2014/main" xmlns="" val="20000"/>
                    </a:ext>
                  </a:extLst>
                </a:gridCol>
                <a:gridCol w="5585694">
                  <a:extLst>
                    <a:ext uri="{9D8B030D-6E8A-4147-A177-3AD203B41FA5}">
                      <a16:colId xmlns:a16="http://schemas.microsoft.com/office/drawing/2014/main" xmlns="" val="20001"/>
                    </a:ext>
                  </a:extLst>
                </a:gridCol>
              </a:tblGrid>
              <a:tr h="6607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a:t>
                      </a:r>
                      <a:endParaRPr lang="en-US"/>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obilježiti</a:t>
                      </a:r>
                      <a:r>
                        <a:rPr lang="en" sz="1000" u="none" strike="noStrike" cap="none" baseline="0">
                          <a:sym typeface="Calibri"/>
                        </a:rPr>
                        <a:t> </a:t>
                      </a:r>
                      <a:r>
                        <a:rPr lang="en" sz="1000" u="none" strike="noStrike" cap="none" baseline="0" err="1">
                          <a:sym typeface="Calibri"/>
                        </a:rPr>
                        <a:t>Svjetski</a:t>
                      </a:r>
                      <a:r>
                        <a:rPr lang="en" sz="1000" u="none" strike="noStrike" cap="none" baseline="0">
                          <a:sym typeface="Calibri"/>
                        </a:rPr>
                        <a:t> dan </a:t>
                      </a:r>
                      <a:r>
                        <a:rPr lang="en" sz="1000" u="none" strike="noStrike" cap="none" baseline="0" err="1">
                          <a:sym typeface="Calibri"/>
                        </a:rPr>
                        <a:t>šuma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Dan </a:t>
                      </a:r>
                      <a:r>
                        <a:rPr lang="en" sz="1000" u="none" strike="noStrike" cap="none" baseline="0" err="1">
                          <a:sym typeface="Calibri"/>
                        </a:rPr>
                        <a:t>voda</a:t>
                      </a:r>
                      <a:r>
                        <a:rPr lang="hr-HR" sz="1000" u="none" strike="noStrike" cap="none" baseline="0">
                          <a:sym typeface="Calibri"/>
                        </a:rPr>
                        <a:t>,Meteorološki dan i Dan obnovljivih izvora energije</a:t>
                      </a:r>
                      <a:r>
                        <a:rPr lang="en" sz="1000" u="none" strike="noStrike" cap="none" baseline="0"/>
                        <a:t> </a:t>
                      </a: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shvatit</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sym typeface="Calibri"/>
                        </a:rPr>
                        <a:t>važnost</a:t>
                      </a:r>
                      <a:r>
                        <a:rPr lang="en" sz="1000" u="none" strike="noStrike" cap="none" baseline="0">
                          <a:sym typeface="Calibri"/>
                        </a:rPr>
                        <a:t> </a:t>
                      </a:r>
                      <a:r>
                        <a:rPr lang="en" sz="1000" u="none" strike="noStrike" cap="none" baseline="0" err="1">
                          <a:sym typeface="Calibri"/>
                        </a:rPr>
                        <a:t>očuvanja</a:t>
                      </a:r>
                      <a:r>
                        <a:rPr lang="en" sz="1000" u="none" strike="noStrike" cap="none" baseline="0">
                          <a:sym typeface="Calibri"/>
                        </a:rPr>
                        <a:t> </a:t>
                      </a:r>
                      <a:r>
                        <a:rPr lang="en" sz="1000" u="none" strike="noStrike" cap="none" baseline="0" err="1">
                          <a:sym typeface="Calibri"/>
                        </a:rPr>
                        <a:t>šuma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voda</a:t>
                      </a:r>
                      <a:endParaRPr lang="en" sz="1000" u="none" strike="noStrike" cap="none" baseline="0" err="1"/>
                    </a:p>
                    <a:p>
                      <a:pPr marL="0" marR="0" lvl="0" indent="0" algn="l" rtl="0">
                        <a:lnSpc>
                          <a:spcPct val="100000"/>
                        </a:lnSpc>
                        <a:spcBef>
                          <a:spcPts val="0"/>
                        </a:spcBef>
                        <a:spcAft>
                          <a:spcPts val="0"/>
                        </a:spcAft>
                        <a:buFont typeface="Calibri"/>
                        <a:buNone/>
                      </a:pPr>
                      <a:r>
                        <a:rPr lang="en" sz="1000"/>
                        <a:t>- </a:t>
                      </a:r>
                      <a:r>
                        <a:rPr lang="en" sz="1000" err="1"/>
                        <a:t>uređivat</a:t>
                      </a:r>
                      <a:r>
                        <a:rPr lang="en" sz="1000"/>
                        <a:t> </a:t>
                      </a:r>
                      <a:r>
                        <a:rPr lang="en" sz="1000" err="1"/>
                        <a:t>će</a:t>
                      </a:r>
                      <a:r>
                        <a:rPr lang="en" sz="1000">
                          <a:sym typeface="Calibri"/>
                        </a:rPr>
                        <a:t> </a:t>
                      </a:r>
                      <a:r>
                        <a:rPr lang="en" sz="1000" err="1"/>
                        <a:t>okoliš</a:t>
                      </a:r>
                      <a:r>
                        <a:rPr lang="en" sz="1000">
                          <a:sym typeface="Calibri"/>
                        </a:rPr>
                        <a:t> </a:t>
                      </a:r>
                      <a:r>
                        <a:rPr lang="en" sz="1000" err="1">
                          <a:sym typeface="Calibri"/>
                        </a:rPr>
                        <a:t>uz</a:t>
                      </a:r>
                      <a:r>
                        <a:rPr lang="en" sz="1000">
                          <a:sym typeface="Calibri"/>
                        </a:rPr>
                        <a:t> Dan </a:t>
                      </a:r>
                      <a:r>
                        <a:rPr lang="en" sz="1000" err="1">
                          <a:sym typeface="Calibri"/>
                        </a:rPr>
                        <a:t>planeta</a:t>
                      </a:r>
                      <a:r>
                        <a:rPr lang="en" sz="1000">
                          <a:sym typeface="Calibri"/>
                        </a:rPr>
                        <a:t> </a:t>
                      </a:r>
                      <a:r>
                        <a:rPr lang="en" sz="1000" err="1">
                          <a:sym typeface="Calibri"/>
                        </a:rPr>
                        <a:t>Zemlje</a:t>
                      </a:r>
                      <a:endParaRPr lang="en" sz="1000">
                        <a:sym typeface="Calibri"/>
                      </a:endParaRPr>
                    </a:p>
                    <a:p>
                      <a:pPr marL="0" marR="0" lvl="0" indent="0" algn="l">
                        <a:lnSpc>
                          <a:spcPct val="100000"/>
                        </a:lnSpc>
                        <a:spcBef>
                          <a:spcPts val="0"/>
                        </a:spcBef>
                        <a:spcAft>
                          <a:spcPts val="0"/>
                        </a:spcAft>
                        <a:buFont typeface="Calibri"/>
                        <a:buNone/>
                      </a:pPr>
                      <a:r>
                        <a:rPr lang="en" sz="1000"/>
                        <a:t>- </a:t>
                      </a:r>
                      <a:r>
                        <a:rPr lang="en" sz="1000" err="1"/>
                        <a:t>razvijat</a:t>
                      </a:r>
                      <a:r>
                        <a:rPr lang="en" sz="1000"/>
                        <a:t> </a:t>
                      </a:r>
                      <a:r>
                        <a:rPr lang="en" sz="1000" err="1"/>
                        <a:t>će</a:t>
                      </a:r>
                      <a:r>
                        <a:rPr lang="en" sz="1000"/>
                        <a:t> </a:t>
                      </a:r>
                      <a:r>
                        <a:rPr lang="en" sz="1000" err="1"/>
                        <a:t>svijest</a:t>
                      </a:r>
                      <a:r>
                        <a:rPr lang="en" sz="1000"/>
                        <a:t> o </a:t>
                      </a:r>
                      <a:r>
                        <a:rPr lang="en" sz="1000" err="1"/>
                        <a:t>čistoći</a:t>
                      </a:r>
                      <a:r>
                        <a:rPr lang="en" sz="1000"/>
                        <a:t> </a:t>
                      </a:r>
                      <a:r>
                        <a:rPr lang="en" sz="1000" err="1"/>
                        <a:t>prirode</a:t>
                      </a:r>
                      <a:endParaRPr lang="en" sz="1000"/>
                    </a:p>
                  </a:txBody>
                  <a:tcPr marL="91450" marR="91450" marT="32000" marB="32000"/>
                </a:tc>
                <a:extLst>
                  <a:ext uri="{0D108BD9-81ED-4DB2-BD59-A6C34878D82A}">
                    <a16:rowId xmlns:a16="http://schemas.microsoft.com/office/drawing/2014/main" xmlns="" val="10000"/>
                  </a:ext>
                </a:extLst>
              </a:tr>
              <a:tr h="7084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Upoznati</a:t>
                      </a:r>
                      <a:r>
                        <a:rPr lang="en" sz="1000" u="none" strike="noStrike" cap="none" baseline="0">
                          <a:sym typeface="Calibri"/>
                        </a:rPr>
                        <a:t>  </a:t>
                      </a:r>
                      <a:r>
                        <a:rPr lang="en" sz="1000" u="none" strike="noStrike" cap="none" baseline="0" err="1">
                          <a:sym typeface="Calibri"/>
                        </a:rPr>
                        <a:t>biljni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životinjski</a:t>
                      </a:r>
                      <a:r>
                        <a:rPr lang="en" sz="1000" u="none" strike="noStrike" cap="none" baseline="0">
                          <a:sym typeface="Calibri"/>
                        </a:rPr>
                        <a:t> </a:t>
                      </a:r>
                      <a:r>
                        <a:rPr lang="en" sz="1000" u="none" strike="noStrike" cap="none" baseline="0" err="1">
                          <a:sym typeface="Calibri"/>
                        </a:rPr>
                        <a:t>svijet</a:t>
                      </a:r>
                      <a:r>
                        <a:rPr lang="en" sz="1000" u="none" strike="noStrike" cap="none" baseline="0">
                          <a:sym typeface="Calibri"/>
                        </a:rPr>
                        <a:t> </a:t>
                      </a:r>
                      <a:r>
                        <a:rPr lang="en" sz="1000" u="none" strike="noStrike" cap="none" baseline="0" err="1">
                          <a:sym typeface="Calibri"/>
                        </a:rPr>
                        <a:t>šume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vode</a:t>
                      </a:r>
                      <a:r>
                        <a:rPr lang="en" sz="1000" u="none" strike="noStrike" cap="none" baseline="0">
                          <a:sym typeface="Calibri"/>
                        </a:rPr>
                        <a:t>. </a:t>
                      </a: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sposobnosti</a:t>
                      </a:r>
                      <a:r>
                        <a:rPr lang="en" sz="1000" u="none" strike="noStrike" cap="none" baseline="0">
                          <a:sym typeface="Calibri"/>
                        </a:rPr>
                        <a:t> </a:t>
                      </a:r>
                      <a:r>
                        <a:rPr lang="en" sz="1000" u="none" strike="noStrike" cap="none" baseline="0" err="1">
                          <a:sym typeface="Calibri"/>
                        </a:rPr>
                        <a:t>promatranja</a:t>
                      </a:r>
                      <a:r>
                        <a:rPr lang="en" sz="1000" u="none" strike="noStrike" cap="none" baseline="0">
                          <a:sym typeface="Calibri"/>
                        </a:rPr>
                        <a:t>, </a:t>
                      </a:r>
                      <a:r>
                        <a:rPr lang="en" sz="1000" u="none" strike="noStrike" cap="none" baseline="0" err="1">
                          <a:sym typeface="Calibri"/>
                        </a:rPr>
                        <a:t>opisivanja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uspoređivanja</a:t>
                      </a:r>
                      <a:r>
                        <a:rPr lang="en" sz="1000" u="none" strike="noStrike" cap="none" baseline="0">
                          <a:sym typeface="Calibri"/>
                        </a:rPr>
                        <a:t>. </a:t>
                      </a:r>
                      <a:r>
                        <a:rPr lang="en" sz="1000" u="none" strike="noStrike" cap="none" baseline="0" err="1">
                          <a:sym typeface="Calibri"/>
                        </a:rPr>
                        <a:t>Razvijanje</a:t>
                      </a:r>
                      <a:r>
                        <a:rPr lang="en" sz="1000" u="none" strike="noStrike" cap="none" baseline="0">
                          <a:sym typeface="Calibri"/>
                        </a:rPr>
                        <a:t> </a:t>
                      </a:r>
                      <a:r>
                        <a:rPr lang="en" sz="1000" u="none" strike="noStrike" cap="none" baseline="0" err="1">
                          <a:sym typeface="Calibri"/>
                        </a:rPr>
                        <a:t>pamćenja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pažnje</a:t>
                      </a:r>
                      <a:r>
                        <a:rPr lang="en" sz="1000" u="none" strike="noStrike" cap="none" baseline="0">
                          <a:sym typeface="Calibri"/>
                        </a:rPr>
                        <a:t>.</a:t>
                      </a:r>
                    </a:p>
                    <a:p>
                      <a:pPr marL="0" marR="0" lvl="0" indent="0" algn="l" rtl="0">
                        <a:spcBef>
                          <a:spcPts val="0"/>
                        </a:spcBef>
                        <a:buSzPct val="25000"/>
                        <a:buNone/>
                      </a:pPr>
                      <a:r>
                        <a:rPr lang="en" sz="1000" err="1">
                          <a:sym typeface="Calibri"/>
                        </a:rPr>
                        <a:t>Očuvanje</a:t>
                      </a:r>
                      <a:r>
                        <a:rPr lang="en" sz="1000">
                          <a:sym typeface="Calibri"/>
                        </a:rPr>
                        <a:t> </a:t>
                      </a:r>
                      <a:r>
                        <a:rPr lang="en" sz="1000" err="1">
                          <a:sym typeface="Calibri"/>
                        </a:rPr>
                        <a:t>čistog</a:t>
                      </a:r>
                      <a:r>
                        <a:rPr lang="en" sz="1000">
                          <a:sym typeface="Calibri"/>
                        </a:rPr>
                        <a:t> </a:t>
                      </a:r>
                      <a:r>
                        <a:rPr lang="en" sz="1000" err="1">
                          <a:sym typeface="Calibri"/>
                        </a:rPr>
                        <a:t>okoliša</a:t>
                      </a:r>
                      <a:r>
                        <a:rPr lang="en" sz="1000">
                          <a:sym typeface="Calibri"/>
                        </a:rPr>
                        <a:t>. </a:t>
                      </a:r>
                      <a:r>
                        <a:rPr lang="en" sz="1000" err="1">
                          <a:sym typeface="Calibri"/>
                        </a:rPr>
                        <a:t>Razvijanje</a:t>
                      </a:r>
                      <a:r>
                        <a:rPr lang="en" sz="1000">
                          <a:sym typeface="Calibri"/>
                        </a:rPr>
                        <a:t> </a:t>
                      </a:r>
                      <a:r>
                        <a:rPr lang="en" sz="1000" err="1">
                          <a:sym typeface="Calibri"/>
                        </a:rPr>
                        <a:t>svijesti</a:t>
                      </a:r>
                      <a:r>
                        <a:rPr lang="en" sz="1000">
                          <a:sym typeface="Calibri"/>
                        </a:rPr>
                        <a:t> o </a:t>
                      </a:r>
                      <a:r>
                        <a:rPr lang="en" sz="1000" err="1">
                          <a:sym typeface="Calibri"/>
                        </a:rPr>
                        <a:t>čistoći</a:t>
                      </a:r>
                      <a:r>
                        <a:rPr lang="en" sz="1000">
                          <a:sym typeface="Calibri"/>
                        </a:rPr>
                        <a:t> </a:t>
                      </a:r>
                      <a:r>
                        <a:rPr lang="en" sz="1000" err="1">
                          <a:sym typeface="Calibri"/>
                        </a:rPr>
                        <a:t>prirode</a:t>
                      </a:r>
                      <a:r>
                        <a:rPr lang="en" sz="1000">
                          <a:sym typeface="Calibri"/>
                        </a:rPr>
                        <a:t>.</a:t>
                      </a:r>
                      <a:endParaRPr lang="en" sz="1000">
                        <a:latin typeface="Calibri"/>
                        <a:ea typeface="Calibri"/>
                        <a:cs typeface="Calibri"/>
                        <a:sym typeface="Calibri"/>
                      </a:endParaRPr>
                    </a:p>
                  </a:txBody>
                  <a:tcPr marL="91450" marR="91450" marT="32000" marB="32000"/>
                </a:tc>
                <a:extLst>
                  <a:ext uri="{0D108BD9-81ED-4DB2-BD59-A6C34878D82A}">
                    <a16:rowId xmlns:a16="http://schemas.microsoft.com/office/drawing/2014/main" xmlns="" val="10001"/>
                  </a:ext>
                </a:extLst>
              </a:tr>
              <a:tr h="541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Posjet</a:t>
                      </a:r>
                      <a:r>
                        <a:rPr lang="en" sz="1000" u="none" strike="noStrike" cap="none" baseline="0">
                          <a:sym typeface="Calibri"/>
                        </a:rPr>
                        <a:t> </a:t>
                      </a:r>
                      <a:r>
                        <a:rPr lang="en" sz="1000" u="none" strike="noStrike" cap="none" baseline="0" err="1">
                          <a:sym typeface="Calibri"/>
                        </a:rPr>
                        <a:t>ribnjaku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šumi</a:t>
                      </a:r>
                      <a:r>
                        <a:rPr lang="en" sz="1000" u="none" strike="noStrike" cap="none" baseline="0">
                          <a:sym typeface="Calibri"/>
                        </a:rPr>
                        <a:t> u </a:t>
                      </a:r>
                      <a:r>
                        <a:rPr lang="en" sz="1000" u="none" strike="noStrike" cap="none" baseline="0" err="1">
                          <a:sym typeface="Calibri"/>
                        </a:rPr>
                        <a:t>selu</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err="1">
                          <a:sym typeface="Calibri"/>
                        </a:rPr>
                        <a:t>Čišćenje</a:t>
                      </a:r>
                      <a:r>
                        <a:rPr lang="en" sz="1000">
                          <a:sym typeface="Calibri"/>
                        </a:rPr>
                        <a:t> </a:t>
                      </a:r>
                      <a:r>
                        <a:rPr lang="en" sz="1000" err="1">
                          <a:sym typeface="Calibri"/>
                        </a:rPr>
                        <a:t>okoliša</a:t>
                      </a:r>
                      <a:r>
                        <a:rPr lang="en" sz="1000">
                          <a:sym typeface="Calibri"/>
                        </a:rPr>
                        <a:t> </a:t>
                      </a:r>
                      <a:r>
                        <a:rPr lang="en" sz="1000" err="1">
                          <a:sym typeface="Calibri"/>
                        </a:rPr>
                        <a:t>škole</a:t>
                      </a:r>
                      <a:r>
                        <a:rPr lang="en" sz="1000">
                          <a:sym typeface="Calibri"/>
                        </a:rPr>
                        <a:t>.</a:t>
                      </a:r>
                      <a:endParaRPr lang="en" sz="1000">
                        <a:latin typeface="Calibri"/>
                        <a:ea typeface="Calibri"/>
                        <a:cs typeface="Calibri"/>
                        <a:sym typeface="Calibri"/>
                      </a:endParaRPr>
                    </a:p>
                  </a:txBody>
                  <a:tcPr marL="91450" marR="91450" marT="32000" marB="32000"/>
                </a:tc>
                <a:extLst>
                  <a:ext uri="{0D108BD9-81ED-4DB2-BD59-A6C34878D82A}">
                    <a16:rowId xmlns:a16="http://schemas.microsoft.com/office/drawing/2014/main" xmlns="" val="10002"/>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učiteljice</a:t>
                      </a:r>
                      <a:r>
                        <a:rPr lang="en" sz="1000" u="none" strike="noStrike" cap="none" baseline="0">
                          <a:sym typeface="Calibri"/>
                        </a:rPr>
                        <a:t> </a:t>
                      </a:r>
                      <a:r>
                        <a:rPr lang="hr-HR" sz="1000" u="none" strike="noStrike" cap="none" baseline="0">
                          <a:sym typeface="Calibri"/>
                        </a:rPr>
                        <a:t>razredne nastave</a:t>
                      </a:r>
                      <a:endParaRPr lang="en"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000">
                        <a:latin typeface="Calibri"/>
                        <a:ea typeface="Calibri"/>
                        <a:cs typeface="Calibri"/>
                        <a:sym typeface="Calibri"/>
                      </a:endParaRPr>
                    </a:p>
                  </a:txBody>
                  <a:tcPr marL="91450" marR="91450" marT="32000" marB="32000"/>
                </a:tc>
                <a:extLst>
                  <a:ext uri="{0D108BD9-81ED-4DB2-BD59-A6C34878D82A}">
                    <a16:rowId xmlns:a16="http://schemas.microsoft.com/office/drawing/2014/main" xmlns="" val="10003"/>
                  </a:ext>
                </a:extLst>
              </a:tr>
              <a:tr h="432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a:sym typeface="Calibri"/>
                        </a:rPr>
                        <a:t>Ožujak</a:t>
                      </a:r>
                      <a:r>
                        <a:rPr lang="en" sz="1000">
                          <a:sym typeface="Calibri"/>
                        </a:rPr>
                        <a:t> </a:t>
                      </a:r>
                      <a:r>
                        <a:rPr lang="en" sz="1000"/>
                        <a:t>2021</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extLst>
                  <a:ext uri="{0D108BD9-81ED-4DB2-BD59-A6C34878D82A}">
                    <a16:rowId xmlns:a16="http://schemas.microsoft.com/office/drawing/2014/main" xmlns="" val="10004"/>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kuna</a:t>
                      </a:r>
                      <a:endParaRPr lang="en" sz="1000" b="0" i="0" u="none" strike="noStrike" cap="none" baseline="0" err="1">
                        <a:solidFill>
                          <a:srgbClr val="000000"/>
                        </a:solidFill>
                        <a:latin typeface="Calibri"/>
                        <a:ea typeface="Calibri"/>
                        <a:cs typeface="Calibri"/>
                        <a:sym typeface="Calibri"/>
                      </a:endParaRPr>
                    </a:p>
                  </a:txBody>
                  <a:tcPr marL="91450" marR="91450" marT="32000" marB="32000"/>
                </a:tc>
                <a:extLst>
                  <a:ext uri="{0D108BD9-81ED-4DB2-BD59-A6C34878D82A}">
                    <a16:rowId xmlns:a16="http://schemas.microsoft.com/office/drawing/2014/main" xmlns="" val="10005"/>
                  </a:ext>
                </a:extLst>
              </a:tr>
              <a:tr h="5238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000" marB="32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Izrada</a:t>
                      </a:r>
                      <a:r>
                        <a:rPr lang="en" sz="1000" u="none" strike="noStrike" cap="none" baseline="0">
                          <a:sym typeface="Calibri"/>
                        </a:rPr>
                        <a:t> </a:t>
                      </a:r>
                      <a:r>
                        <a:rPr lang="en" sz="1000" u="none" strike="noStrike" cap="none" baseline="0" err="1">
                          <a:sym typeface="Calibri"/>
                        </a:rPr>
                        <a:t>plakata</a:t>
                      </a:r>
                      <a:r>
                        <a:rPr lang="en" sz="1000" u="none" strike="noStrike" cap="none" baseline="0">
                          <a:sym typeface="Calibri"/>
                        </a:rPr>
                        <a:t> </a:t>
                      </a:r>
                      <a:endParaRPr lang="en" sz="1000" b="0" i="0" u="none" strike="noStrike" cap="none" baseline="0">
                        <a:solidFill>
                          <a:srgbClr val="000000"/>
                        </a:solidFill>
                        <a:latin typeface="Calibri"/>
                        <a:ea typeface="Calibri"/>
                        <a:cs typeface="Calibri"/>
                        <a:sym typeface="Calibri"/>
                      </a:endParaRPr>
                    </a:p>
                  </a:txBody>
                  <a:tcPr marL="91450" marR="91450" marT="32000" marB="32000"/>
                </a:tc>
                <a:extLst>
                  <a:ext uri="{0D108BD9-81ED-4DB2-BD59-A6C34878D82A}">
                    <a16:rowId xmlns:a16="http://schemas.microsoft.com/office/drawing/2014/main" xmlns="" val="10006"/>
                  </a:ext>
                </a:extLst>
              </a:tr>
            </a:tbl>
          </a:graphicData>
        </a:graphic>
      </p:graphicFrame>
      <p:pic>
        <p:nvPicPr>
          <p:cNvPr id="821" name="Shape 821"/>
          <p:cNvPicPr preferRelativeResize="0"/>
          <p:nvPr/>
        </p:nvPicPr>
        <p:blipFill rotWithShape="1">
          <a:blip r:embed="rId3">
            <a:alphaModFix/>
          </a:blip>
          <a:srcRect/>
          <a:stretch/>
        </p:blipFill>
        <p:spPr>
          <a:xfrm>
            <a:off x="6847912" y="228599"/>
            <a:ext cx="933450" cy="683418"/>
          </a:xfrm>
          <a:prstGeom prst="rect">
            <a:avLst/>
          </a:prstGeom>
          <a:noFill/>
          <a:ln>
            <a:noFill/>
          </a:ln>
        </p:spPr>
      </p:pic>
      <p:sp>
        <p:nvSpPr>
          <p:cNvPr id="2" name="Title 1"/>
          <p:cNvSpPr>
            <a:spLocks noGrp="1"/>
          </p:cNvSpPr>
          <p:nvPr>
            <p:ph type="title"/>
          </p:nvPr>
        </p:nvSpPr>
        <p:spPr>
          <a:xfrm>
            <a:off x="857433" y="309404"/>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cs typeface="Calibri Light"/>
              </a:rPr>
              <a:t>Eko dan</a:t>
            </a:r>
          </a:p>
        </p:txBody>
      </p:sp>
    </p:spTree>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825"/>
        <p:cNvGrpSpPr/>
        <p:nvPr/>
      </p:nvGrpSpPr>
      <p:grpSpPr>
        <a:xfrm>
          <a:off x="0" y="0"/>
          <a:ext cx="0" cy="0"/>
          <a:chOff x="0" y="0"/>
          <a:chExt cx="0" cy="0"/>
        </a:xfrm>
      </p:grpSpPr>
      <p:graphicFrame>
        <p:nvGraphicFramePr>
          <p:cNvPr id="827" name="Shape 827"/>
          <p:cNvGraphicFramePr/>
          <p:nvPr>
            <p:extLst>
              <p:ext uri="{D42A27DB-BD31-4B8C-83A1-F6EECF244321}">
                <p14:modId xmlns:p14="http://schemas.microsoft.com/office/powerpoint/2010/main" xmlns="" val="129485312"/>
              </p:ext>
            </p:extLst>
          </p:nvPr>
        </p:nvGraphicFramePr>
        <p:xfrm>
          <a:off x="914400" y="1048696"/>
          <a:ext cx="7880922" cy="3721825"/>
        </p:xfrm>
        <a:graphic>
          <a:graphicData uri="http://schemas.openxmlformats.org/drawingml/2006/table">
            <a:tbl>
              <a:tblPr>
                <a:tableStyleId>{0E3FDE45-AF77-4B5C-9715-49D594BDF05E}</a:tableStyleId>
              </a:tblPr>
              <a:tblGrid>
                <a:gridCol w="2354289">
                  <a:extLst>
                    <a:ext uri="{9D8B030D-6E8A-4147-A177-3AD203B41FA5}">
                      <a16:colId xmlns:a16="http://schemas.microsoft.com/office/drawing/2014/main" xmlns="" val="20000"/>
                    </a:ext>
                  </a:extLst>
                </a:gridCol>
                <a:gridCol w="5526633">
                  <a:extLst>
                    <a:ext uri="{9D8B030D-6E8A-4147-A177-3AD203B41FA5}">
                      <a16:colId xmlns:a16="http://schemas.microsoft.com/office/drawing/2014/main" xmlns="" val="20001"/>
                    </a:ext>
                  </a:extLst>
                </a:gridCol>
              </a:tblGrid>
              <a:tr h="68697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en" sz="1100" u="none" strike="noStrike" cap="none" baseline="0" err="1"/>
                        <a:t>Učenik</a:t>
                      </a:r>
                      <a:r>
                        <a:rPr lang="en" sz="1100" u="none" strike="noStrike" cap="none" baseline="0"/>
                        <a:t> </a:t>
                      </a:r>
                      <a:r>
                        <a:rPr lang="en" sz="1100" u="none" strike="noStrike" cap="none" baseline="0" err="1"/>
                        <a:t>će</a:t>
                      </a:r>
                      <a:r>
                        <a:rPr lang="en" sz="1100" u="none" strike="noStrike" cap="none" baseline="0"/>
                        <a:t>:</a:t>
                      </a:r>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t>razvijati</a:t>
                      </a:r>
                      <a:r>
                        <a:rPr lang="en" sz="1100" u="none" strike="noStrike" cap="none" baseline="0"/>
                        <a:t> </a:t>
                      </a:r>
                      <a:r>
                        <a:rPr lang="en" sz="1100" u="none" strike="noStrike" cap="none" baseline="0" err="1">
                          <a:sym typeface="Calibri"/>
                        </a:rPr>
                        <a:t>kulturne</a:t>
                      </a:r>
                      <a:r>
                        <a:rPr lang="en" sz="1100" u="none" strike="noStrike" cap="none" baseline="0">
                          <a:sym typeface="Calibri"/>
                        </a:rPr>
                        <a:t> </a:t>
                      </a:r>
                      <a:r>
                        <a:rPr lang="en" sz="1100" u="none" strike="noStrike" cap="none" baseline="0" err="1">
                          <a:sym typeface="Calibri"/>
                        </a:rPr>
                        <a:t>navike</a:t>
                      </a:r>
                      <a:r>
                        <a:rPr lang="en" sz="1100" u="none" strike="noStrike" cap="none" baseline="0">
                          <a:sym typeface="Calibri"/>
                        </a:rPr>
                        <a:t> </a:t>
                      </a:r>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t>pravilno</a:t>
                      </a:r>
                      <a:r>
                        <a:rPr lang="en" sz="1100" u="none" strike="noStrike" cap="none" baseline="0"/>
                        <a:t> se </a:t>
                      </a:r>
                      <a:r>
                        <a:rPr lang="en" sz="1100" u="none" strike="noStrike" cap="none" baseline="0" err="1"/>
                        <a:t>ponašati</a:t>
                      </a:r>
                      <a:r>
                        <a:rPr lang="en" sz="1100" u="none" strike="noStrike" cap="none" baseline="0"/>
                        <a:t> u </a:t>
                      </a:r>
                      <a:r>
                        <a:rPr lang="en" sz="1100" u="none" strike="noStrike" cap="none" baseline="0" err="1"/>
                        <a:t>kazalištu</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kinu</a:t>
                      </a:r>
                    </a:p>
                  </a:txBody>
                  <a:tcPr marL="91450" marR="91450" marT="33250" marB="33250"/>
                </a:tc>
                <a:extLst>
                  <a:ext uri="{0D108BD9-81ED-4DB2-BD59-A6C34878D82A}">
                    <a16:rowId xmlns:a16="http://schemas.microsoft.com/office/drawing/2014/main" xmlns="" val="10000"/>
                  </a:ext>
                </a:extLst>
              </a:tr>
              <a:tr h="5786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Upoznati  kazališnu</a:t>
                      </a:r>
                      <a:r>
                        <a:rPr lang="hr-HR" sz="1100" u="none" strike="noStrike" cap="none" baseline="0">
                          <a:sym typeface="Calibri"/>
                        </a:rPr>
                        <a:t> i kino</a:t>
                      </a:r>
                      <a:r>
                        <a:rPr lang="en" sz="1100" u="none" strike="noStrike" cap="none" baseline="0">
                          <a:sym typeface="Calibri"/>
                        </a:rPr>
                        <a:t> dvoranu, pozornicu, glumce</a:t>
                      </a:r>
                      <a:r>
                        <a:rPr lang="hr-HR" sz="1100" u="none" strike="noStrike" cap="none" baseline="0">
                          <a:sym typeface="Calibri"/>
                        </a:rPr>
                        <a:t>, filmsko platno</a:t>
                      </a:r>
                      <a:r>
                        <a:rPr lang="en" sz="1100" u="none" strike="noStrike" cap="none" baseline="0">
                          <a:sym typeface="Calibri"/>
                        </a:rPr>
                        <a:t>. Naučiti se pravilno ponašati u kazalištu</a:t>
                      </a:r>
                      <a:r>
                        <a:rPr lang="hr-HR" sz="1100" u="none" strike="noStrike" cap="none" baseline="0">
                          <a:sym typeface="Calibri"/>
                        </a:rPr>
                        <a:t> i kinu.</a:t>
                      </a:r>
                      <a:endParaRPr lang="en" sz="1100" u="none" strike="noStrike" cap="none" baseline="0">
                        <a:sym typeface="Calibri"/>
                      </a:endParaRP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1"/>
                  </a:ext>
                </a:extLst>
              </a:tr>
              <a:tr h="5619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Posjet</a:t>
                      </a:r>
                      <a:r>
                        <a:rPr lang="en" sz="1100" u="none" strike="noStrike" cap="none" baseline="0">
                          <a:sym typeface="Calibri"/>
                        </a:rPr>
                        <a:t> </a:t>
                      </a:r>
                      <a:r>
                        <a:rPr lang="en" sz="1100" u="none" strike="noStrike" cap="none" baseline="0" err="1">
                          <a:sym typeface="Calibri"/>
                        </a:rPr>
                        <a:t>kazalištu</a:t>
                      </a:r>
                      <a:r>
                        <a:rPr lang="hr-HR" sz="1100" u="none" strike="noStrike" cap="none" baseline="0">
                          <a:sym typeface="Calibri"/>
                        </a:rPr>
                        <a:t>/kinu</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2"/>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Učenici</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učiteljice</a:t>
                      </a:r>
                      <a:r>
                        <a:rPr lang="en" sz="1100" u="none" strike="noStrike" cap="none" baseline="0">
                          <a:sym typeface="Calibri"/>
                        </a:rPr>
                        <a:t> RN.</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3"/>
                  </a:ext>
                </a:extLst>
              </a:tr>
              <a:tr h="4488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godine</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4"/>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50 </a:t>
                      </a:r>
                      <a:r>
                        <a:rPr lang="en" sz="1100" u="none" strike="noStrike" cap="none" baseline="0" err="1">
                          <a:sym typeface="Calibri"/>
                        </a:rPr>
                        <a:t>kuna</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5"/>
                  </a:ext>
                </a:extLst>
              </a:tr>
              <a:tr h="5453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Izrada plakata </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6"/>
                  </a:ext>
                </a:extLst>
              </a:tr>
            </a:tbl>
          </a:graphicData>
        </a:graphic>
      </p:graphicFrame>
      <p:pic>
        <p:nvPicPr>
          <p:cNvPr id="828" name="Shape 828"/>
          <p:cNvPicPr preferRelativeResize="0"/>
          <p:nvPr/>
        </p:nvPicPr>
        <p:blipFill rotWithShape="1">
          <a:blip r:embed="rId3">
            <a:alphaModFix/>
          </a:blip>
          <a:srcRect/>
          <a:stretch/>
        </p:blipFill>
        <p:spPr>
          <a:xfrm>
            <a:off x="6825999" y="0"/>
            <a:ext cx="885825" cy="969168"/>
          </a:xfrm>
          <a:prstGeom prst="rect">
            <a:avLst/>
          </a:prstGeom>
          <a:noFill/>
          <a:ln>
            <a:noFill/>
          </a:ln>
        </p:spPr>
      </p:pic>
      <p:sp>
        <p:nvSpPr>
          <p:cNvPr id="3" name="Naslov 2"/>
          <p:cNvSpPr>
            <a:spLocks noGrp="1"/>
          </p:cNvSpPr>
          <p:nvPr>
            <p:ph type="title"/>
          </p:nvPr>
        </p:nvSpPr>
        <p:spPr>
          <a:xfrm>
            <a:off x="914400" y="191446"/>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Kazališna/kino predstava</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897"/>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threePt" dir="t"/>
            </a:scene3d>
            <a:sp3d extrusionH="57150">
              <a:bevelT w="38100" h="38100"/>
            </a:sp3d>
          </a:bodyPr>
          <a:lstStyle/>
          <a:p>
            <a:pPr algn="ctr"/>
            <a:r>
              <a:rPr lang="hr-HR">
                <a:latin typeface="+mn-lt"/>
              </a:rPr>
              <a:t>Školska knjižnica</a:t>
            </a:r>
          </a:p>
        </p:txBody>
      </p:sp>
    </p:spTree>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906"/>
        <p:cNvGrpSpPr/>
        <p:nvPr/>
      </p:nvGrpSpPr>
      <p:grpSpPr>
        <a:xfrm>
          <a:off x="0" y="0"/>
          <a:ext cx="0" cy="0"/>
          <a:chOff x="0" y="0"/>
          <a:chExt cx="0" cy="0"/>
        </a:xfrm>
      </p:grpSpPr>
      <p:graphicFrame>
        <p:nvGraphicFramePr>
          <p:cNvPr id="908" name="Shape 908"/>
          <p:cNvGraphicFramePr/>
          <p:nvPr>
            <p:extLst>
              <p:ext uri="{D42A27DB-BD31-4B8C-83A1-F6EECF244321}">
                <p14:modId xmlns:p14="http://schemas.microsoft.com/office/powerpoint/2010/main" xmlns="" val="3570965749"/>
              </p:ext>
            </p:extLst>
          </p:nvPr>
        </p:nvGraphicFramePr>
        <p:xfrm>
          <a:off x="896783" y="1006077"/>
          <a:ext cx="7902312" cy="3933725"/>
        </p:xfrm>
        <a:graphic>
          <a:graphicData uri="http://schemas.openxmlformats.org/drawingml/2006/table">
            <a:tbl>
              <a:tblPr>
                <a:tableStyleId>{0E3FDE45-AF77-4B5C-9715-49D594BDF05E}</a:tableStyleId>
              </a:tblPr>
              <a:tblGrid>
                <a:gridCol w="1876626">
                  <a:extLst>
                    <a:ext uri="{9D8B030D-6E8A-4147-A177-3AD203B41FA5}">
                      <a16:colId xmlns:a16="http://schemas.microsoft.com/office/drawing/2014/main" xmlns="" val="20000"/>
                    </a:ext>
                  </a:extLst>
                </a:gridCol>
                <a:gridCol w="6025686">
                  <a:extLst>
                    <a:ext uri="{9D8B030D-6E8A-4147-A177-3AD203B41FA5}">
                      <a16:colId xmlns:a16="http://schemas.microsoft.com/office/drawing/2014/main" xmlns="" val="20001"/>
                    </a:ext>
                  </a:extLst>
                </a:gridCol>
              </a:tblGrid>
              <a:tr h="7739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Učenik</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prepoznati</a:t>
                      </a:r>
                      <a:r>
                        <a:rPr lang="en" sz="1000" u="none" strike="noStrike" cap="none" baseline="0"/>
                        <a:t> </a:t>
                      </a:r>
                      <a:r>
                        <a:rPr lang="en" sz="1000" u="none" strike="noStrike" cap="none" baseline="0" err="1"/>
                        <a:t>važnost</a:t>
                      </a:r>
                      <a:r>
                        <a:rPr lang="en" sz="1000" u="none" strike="noStrike" cap="none" baseline="0"/>
                        <a:t> </a:t>
                      </a:r>
                      <a:r>
                        <a:rPr lang="en" sz="1000" u="none" strike="noStrike" cap="none" baseline="0" err="1"/>
                        <a:t>razvoja</a:t>
                      </a:r>
                      <a:r>
                        <a:rPr lang="en" sz="1000" u="none" strike="noStrike" cap="none" baseline="0">
                          <a:sym typeface="Calibri"/>
                        </a:rPr>
                        <a:t> </a:t>
                      </a:r>
                      <a:r>
                        <a:rPr lang="en" sz="1000" u="none" strike="noStrike" cap="none" baseline="0" err="1"/>
                        <a:t>kulture</a:t>
                      </a:r>
                      <a:r>
                        <a:rPr lang="en" sz="1000" u="none" strike="noStrike" cap="none" baseline="0">
                          <a:sym typeface="Calibri"/>
                        </a:rPr>
                        <a:t> </a:t>
                      </a:r>
                      <a:r>
                        <a:rPr lang="en" sz="1000" u="none" strike="noStrike" cap="none" baseline="0" err="1">
                          <a:sym typeface="Calibri"/>
                        </a:rPr>
                        <a:t>čitanja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a:t> </a:t>
                      </a:r>
                      <a:r>
                        <a:rPr lang="en" sz="1000" u="none" strike="noStrike" cap="none" baseline="0" err="1"/>
                        <a:t>čitalačkih</a:t>
                      </a:r>
                      <a:r>
                        <a:rPr lang="en" sz="1000" u="none" strike="noStrike" cap="none" baseline="0">
                          <a:sym typeface="Calibri"/>
                        </a:rPr>
                        <a:t> </a:t>
                      </a:r>
                      <a:r>
                        <a:rPr lang="en" sz="1000" u="none" strike="noStrike" cap="none" baseline="0" err="1"/>
                        <a:t>navika</a:t>
                      </a:r>
                      <a:r>
                        <a:rPr lang="en" sz="1000" u="none" strike="noStrike" cap="none" baseline="0">
                          <a:sym typeface="Calibri"/>
                        </a:rPr>
                        <a:t>, </a:t>
                      </a:r>
                      <a:r>
                        <a:rPr lang="en" sz="1000" u="none" strike="noStrike" cap="none" baseline="0" err="1"/>
                        <a:t>pokrenuti</a:t>
                      </a:r>
                      <a:r>
                        <a:rPr lang="en" sz="1000" u="none" strike="noStrike" cap="none" baseline="0"/>
                        <a:t> </a:t>
                      </a:r>
                      <a:r>
                        <a:rPr lang="en" sz="1000" u="none" strike="noStrike" cap="none" baseline="0" err="1"/>
                        <a:t>razvoj</a:t>
                      </a:r>
                      <a:r>
                        <a:rPr lang="en" sz="1000" u="none" strike="noStrike" cap="none" baseline="0">
                          <a:sym typeface="Calibri"/>
                        </a:rPr>
                        <a:t> </a:t>
                      </a:r>
                      <a:r>
                        <a:rPr lang="en" sz="1000" u="none" strike="noStrike" cap="none" baseline="0" err="1"/>
                        <a:t>čitalačke</a:t>
                      </a:r>
                      <a:r>
                        <a:rPr lang="en" sz="1000" u="none" strike="noStrike" cap="none" baseline="0">
                          <a:sym typeface="Calibri"/>
                        </a:rPr>
                        <a:t> </a:t>
                      </a:r>
                      <a:r>
                        <a:rPr lang="en" sz="1000" u="none" strike="noStrike" cap="none" baseline="0" err="1"/>
                        <a:t>pismenosti</a:t>
                      </a:r>
                      <a:r>
                        <a:rPr lang="en" sz="1000" u="none" strike="noStrike" cap="none" baseline="0">
                          <a:sym typeface="Calibri"/>
                        </a:rPr>
                        <a:t>, </a:t>
                      </a:r>
                      <a:r>
                        <a:rPr lang="en" sz="1000" u="none" strike="noStrike" cap="none" baseline="0" err="1"/>
                        <a:t>stvoriti</a:t>
                      </a:r>
                      <a:r>
                        <a:rPr lang="en" sz="1000" u="none" strike="noStrike" cap="none" baseline="0">
                          <a:sym typeface="Calibri"/>
                        </a:rPr>
                        <a:t> </a:t>
                      </a:r>
                      <a:r>
                        <a:rPr lang="en" sz="1000" u="none" strike="noStrike" cap="none" baseline="0" err="1"/>
                        <a:t>naviku</a:t>
                      </a:r>
                      <a:r>
                        <a:rPr lang="en" sz="1000" u="none" strike="noStrike" cap="none" baseline="0">
                          <a:sym typeface="Calibri"/>
                        </a:rPr>
                        <a:t> </a:t>
                      </a:r>
                      <a:r>
                        <a:rPr lang="en" sz="1000" u="none" strike="noStrike" cap="none" baseline="0" err="1">
                          <a:sym typeface="Calibri"/>
                        </a:rPr>
                        <a:t>kvalitetnog</a:t>
                      </a:r>
                      <a:r>
                        <a:rPr lang="en" sz="1000" u="none" strike="noStrike" cap="none" baseline="0">
                          <a:sym typeface="Calibri"/>
                        </a:rPr>
                        <a:t> </a:t>
                      </a:r>
                      <a:r>
                        <a:rPr lang="en" sz="1000" u="none" strike="noStrike" cap="none" baseline="0" err="1">
                          <a:sym typeface="Calibri"/>
                        </a:rPr>
                        <a:t>provođenja</a:t>
                      </a:r>
                      <a:r>
                        <a:rPr lang="en" sz="1000" u="none" strike="noStrike" cap="none" baseline="0">
                          <a:sym typeface="Calibri"/>
                        </a:rPr>
                        <a:t> </a:t>
                      </a:r>
                      <a:r>
                        <a:rPr lang="en" sz="1000" u="none" strike="noStrike" cap="none" baseline="0" err="1"/>
                        <a:t>slobodnog</a:t>
                      </a:r>
                      <a:r>
                        <a:rPr lang="en" sz="1000" u="none" strike="noStrike" cap="none" baseline="0">
                          <a:sym typeface="Calibri"/>
                        </a:rPr>
                        <a:t> </a:t>
                      </a:r>
                      <a:r>
                        <a:rPr lang="en" sz="1000" u="none" strike="noStrike" cap="none" baseline="0" err="1">
                          <a:sym typeface="Calibri"/>
                        </a:rPr>
                        <a:t>vremena</a:t>
                      </a:r>
                      <a:r>
                        <a:rPr lang="en" sz="1000" u="none" strike="noStrike" cap="none" baseline="0">
                          <a:sym typeface="Calibri"/>
                        </a:rPr>
                        <a:t>, </a:t>
                      </a:r>
                      <a:r>
                        <a:rPr lang="en" sz="1000" u="none" strike="noStrike" cap="none" baseline="0" err="1"/>
                        <a:t>steći</a:t>
                      </a:r>
                      <a:r>
                        <a:rPr lang="en" sz="1000" u="none" strike="noStrike" cap="none" baseline="0">
                          <a:sym typeface="Calibri"/>
                        </a:rPr>
                        <a:t> </a:t>
                      </a:r>
                      <a:r>
                        <a:rPr lang="en" sz="1000" u="none" strike="noStrike" cap="none" baseline="0" err="1"/>
                        <a:t>i</a:t>
                      </a:r>
                      <a:r>
                        <a:rPr lang="en" sz="1000" u="none" strike="noStrike" cap="none" baseline="0"/>
                        <a:t> </a:t>
                      </a:r>
                      <a:r>
                        <a:rPr lang="en" sz="1000" u="none" strike="noStrike" cap="none" baseline="0" err="1"/>
                        <a:t>primjenitii</a:t>
                      </a:r>
                      <a:r>
                        <a:rPr lang="en" sz="1000" u="none" strike="noStrike" cap="none" baseline="0"/>
                        <a:t> nova</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en" sz="1000" u="none" strike="noStrike" cap="none" baseline="0" err="1"/>
                        <a:t>postati</a:t>
                      </a:r>
                      <a:r>
                        <a:rPr lang="en" sz="1000" u="none" strike="noStrike" cap="none" baseline="0">
                          <a:sym typeface="Calibri"/>
                        </a:rPr>
                        <a:t> </a:t>
                      </a:r>
                      <a:r>
                        <a:rPr lang="en" sz="1000" u="none" strike="noStrike" cap="none" baseline="0" err="1"/>
                        <a:t>aktivan</a:t>
                      </a:r>
                      <a:r>
                        <a:rPr lang="en" sz="1000" u="none" strike="noStrike" cap="none" baseline="0"/>
                        <a:t> </a:t>
                      </a:r>
                      <a:r>
                        <a:rPr lang="en" sz="1000" u="none" strike="noStrike" cap="none" baseline="0" err="1"/>
                        <a:t>korisnik</a:t>
                      </a:r>
                      <a:r>
                        <a:rPr lang="en" sz="1000" u="none" strike="noStrike" cap="none" baseline="0">
                          <a:sym typeface="Calibri"/>
                        </a:rPr>
                        <a:t> </a:t>
                      </a:r>
                      <a:r>
                        <a:rPr lang="en" sz="1000" u="none" strike="noStrike" cap="none" baseline="0" err="1">
                          <a:sym typeface="Calibri"/>
                        </a:rPr>
                        <a:t>informacija</a:t>
                      </a:r>
                      <a:r>
                        <a:rPr lang="en" sz="1000" u="none" strike="noStrike" cap="none" baseline="0">
                          <a:sym typeface="Calibri"/>
                        </a:rPr>
                        <a:t> </a:t>
                      </a:r>
                      <a:r>
                        <a:rPr lang="en" sz="1000" u="none" strike="noStrike" cap="none" baseline="0" err="1">
                          <a:sym typeface="Calibri"/>
                        </a:rPr>
                        <a:t>i</a:t>
                      </a:r>
                      <a:r>
                        <a:rPr lang="en" sz="1000" u="none" strike="noStrike" cap="none" baseline="0"/>
                        <a:t> </a:t>
                      </a:r>
                      <a:r>
                        <a:rPr lang="en" sz="1000" u="none" strike="noStrike" cap="none" baseline="0" err="1"/>
                        <a:t>prepoznati</a:t>
                      </a:r>
                      <a:r>
                        <a:rPr lang="en" sz="1000" u="none" strike="noStrike" cap="none" baseline="0"/>
                        <a:t> </a:t>
                      </a:r>
                      <a:r>
                        <a:rPr lang="en" sz="1000" u="none" strike="noStrike" cap="none" baseline="0" err="1"/>
                        <a:t>kulturu</a:t>
                      </a:r>
                      <a:r>
                        <a:rPr lang="en" sz="1000" u="none" strike="noStrike" cap="none" baseline="0">
                          <a:sym typeface="Calibri"/>
                        </a:rPr>
                        <a:t> </a:t>
                      </a:r>
                      <a:r>
                        <a:rPr lang="en" sz="1000" u="none" strike="noStrike" cap="none" baseline="0" err="1">
                          <a:sym typeface="Calibri"/>
                        </a:rPr>
                        <a:t>pozitivnog</a:t>
                      </a:r>
                      <a:r>
                        <a:rPr lang="en" sz="1000" u="none" strike="noStrike" cap="none" baseline="0">
                          <a:sym typeface="Calibri"/>
                        </a:rPr>
                        <a:t> </a:t>
                      </a:r>
                      <a:r>
                        <a:rPr lang="en" sz="1000" u="none" strike="noStrike" cap="none" baseline="0" err="1">
                          <a:sym typeface="Calibri"/>
                        </a:rPr>
                        <a:t>radnog</a:t>
                      </a:r>
                      <a:r>
                        <a:rPr lang="en" sz="1000" u="none" strike="noStrike" cap="none" baseline="0">
                          <a:sym typeface="Calibri"/>
                        </a:rPr>
                        <a:t> </a:t>
                      </a:r>
                      <a:r>
                        <a:rPr lang="en" sz="1000" u="none" strike="noStrike" cap="none" baseline="0" err="1">
                          <a:sym typeface="Calibri"/>
                        </a:rPr>
                        <a:t>okruženja</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timski</a:t>
                      </a:r>
                      <a:r>
                        <a:rPr lang="en" sz="1000" u="none" strike="noStrike" cap="none" baseline="0">
                          <a:sym typeface="Calibri"/>
                        </a:rPr>
                        <a:t> rad </a:t>
                      </a:r>
                      <a:r>
                        <a:rPr lang="en" sz="1000" u="none" strike="noStrike" cap="none" baseline="0" err="1">
                          <a:sym typeface="Calibri"/>
                        </a:rPr>
                        <a:t>sudionika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0"/>
                  </a:ext>
                </a:extLst>
              </a:tr>
              <a:tr h="4893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Obilježiti</a:t>
                      </a:r>
                      <a:r>
                        <a:rPr lang="en" sz="1000" u="none" strike="noStrike" cap="none" baseline="0">
                          <a:sym typeface="Calibri"/>
                        </a:rPr>
                        <a:t> </a:t>
                      </a:r>
                      <a:r>
                        <a:rPr lang="en" sz="1000" u="none" strike="noStrike" cap="none" baseline="0" err="1">
                          <a:sym typeface="Calibri"/>
                        </a:rPr>
                        <a:t>Mjesec</a:t>
                      </a:r>
                      <a:r>
                        <a:rPr lang="en" sz="1000" u="none" strike="noStrike" cap="none" baseline="0">
                          <a:sym typeface="Calibri"/>
                        </a:rPr>
                        <a:t> </a:t>
                      </a:r>
                      <a:r>
                        <a:rPr lang="en" sz="1000" u="none" strike="noStrike" cap="none" baseline="0" err="1">
                          <a:sym typeface="Calibri"/>
                        </a:rPr>
                        <a:t>hrvatske</a:t>
                      </a:r>
                      <a:r>
                        <a:rPr lang="en" sz="1000" u="none" strike="noStrike" cap="none" baseline="0">
                          <a:sym typeface="Calibri"/>
                        </a:rPr>
                        <a:t> </a:t>
                      </a:r>
                      <a:r>
                        <a:rPr lang="en" sz="1000" u="none" strike="noStrike" cap="none" baseline="0" err="1">
                          <a:sym typeface="Calibri"/>
                        </a:rPr>
                        <a:t>knjige</a:t>
                      </a:r>
                      <a:r>
                        <a:rPr lang="en" sz="1000" u="none" strike="noStrike" cap="none" baseline="0">
                          <a:sym typeface="Calibri"/>
                        </a:rPr>
                        <a:t> , </a:t>
                      </a:r>
                      <a:r>
                        <a:rPr lang="en" sz="1000" u="none" strike="noStrike" cap="none" baseline="0" err="1">
                          <a:sym typeface="Calibri"/>
                        </a:rPr>
                        <a:t>promovirati</a:t>
                      </a:r>
                      <a:r>
                        <a:rPr lang="en" sz="1000" u="none" strike="noStrike" cap="none" baseline="0">
                          <a:sym typeface="Calibri"/>
                        </a:rPr>
                        <a:t> </a:t>
                      </a:r>
                      <a:r>
                        <a:rPr lang="en" sz="1000" u="none" strike="noStrike" cap="none" baseline="0" err="1">
                          <a:sym typeface="Calibri"/>
                        </a:rPr>
                        <a:t>školsku</a:t>
                      </a:r>
                      <a:r>
                        <a:rPr lang="en" sz="1000" u="none" strike="noStrike" cap="none" baseline="0">
                          <a:sym typeface="Calibri"/>
                        </a:rPr>
                        <a:t> </a:t>
                      </a:r>
                      <a:r>
                        <a:rPr lang="en" sz="1000" u="none" strike="noStrike" cap="none" baseline="0" err="1">
                          <a:sym typeface="Calibri"/>
                        </a:rPr>
                        <a:t>knjižnicu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potaknuti</a:t>
                      </a:r>
                      <a:r>
                        <a:rPr lang="en" sz="1000" u="none" strike="noStrike" cap="none" baseline="0">
                          <a:sym typeface="Calibri"/>
                        </a:rPr>
                        <a:t> </a:t>
                      </a:r>
                      <a:r>
                        <a:rPr lang="en" sz="1000" u="none" strike="noStrike" cap="none" baseline="0" err="1">
                          <a:sym typeface="Calibri"/>
                        </a:rPr>
                        <a:t>korisnike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sudjelovanje</a:t>
                      </a:r>
                      <a:r>
                        <a:rPr lang="en" sz="1000" u="none" strike="noStrike" cap="none" baseline="0">
                          <a:sym typeface="Calibri"/>
                        </a:rPr>
                        <a:t> u </a:t>
                      </a:r>
                      <a:r>
                        <a:rPr lang="en" sz="1000" u="none" strike="noStrike" cap="none" baseline="0" err="1">
                          <a:sym typeface="Calibri"/>
                        </a:rPr>
                        <a:t>nacionalnom</a:t>
                      </a:r>
                      <a:r>
                        <a:rPr lang="en" sz="1000" u="none" strike="noStrike" cap="none" baseline="0">
                          <a:sym typeface="Calibri"/>
                        </a:rPr>
                        <a:t> </a:t>
                      </a:r>
                      <a:r>
                        <a:rPr lang="en" sz="1000" u="none" strike="noStrike" cap="none" baseline="0" err="1">
                          <a:sym typeface="Calibri"/>
                        </a:rPr>
                        <a:t>kvizu</a:t>
                      </a:r>
                      <a:r>
                        <a:rPr lang="en" sz="1000" u="none" strike="noStrike" cap="none" baseline="0">
                          <a:sym typeface="Calibri"/>
                        </a:rPr>
                        <a:t>, </a:t>
                      </a: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kreativnost</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maštu</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razvijati</a:t>
                      </a:r>
                      <a:r>
                        <a:rPr lang="en" sz="1000" u="none" strike="noStrike" cap="none" baseline="0">
                          <a:sym typeface="Calibri"/>
                        </a:rPr>
                        <a:t> </a:t>
                      </a:r>
                      <a:r>
                        <a:rPr lang="en" sz="1000" u="none" strike="noStrike" cap="none" baseline="0" err="1"/>
                        <a:t>svjesnost</a:t>
                      </a:r>
                      <a:r>
                        <a:rPr lang="en" sz="1000" u="none" strike="noStrike" cap="none" baseline="0"/>
                        <a:t> o </a:t>
                      </a:r>
                      <a:r>
                        <a:rPr lang="en" sz="1000" u="none" strike="noStrike" cap="none" baseline="0" err="1"/>
                        <a:t>važnosti</a:t>
                      </a:r>
                      <a:r>
                        <a:rPr lang="en" sz="1000" u="none" strike="noStrike" cap="none" baseline="0"/>
                        <a:t> </a:t>
                      </a:r>
                      <a:r>
                        <a:rPr lang="en" sz="1000" u="none" strike="noStrike" cap="none" baseline="0" err="1"/>
                        <a:t>čitanja</a:t>
                      </a:r>
                      <a:r>
                        <a:rPr lang="en" sz="1000" u="none" strike="noStrike" cap="none" baseline="0"/>
                        <a:t>.</a:t>
                      </a:r>
                      <a:endParaRPr lang="en" sz="1000" u="none" strike="noStrike" cap="none" baseline="0">
                        <a:sym typeface="Calibri"/>
                      </a:endParaRPr>
                    </a:p>
                  </a:txBody>
                  <a:tcPr marL="91450" marR="91450" marT="30575" marB="30575"/>
                </a:tc>
                <a:extLst>
                  <a:ext uri="{0D108BD9-81ED-4DB2-BD59-A6C34878D82A}">
                    <a16:rowId xmlns:a16="http://schemas.microsoft.com/office/drawing/2014/main" xmlns="" val="10001"/>
                  </a:ext>
                </a:extLst>
              </a:tr>
              <a:tr h="9167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Sudjelovati</a:t>
                      </a:r>
                      <a:r>
                        <a:rPr lang="en" sz="1000" u="none" strike="noStrike" cap="none" baseline="0">
                          <a:sym typeface="Calibri"/>
                        </a:rPr>
                        <a:t> u </a:t>
                      </a:r>
                      <a:r>
                        <a:rPr lang="en" sz="1000" u="none" strike="noStrike" cap="none" baseline="0" err="1">
                          <a:sym typeface="Calibri"/>
                        </a:rPr>
                        <a:t>Nacionalnom</a:t>
                      </a:r>
                      <a:r>
                        <a:rPr lang="en" sz="1000" u="none" strike="noStrike" cap="none" baseline="0"/>
                        <a:t> on-line </a:t>
                      </a:r>
                      <a:r>
                        <a:rPr lang="en" sz="1000" u="none" strike="noStrike" cap="none" baseline="0" err="1"/>
                        <a:t>kvizu</a:t>
                      </a:r>
                      <a:r>
                        <a:rPr lang="en" sz="1000" u="none" strike="noStrike" cap="none" baseline="0">
                          <a:sym typeface="Calibri"/>
                        </a:rPr>
                        <a:t> za </a:t>
                      </a: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čitanja</a:t>
                      </a:r>
                      <a:r>
                        <a:rPr lang="en" sz="1000" u="none" strike="noStrike" cap="none" baseline="0">
                          <a:sym typeface="Calibri"/>
                        </a:rPr>
                        <a:t> </a:t>
                      </a:r>
                      <a:r>
                        <a:rPr lang="en" sz="1000" u="none" strike="noStrike" cap="none" baseline="0"/>
                        <a:t>“</a:t>
                      </a:r>
                      <a:r>
                        <a:rPr lang="en" sz="1000" u="none" strike="noStrike" cap="none" baseline="0" err="1"/>
                        <a:t>Istraživači</a:t>
                      </a:r>
                      <a:r>
                        <a:rPr lang="en" sz="1000" u="none" strike="noStrike" cap="none" baseline="0"/>
                        <a:t> </a:t>
                      </a:r>
                      <a:r>
                        <a:rPr lang="en" sz="1000" u="none" strike="noStrike" cap="none" baseline="0" err="1"/>
                        <a:t>planeta</a:t>
                      </a:r>
                      <a:r>
                        <a:rPr lang="en" sz="1000" u="none" strike="noStrike" cap="none" baseline="0"/>
                        <a:t> Z",</a:t>
                      </a:r>
                      <a:r>
                        <a:rPr lang="en" sz="1000" u="none" strike="noStrike" cap="none" baseline="0">
                          <a:sym typeface="Calibri"/>
                        </a:rPr>
                        <a:t> </a:t>
                      </a:r>
                      <a:r>
                        <a:rPr lang="en" sz="1000" u="none" strike="noStrike" cap="none" baseline="0" err="1">
                          <a:sym typeface="Calibri"/>
                        </a:rPr>
                        <a:t>sudjelovati</a:t>
                      </a:r>
                      <a:r>
                        <a:rPr lang="en" sz="1000" u="none" strike="noStrike" cap="none" baseline="0">
                          <a:sym typeface="Calibri"/>
                        </a:rPr>
                        <a:t> u </a:t>
                      </a:r>
                      <a:r>
                        <a:rPr lang="en" sz="1000" u="none" strike="noStrike" cap="none" baseline="0" err="1"/>
                        <a:t>manifestacij</a:t>
                      </a:r>
                      <a:r>
                        <a:rPr lang="hr-HR" sz="1000" u="none" strike="noStrike" cap="none" baseline="0">
                          <a:sym typeface="Calibri"/>
                        </a:rPr>
                        <a:t>i poticanja čitanja u Mjesecu školskih knjižnica</a:t>
                      </a:r>
                      <a:r>
                        <a:rPr lang="en" sz="1000" u="none" strike="noStrike" cap="none" baseline="0">
                          <a:sym typeface="Calibri"/>
                        </a:rPr>
                        <a:t>, </a:t>
                      </a:r>
                      <a:r>
                        <a:rPr lang="en" sz="1000" u="none" strike="noStrike" cap="none" baseline="0" err="1">
                          <a:sym typeface="Calibri"/>
                        </a:rPr>
                        <a:t>sudjelovati</a:t>
                      </a:r>
                      <a:r>
                        <a:rPr lang="en" sz="1000" u="none" strike="noStrike" cap="none" baseline="0">
                          <a:sym typeface="Calibri"/>
                        </a:rPr>
                        <a:t> u </a:t>
                      </a:r>
                      <a:r>
                        <a:rPr lang="en" sz="1000" u="none" strike="noStrike" cap="none" baseline="0" err="1">
                          <a:sym typeface="Calibri"/>
                        </a:rPr>
                        <a:t>međunarodnom</a:t>
                      </a:r>
                      <a:r>
                        <a:rPr lang="en" sz="1000" u="none" strike="noStrike" cap="none" baseline="0">
                          <a:sym typeface="Calibri"/>
                        </a:rPr>
                        <a:t> </a:t>
                      </a:r>
                      <a:r>
                        <a:rPr lang="en" sz="1000" u="none" strike="noStrike" cap="none" baseline="0" err="1">
                          <a:sym typeface="Calibri"/>
                        </a:rPr>
                        <a:t>projektu</a:t>
                      </a:r>
                      <a:r>
                        <a:rPr lang="en" sz="1000" u="none" strike="noStrike" cap="none" baseline="0">
                          <a:sym typeface="Calibri"/>
                        </a:rPr>
                        <a:t>”</a:t>
                      </a:r>
                      <a:r>
                        <a:rPr lang="hr-HR" sz="1000" u="none" strike="noStrike" cap="none" baseline="0">
                          <a:sym typeface="Calibri"/>
                        </a:rPr>
                        <a:t>Digital</a:t>
                      </a:r>
                      <a:r>
                        <a:rPr lang="hr-HR" sz="1000" u="none" strike="noStrike" cap="none" baseline="0"/>
                        <a:t> </a:t>
                      </a:r>
                      <a:r>
                        <a:rPr lang="en" sz="1000" u="none" strike="noStrike" cap="none" baseline="0">
                          <a:sym typeface="Calibri"/>
                        </a:rPr>
                        <a:t> Bookmark project</a:t>
                      </a:r>
                      <a:r>
                        <a:rPr lang="en" sz="1000" u="none" strike="noStrike" cap="none" baseline="0"/>
                        <a:t>”, </a:t>
                      </a:r>
                      <a:r>
                        <a:rPr lang="en" sz="1000" u="none" strike="noStrike" cap="none" baseline="0" err="1"/>
                        <a:t>sudjelovati</a:t>
                      </a:r>
                      <a:r>
                        <a:rPr lang="en" sz="1000" u="none" strike="noStrike" cap="none" baseline="0"/>
                        <a:t> u </a:t>
                      </a:r>
                      <a:r>
                        <a:rPr lang="en" sz="1000" u="none" strike="noStrike" cap="none" baseline="0" err="1"/>
                        <a:t>foto</a:t>
                      </a:r>
                      <a:r>
                        <a:rPr lang="en" sz="1000" u="none" strike="noStrike" cap="none" baseline="0"/>
                        <a:t> </a:t>
                      </a:r>
                      <a:r>
                        <a:rPr lang="en" sz="1000" u="none" strike="noStrike" cap="none" baseline="0" err="1"/>
                        <a:t>natječaju</a:t>
                      </a:r>
                      <a:r>
                        <a:rPr lang="en" sz="1000" u="none" strike="noStrike" cap="none" baseline="0"/>
                        <a:t> (</a:t>
                      </a:r>
                      <a:r>
                        <a:rPr lang="en" sz="1000" u="none" strike="noStrike" cap="none" baseline="0" err="1"/>
                        <a:t>tema</a:t>
                      </a:r>
                      <a:r>
                        <a:rPr lang="en" sz="1000" u="none" strike="noStrike" cap="none" baseline="0"/>
                        <a:t>: </a:t>
                      </a:r>
                      <a:r>
                        <a:rPr lang="en" sz="1000" u="none" strike="noStrike" cap="none" baseline="0" err="1"/>
                        <a:t>Razlistaj</a:t>
                      </a:r>
                      <a:r>
                        <a:rPr lang="en" sz="1000" u="none" strike="noStrike" cap="none" baseline="0"/>
                        <a:t> se!) </a:t>
                      </a:r>
                      <a:r>
                        <a:rPr lang="en" sz="1000" u="none" strike="noStrike" cap="none" baseline="0" err="1"/>
                        <a:t>na</a:t>
                      </a:r>
                      <a:r>
                        <a:rPr lang="en" sz="1000" u="none" strike="noStrike" cap="none" baseline="0"/>
                        <a:t> </a:t>
                      </a:r>
                      <a:r>
                        <a:rPr lang="en" sz="1000" u="none" strike="noStrike" cap="none" baseline="0" err="1"/>
                        <a:t>webu</a:t>
                      </a:r>
                      <a:r>
                        <a:rPr lang="en" sz="1000" u="none" strike="noStrike" cap="none" baseline="0"/>
                        <a:t> </a:t>
                      </a:r>
                      <a:r>
                        <a:rPr lang="en" sz="1000" u="none" strike="noStrike" cap="none" baseline="0" err="1"/>
                        <a:t>knjižnice</a:t>
                      </a:r>
                      <a:r>
                        <a:rPr lang="en" sz="1000" u="none" strike="noStrike" cap="none" baseline="0"/>
                        <a:t>. </a:t>
                      </a:r>
                      <a:endParaRPr lang="en" sz="1000" u="none" strike="noStrike" cap="none" baseline="0">
                        <a:sym typeface="Calibri"/>
                      </a:endParaRPr>
                    </a:p>
                  </a:txBody>
                  <a:tcPr marL="91450" marR="91450" marT="30575" marB="30575"/>
                </a:tc>
                <a:extLst>
                  <a:ext uri="{0D108BD9-81ED-4DB2-BD59-A6C34878D82A}">
                    <a16:rowId xmlns:a16="http://schemas.microsoft.com/office/drawing/2014/main" xmlns="" val="10002"/>
                  </a:ext>
                </a:extLst>
              </a:tr>
              <a:tr h="373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Kristina Marjanović, </a:t>
                      </a:r>
                      <a:r>
                        <a:rPr lang="en" sz="1000" u="none" strike="noStrike" cap="none" baseline="0" err="1">
                          <a:sym typeface="Calibri"/>
                        </a:rPr>
                        <a:t>školska</a:t>
                      </a:r>
                      <a:r>
                        <a:rPr lang="en" sz="1000" u="none" strike="noStrike" cap="none" baseline="0">
                          <a:sym typeface="Calibri"/>
                        </a:rPr>
                        <a:t> </a:t>
                      </a:r>
                      <a:r>
                        <a:rPr lang="en" sz="1000" u="none" strike="noStrike" cap="none" baseline="0" err="1">
                          <a:sym typeface="Calibri"/>
                        </a:rPr>
                        <a:t>knjižničarka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3"/>
                  </a:ext>
                </a:extLst>
              </a:tr>
              <a:tr h="3750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listopada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studenoga</a:t>
                      </a:r>
                      <a:r>
                        <a:rPr lang="en" sz="1000" u="none" strike="noStrike" cap="none" baseline="0">
                          <a:sym typeface="Calibri"/>
                        </a:rPr>
                        <a:t> </a:t>
                      </a:r>
                      <a:r>
                        <a:rPr lang="en" sz="1000" u="none" strike="noStrike" cap="none" baseline="0"/>
                        <a:t>2020</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4"/>
                  </a:ext>
                </a:extLst>
              </a:tr>
              <a:tr h="372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a:t>Bez </a:t>
                      </a:r>
                      <a:r>
                        <a:rPr lang="en" sz="1000" u="none" strike="noStrike" cap="none" baseline="0" err="1"/>
                        <a:t>dodatnih</a:t>
                      </a:r>
                      <a:r>
                        <a:rPr lang="en" sz="1000" u="none" strike="noStrike" cap="none" baseline="0"/>
                        <a:t> </a:t>
                      </a:r>
                      <a:r>
                        <a:rPr lang="en" sz="1000" u="none" strike="noStrike" cap="none" baseline="0" err="1"/>
                        <a:t>troškova</a:t>
                      </a:r>
                      <a:r>
                        <a:rPr lang="en" sz="1000" u="none" strike="noStrike" cap="none" baseline="0"/>
                        <a:t>.</a:t>
                      </a:r>
                      <a:endParaRPr lang="en" sz="1000" u="none" strike="noStrike" cap="none" baseline="0">
                        <a:sym typeface="Calibri"/>
                      </a:endParaRPr>
                    </a:p>
                  </a:txBody>
                  <a:tcPr marL="91450" marR="91450" marT="30575" marB="30575"/>
                </a:tc>
                <a:extLst>
                  <a:ext uri="{0D108BD9-81ED-4DB2-BD59-A6C34878D82A}">
                    <a16:rowId xmlns:a16="http://schemas.microsoft.com/office/drawing/2014/main" xmlns="" val="10005"/>
                  </a:ext>
                </a:extLst>
              </a:tr>
              <a:tr h="6322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Pobjeda</a:t>
                      </a:r>
                      <a:r>
                        <a:rPr lang="en" sz="1000" u="none" strike="noStrike" cap="none" baseline="0">
                          <a:sym typeface="Calibri"/>
                        </a:rPr>
                        <a:t> u </a:t>
                      </a:r>
                      <a:r>
                        <a:rPr lang="en" sz="1000" u="none" strike="noStrike" cap="none" baseline="0" err="1"/>
                        <a:t>kvizu</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foto</a:t>
                      </a:r>
                      <a:r>
                        <a:rPr lang="en" sz="1000" u="none" strike="noStrike" cap="none" baseline="0"/>
                        <a:t> </a:t>
                      </a:r>
                      <a:r>
                        <a:rPr lang="en" sz="1000" u="none" strike="noStrike" cap="none" baseline="0" err="1"/>
                        <a:t>natječaju</a:t>
                      </a:r>
                      <a:r>
                        <a:rPr lang="en" sz="1000" u="none" strike="noStrike" cap="none" baseline="0"/>
                        <a:t> </a:t>
                      </a:r>
                      <a:r>
                        <a:rPr lang="en" sz="1000" u="none" strike="noStrike" cap="none" baseline="0" err="1">
                          <a:sym typeface="Calibri"/>
                        </a:rPr>
                        <a:t>poslužit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kao</a:t>
                      </a:r>
                      <a:r>
                        <a:rPr lang="en" sz="1000" u="none" strike="noStrike" cap="none" baseline="0">
                          <a:sym typeface="Calibri"/>
                        </a:rPr>
                        <a:t> </a:t>
                      </a:r>
                      <a:r>
                        <a:rPr lang="en" sz="1000" u="none" strike="noStrike" cap="none" baseline="0" err="1">
                          <a:sym typeface="Calibri"/>
                        </a:rPr>
                        <a:t>motivacija</a:t>
                      </a:r>
                      <a:r>
                        <a:rPr lang="en" sz="1000" u="none" strike="noStrike" cap="none" baseline="0">
                          <a:sym typeface="Calibri"/>
                        </a:rPr>
                        <a:t> u </a:t>
                      </a:r>
                      <a:r>
                        <a:rPr lang="en" sz="1000" u="none" strike="noStrike" cap="none" baseline="0" err="1">
                          <a:sym typeface="Calibri"/>
                        </a:rPr>
                        <a:t>daljnjem</a:t>
                      </a:r>
                      <a:r>
                        <a:rPr lang="en" sz="1000" u="none" strike="noStrike" cap="none" baseline="0">
                          <a:sym typeface="Calibri"/>
                        </a:rPr>
                        <a:t> </a:t>
                      </a:r>
                      <a:r>
                        <a:rPr lang="en" sz="1000" u="none" strike="noStrike" cap="none" baseline="0" err="1">
                          <a:sym typeface="Calibri"/>
                        </a:rPr>
                        <a:t>radu</a:t>
                      </a:r>
                      <a:r>
                        <a:rPr lang="en" sz="1000" u="none" strike="noStrike" cap="none" baseline="0" err="1"/>
                        <a:t>.Dojmovi</a:t>
                      </a:r>
                      <a:r>
                        <a:rPr lang="en" sz="1000" u="none" strike="noStrike" cap="none" baseline="0">
                          <a:sym typeface="Calibri"/>
                        </a:rPr>
                        <a:t> o </a:t>
                      </a:r>
                      <a:r>
                        <a:rPr lang="en" sz="1000" u="none" strike="noStrike" cap="none" baseline="0" err="1">
                          <a:sym typeface="Calibri"/>
                        </a:rPr>
                        <a:t>postavljenoj</a:t>
                      </a:r>
                      <a:r>
                        <a:rPr lang="en" sz="1000" u="none" strike="noStrike" cap="none" baseline="0">
                          <a:sym typeface="Calibri"/>
                        </a:rPr>
                        <a:t> </a:t>
                      </a:r>
                      <a:r>
                        <a:rPr lang="en" sz="1000" u="none" strike="noStrike" cap="none" baseline="0" err="1">
                          <a:sym typeface="Calibri"/>
                        </a:rPr>
                        <a:t>izložbi</a:t>
                      </a:r>
                      <a:r>
                        <a:rPr lang="en" sz="1000" u="none" strike="noStrike" cap="none" baseline="0">
                          <a:sym typeface="Calibri"/>
                        </a:rPr>
                        <a:t>, </a:t>
                      </a:r>
                      <a:r>
                        <a:rPr lang="en" sz="1000" u="none" strike="noStrike" cap="none" baseline="0" err="1">
                          <a:sym typeface="Calibri"/>
                        </a:rPr>
                        <a:t>samoocjenjivanje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a:t>
                      </a:r>
                      <a:r>
                        <a:rPr lang="en" sz="1000" u="none" strike="noStrike" cap="none" baseline="0"/>
                        <a:t> </a:t>
                      </a:r>
                      <a:r>
                        <a:rPr lang="en" sz="1000" u="none" strike="noStrike" cap="none" baseline="0" err="1"/>
                        <a:t>Razmjena</a:t>
                      </a:r>
                      <a:r>
                        <a:rPr lang="en" sz="1000" u="none" strike="noStrike" cap="none" baseline="0">
                          <a:sym typeface="Calibri"/>
                        </a:rPr>
                        <a:t> </a:t>
                      </a:r>
                      <a:r>
                        <a:rPr lang="en" sz="1000" u="none" strike="noStrike" cap="none" baseline="0" err="1">
                          <a:sym typeface="Calibri"/>
                        </a:rPr>
                        <a:t>iskustva</a:t>
                      </a:r>
                      <a:r>
                        <a:rPr lang="en" sz="1000" u="none" strike="noStrike" cap="none" baseline="0">
                          <a:sym typeface="Calibri"/>
                        </a:rPr>
                        <a:t> sa </a:t>
                      </a:r>
                      <a:r>
                        <a:rPr lang="en" sz="1000" u="none" strike="noStrike" cap="none" baseline="0" err="1">
                          <a:sym typeface="Calibri"/>
                        </a:rPr>
                        <a:t>vršnjacima</a:t>
                      </a:r>
                      <a:r>
                        <a:rPr lang="en" sz="1000" u="none" strike="noStrike" cap="none" baseline="0">
                          <a:sym typeface="Calibri"/>
                        </a:rPr>
                        <a:t> </a:t>
                      </a:r>
                      <a:r>
                        <a:rPr lang="en" sz="1000" u="none" strike="noStrike" cap="none" baseline="0" err="1">
                          <a:sym typeface="Calibri"/>
                        </a:rPr>
                        <a:t>preko</a:t>
                      </a:r>
                      <a:r>
                        <a:rPr lang="en" sz="1000" u="none" strike="noStrike" cap="none" baseline="0"/>
                        <a:t> </a:t>
                      </a:r>
                      <a:r>
                        <a:rPr lang="hr-HR" sz="1000" u="none" strike="noStrike" cap="none" baseline="0">
                          <a:sym typeface="Calibri"/>
                        </a:rPr>
                        <a:t> Digital </a:t>
                      </a:r>
                      <a:r>
                        <a:rPr lang="en" sz="1000">
                          <a:sym typeface="Calibri"/>
                        </a:rPr>
                        <a:t>Bookmark </a:t>
                      </a:r>
                      <a:r>
                        <a:rPr lang="en" sz="1000" err="1">
                          <a:sym typeface="Calibri"/>
                        </a:rPr>
                        <a:t>projecta</a:t>
                      </a:r>
                      <a:r>
                        <a:rPr lang="en" sz="1000">
                          <a:sym typeface="Calibri"/>
                        </a:rPr>
                        <a:t>.</a:t>
                      </a:r>
                      <a:endParaRPr lang="en" sz="1000">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96783" y="203698"/>
            <a:ext cx="8065956"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Mjesec hrvatske knjige</a:t>
            </a:r>
            <a:endParaRPr lang="hr-HR">
              <a:effectLst>
                <a:outerShdw blurRad="38100" dist="38100" dir="2700000" algn="tl">
                  <a:srgbClr val="000000">
                    <a:alpha val="43137"/>
                  </a:srgbClr>
                </a:outerShdw>
              </a:effectLst>
              <a:latin typeface="+mn-lt"/>
              <a:cs typeface="Calibri Light"/>
            </a:endParaRPr>
          </a:p>
        </p:txBody>
      </p:sp>
      <p:pic>
        <p:nvPicPr>
          <p:cNvPr id="3" name="Picture 2"/>
          <p:cNvPicPr>
            <a:picLocks noChangeAspect="1"/>
          </p:cNvPicPr>
          <p:nvPr/>
        </p:nvPicPr>
        <p:blipFill>
          <a:blip r:embed="rId3"/>
          <a:stretch>
            <a:fillRect/>
          </a:stretch>
        </p:blipFill>
        <p:spPr>
          <a:xfrm>
            <a:off x="6925558" y="203698"/>
            <a:ext cx="1186352" cy="641797"/>
          </a:xfrm>
          <a:prstGeom prst="rect">
            <a:avLst/>
          </a:prstGeom>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867679" y="28688"/>
            <a:ext cx="8276320" cy="731955"/>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Razvojni plan škole</a:t>
            </a:r>
          </a:p>
        </p:txBody>
      </p:sp>
      <p:graphicFrame>
        <p:nvGraphicFramePr>
          <p:cNvPr id="5" name="Tablica 4">
            <a:extLst>
              <a:ext uri="{FF2B5EF4-FFF2-40B4-BE49-F238E27FC236}">
                <a16:creationId xmlns:a16="http://schemas.microsoft.com/office/drawing/2014/main" xmlns="" id="{2DDE81D4-C40D-4A19-9776-07259E4B7009}"/>
              </a:ext>
            </a:extLst>
          </p:cNvPr>
          <p:cNvGraphicFramePr>
            <a:graphicFrameLocks noGrp="1"/>
          </p:cNvGraphicFramePr>
          <p:nvPr>
            <p:extLst>
              <p:ext uri="{D42A27DB-BD31-4B8C-83A1-F6EECF244321}">
                <p14:modId xmlns:p14="http://schemas.microsoft.com/office/powerpoint/2010/main" xmlns="" val="3268638131"/>
              </p:ext>
            </p:extLst>
          </p:nvPr>
        </p:nvGraphicFramePr>
        <p:xfrm>
          <a:off x="867679" y="602316"/>
          <a:ext cx="7470707" cy="4310995"/>
        </p:xfrm>
        <a:graphic>
          <a:graphicData uri="http://schemas.openxmlformats.org/drawingml/2006/table">
            <a:tbl>
              <a:tblPr>
                <a:tableStyleId>{0E3FDE45-AF77-4B5C-9715-49D594BDF05E}</a:tableStyleId>
              </a:tblPr>
              <a:tblGrid>
                <a:gridCol w="1412963">
                  <a:extLst>
                    <a:ext uri="{9D8B030D-6E8A-4147-A177-3AD203B41FA5}">
                      <a16:colId xmlns:a16="http://schemas.microsoft.com/office/drawing/2014/main" xmlns="" val="2295543723"/>
                    </a:ext>
                  </a:extLst>
                </a:gridCol>
                <a:gridCol w="1318161">
                  <a:extLst>
                    <a:ext uri="{9D8B030D-6E8A-4147-A177-3AD203B41FA5}">
                      <a16:colId xmlns:a16="http://schemas.microsoft.com/office/drawing/2014/main" xmlns="" val="1685067444"/>
                    </a:ext>
                  </a:extLst>
                </a:gridCol>
                <a:gridCol w="1801825">
                  <a:extLst>
                    <a:ext uri="{9D8B030D-6E8A-4147-A177-3AD203B41FA5}">
                      <a16:colId xmlns:a16="http://schemas.microsoft.com/office/drawing/2014/main" xmlns="" val="1600058853"/>
                    </a:ext>
                  </a:extLst>
                </a:gridCol>
                <a:gridCol w="1131392">
                  <a:extLst>
                    <a:ext uri="{9D8B030D-6E8A-4147-A177-3AD203B41FA5}">
                      <a16:colId xmlns:a16="http://schemas.microsoft.com/office/drawing/2014/main" xmlns="" val="2623249246"/>
                    </a:ext>
                  </a:extLst>
                </a:gridCol>
                <a:gridCol w="984362">
                  <a:extLst>
                    <a:ext uri="{9D8B030D-6E8A-4147-A177-3AD203B41FA5}">
                      <a16:colId xmlns:a16="http://schemas.microsoft.com/office/drawing/2014/main" xmlns="" val="2868727154"/>
                    </a:ext>
                  </a:extLst>
                </a:gridCol>
                <a:gridCol w="822004">
                  <a:extLst>
                    <a:ext uri="{9D8B030D-6E8A-4147-A177-3AD203B41FA5}">
                      <a16:colId xmlns:a16="http://schemas.microsoft.com/office/drawing/2014/main" xmlns="" val="544527123"/>
                    </a:ext>
                  </a:extLst>
                </a:gridCol>
              </a:tblGrid>
              <a:tr h="367899">
                <a:tc>
                  <a:txBody>
                    <a:bodyPr/>
                    <a:lstStyle/>
                    <a:p>
                      <a:pPr algn="ctr">
                        <a:lnSpc>
                          <a:spcPct val="107000"/>
                        </a:lnSpc>
                        <a:spcAft>
                          <a:spcPts val="0"/>
                        </a:spcAft>
                      </a:pPr>
                      <a:r>
                        <a:rPr lang="en-US" sz="800">
                          <a:effectLst/>
                        </a:rPr>
                        <a:t>PRIORITETNO </a:t>
                      </a:r>
                      <a:endParaRPr lang="hr-HR" sz="800">
                        <a:effectLst/>
                      </a:endParaRPr>
                    </a:p>
                    <a:p>
                      <a:pPr algn="ctr">
                        <a:lnSpc>
                          <a:spcPct val="107000"/>
                        </a:lnSpc>
                        <a:spcAft>
                          <a:spcPts val="800"/>
                        </a:spcAft>
                      </a:pPr>
                      <a:r>
                        <a:rPr lang="en-US" sz="800">
                          <a:effectLst/>
                        </a:rPr>
                        <a:t>PODRUČJE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800"/>
                        </a:spcAft>
                      </a:pPr>
                      <a:r>
                        <a:rPr lang="hr-HR" sz="800">
                          <a:effectLst/>
                        </a:rPr>
                        <a:t>ISHODI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0"/>
                        </a:spcAft>
                      </a:pPr>
                      <a:r>
                        <a:rPr lang="en-US" sz="800">
                          <a:effectLst/>
                        </a:rPr>
                        <a:t>METODE I </a:t>
                      </a:r>
                      <a:endParaRPr lang="hr-HR" sz="800">
                        <a:effectLst/>
                      </a:endParaRPr>
                    </a:p>
                    <a:p>
                      <a:pPr algn="ctr">
                        <a:lnSpc>
                          <a:spcPct val="107000"/>
                        </a:lnSpc>
                        <a:spcAft>
                          <a:spcPts val="800"/>
                        </a:spcAft>
                      </a:pPr>
                      <a:r>
                        <a:rPr lang="en-US" sz="800">
                          <a:effectLst/>
                        </a:rPr>
                        <a:t>AKTIVNOSTI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0"/>
                        </a:spcAft>
                      </a:pPr>
                      <a:r>
                        <a:rPr lang="en-US" sz="800">
                          <a:effectLst/>
                        </a:rPr>
                        <a:t>NUŽNI </a:t>
                      </a:r>
                      <a:endParaRPr lang="hr-HR" sz="800">
                        <a:effectLst/>
                      </a:endParaRPr>
                    </a:p>
                    <a:p>
                      <a:pPr algn="ctr">
                        <a:lnSpc>
                          <a:spcPct val="107000"/>
                        </a:lnSpc>
                        <a:spcAft>
                          <a:spcPts val="800"/>
                        </a:spcAft>
                      </a:pPr>
                      <a:r>
                        <a:rPr lang="en-US" sz="800">
                          <a:effectLst/>
                        </a:rPr>
                        <a:t>RESURSI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800"/>
                        </a:spcAft>
                      </a:pPr>
                      <a:r>
                        <a:rPr lang="en-US" sz="800">
                          <a:effectLst/>
                        </a:rPr>
                        <a:t>VREMENSKO RAZDOBLJE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0"/>
                        </a:spcAft>
                      </a:pPr>
                      <a:r>
                        <a:rPr lang="en-US" sz="800">
                          <a:effectLst/>
                        </a:rPr>
                        <a:t>ODGOVORNE</a:t>
                      </a:r>
                      <a:endParaRPr lang="hr-HR" sz="800">
                        <a:effectLst/>
                      </a:endParaRPr>
                    </a:p>
                    <a:p>
                      <a:pPr algn="ctr">
                        <a:lnSpc>
                          <a:spcPct val="107000"/>
                        </a:lnSpc>
                        <a:spcAft>
                          <a:spcPts val="800"/>
                        </a:spcAft>
                      </a:pPr>
                      <a:r>
                        <a:rPr lang="en-US" sz="800">
                          <a:effectLst/>
                        </a:rPr>
                        <a:t>OSOBE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extLst>
                  <a:ext uri="{0D108BD9-81ED-4DB2-BD59-A6C34878D82A}">
                    <a16:rowId xmlns:a16="http://schemas.microsoft.com/office/drawing/2014/main" xmlns="" val="2622020472"/>
                  </a:ext>
                </a:extLst>
              </a:tr>
              <a:tr h="1849907">
                <a:tc>
                  <a:txBody>
                    <a:bodyPr/>
                    <a:lstStyle/>
                    <a:p>
                      <a:pPr>
                        <a:lnSpc>
                          <a:spcPct val="107000"/>
                        </a:lnSpc>
                        <a:spcAft>
                          <a:spcPts val="0"/>
                        </a:spcAft>
                      </a:pPr>
                      <a:r>
                        <a:rPr lang="en-US" sz="800" err="1">
                          <a:effectLst/>
                        </a:rPr>
                        <a:t>Kvaliteta</a:t>
                      </a:r>
                      <a:r>
                        <a:rPr lang="en-US" sz="800">
                          <a:effectLst/>
                        </a:rPr>
                        <a:t> </a:t>
                      </a:r>
                      <a:r>
                        <a:rPr lang="en-US" sz="800" err="1">
                          <a:effectLst/>
                        </a:rPr>
                        <a:t>nastavnog</a:t>
                      </a:r>
                      <a:r>
                        <a:rPr lang="en-US" sz="800">
                          <a:effectLst/>
                        </a:rPr>
                        <a:t> </a:t>
                      </a:r>
                      <a:r>
                        <a:rPr lang="en-US" sz="800" err="1">
                          <a:effectLst/>
                        </a:rPr>
                        <a:t>procesa</a:t>
                      </a:r>
                      <a:endParaRPr lang="hr-HR" sz="800">
                        <a:effectLst/>
                      </a:endParaRPr>
                    </a:p>
                    <a:p>
                      <a:pPr>
                        <a:lnSpc>
                          <a:spcPct val="107000"/>
                        </a:lnSpc>
                        <a:spcAft>
                          <a:spcPts val="800"/>
                        </a:spcAft>
                      </a:pPr>
                      <a:r>
                        <a:rPr lang="en-US" sz="800">
                          <a:effectLst/>
                        </a:rPr>
                        <a:t>(</a:t>
                      </a:r>
                      <a:r>
                        <a:rPr lang="en-US" sz="800" err="1">
                          <a:effectLst/>
                        </a:rPr>
                        <a:t>Organizacija</a:t>
                      </a:r>
                      <a:r>
                        <a:rPr lang="en-US" sz="800">
                          <a:effectLst/>
                        </a:rPr>
                        <a:t> </a:t>
                      </a:r>
                      <a:r>
                        <a:rPr lang="en-US" sz="800" err="1">
                          <a:effectLst/>
                        </a:rPr>
                        <a:t>nastave</a:t>
                      </a:r>
                      <a:r>
                        <a:rPr lang="en-US" sz="800">
                          <a:effectLst/>
                        </a:rPr>
                        <a:t> </a:t>
                      </a:r>
                      <a:r>
                        <a:rPr lang="en-US" sz="800" err="1">
                          <a:effectLst/>
                        </a:rPr>
                        <a:t>i</a:t>
                      </a:r>
                      <a:r>
                        <a:rPr lang="en-US" sz="800">
                          <a:effectLst/>
                        </a:rPr>
                        <a:t> </a:t>
                      </a:r>
                      <a:r>
                        <a:rPr lang="en-US" sz="800" err="1">
                          <a:effectLst/>
                        </a:rPr>
                        <a:t>rada</a:t>
                      </a:r>
                      <a:r>
                        <a:rPr lang="en-US" sz="800">
                          <a:effectLst/>
                        </a:rPr>
                        <a:t>)</a:t>
                      </a:r>
                      <a:endParaRPr lang="hr-HR" sz="800">
                        <a:effectLst/>
                      </a:endParaRPr>
                    </a:p>
                    <a:p>
                      <a:pPr>
                        <a:lnSpc>
                          <a:spcPct val="107000"/>
                        </a:lnSpc>
                        <a:spcAft>
                          <a:spcPts val="800"/>
                        </a:spcAft>
                      </a:pPr>
                      <a:r>
                        <a:rPr lang="en-US" sz="800" err="1">
                          <a:effectLst/>
                        </a:rPr>
                        <a:t>Kvaliteta</a:t>
                      </a:r>
                      <a:r>
                        <a:rPr lang="en-US" sz="800">
                          <a:effectLst/>
                        </a:rPr>
                        <a:t> </a:t>
                      </a:r>
                      <a:r>
                        <a:rPr lang="en-US" sz="800" err="1">
                          <a:effectLst/>
                        </a:rPr>
                        <a:t>učenja</a:t>
                      </a:r>
                      <a:r>
                        <a:rPr lang="en-US" sz="800">
                          <a:effectLst/>
                        </a:rPr>
                        <a:t> </a:t>
                      </a:r>
                      <a:r>
                        <a:rPr lang="en-US" sz="800" err="1">
                          <a:effectLst/>
                        </a:rPr>
                        <a:t>i</a:t>
                      </a:r>
                      <a:r>
                        <a:rPr lang="en-US" sz="800">
                          <a:effectLst/>
                        </a:rPr>
                        <a:t> </a:t>
                      </a:r>
                      <a:r>
                        <a:rPr lang="en-US" sz="800" err="1">
                          <a:effectLst/>
                        </a:rPr>
                        <a:t>poučavanja</a:t>
                      </a:r>
                      <a:endParaRPr lang="hr-HR" sz="800">
                        <a:effectLst/>
                      </a:endParaRPr>
                    </a:p>
                    <a:p>
                      <a:pPr>
                        <a:lnSpc>
                          <a:spcPct val="107000"/>
                        </a:lnSpc>
                        <a:spcAft>
                          <a:spcPts val="800"/>
                        </a:spcAft>
                      </a:pPr>
                      <a:r>
                        <a:rPr lang="hr-HR" sz="800">
                          <a:effectLst/>
                        </a:rPr>
                        <a:t>Korištenjem suvremene IKT –e u </a:t>
                      </a:r>
                    </a:p>
                    <a:p>
                      <a:pPr>
                        <a:lnSpc>
                          <a:spcPct val="107000"/>
                        </a:lnSpc>
                        <a:spcAft>
                          <a:spcPts val="800"/>
                        </a:spcAft>
                      </a:pP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a:effectLst/>
                        </a:rPr>
                        <a:t>Osuvremeniti </a:t>
                      </a:r>
                      <a:r>
                        <a:rPr lang="en-US" sz="800" err="1">
                          <a:effectLst/>
                        </a:rPr>
                        <a:t>način</a:t>
                      </a:r>
                      <a:r>
                        <a:rPr lang="en-US" sz="800">
                          <a:effectLst/>
                        </a:rPr>
                        <a:t> </a:t>
                      </a:r>
                      <a:r>
                        <a:rPr lang="en-US" sz="800" err="1">
                          <a:effectLst/>
                        </a:rPr>
                        <a:t>predavanja</a:t>
                      </a:r>
                      <a:r>
                        <a:rPr lang="en-US" sz="800">
                          <a:effectLst/>
                        </a:rPr>
                        <a:t> </a:t>
                      </a:r>
                      <a:r>
                        <a:rPr lang="en-US" sz="800" err="1">
                          <a:effectLst/>
                        </a:rPr>
                        <a:t>i</a:t>
                      </a:r>
                      <a:r>
                        <a:rPr lang="en-US" sz="800">
                          <a:effectLst/>
                        </a:rPr>
                        <a:t> </a:t>
                      </a:r>
                      <a:r>
                        <a:rPr lang="en-US" sz="800" err="1">
                          <a:effectLst/>
                        </a:rPr>
                        <a:t>izvođenja</a:t>
                      </a:r>
                      <a:r>
                        <a:rPr lang="en-US" sz="800">
                          <a:effectLst/>
                        </a:rPr>
                        <a:t> </a:t>
                      </a:r>
                      <a:r>
                        <a:rPr lang="en-US" sz="800" err="1">
                          <a:effectLst/>
                        </a:rPr>
                        <a:t>nastave</a:t>
                      </a:r>
                      <a:endParaRPr lang="hr-HR" sz="800">
                        <a:effectLst/>
                      </a:endParaRPr>
                    </a:p>
                    <a:p>
                      <a:pPr>
                        <a:lnSpc>
                          <a:spcPct val="107000"/>
                        </a:lnSpc>
                        <a:spcAft>
                          <a:spcPts val="800"/>
                        </a:spcAft>
                      </a:pPr>
                      <a:r>
                        <a:rPr lang="en-US" sz="800" err="1">
                          <a:effectLst/>
                        </a:rPr>
                        <a:t>Poboljšati</a:t>
                      </a:r>
                      <a:r>
                        <a:rPr lang="en-US" sz="800">
                          <a:effectLst/>
                        </a:rPr>
                        <a:t> </a:t>
                      </a:r>
                      <a:r>
                        <a:rPr lang="en-US" sz="800" err="1">
                          <a:effectLst/>
                        </a:rPr>
                        <a:t>kvalitetu</a:t>
                      </a:r>
                      <a:r>
                        <a:rPr lang="en-US" sz="800">
                          <a:effectLst/>
                        </a:rPr>
                        <a:t> </a:t>
                      </a:r>
                      <a:r>
                        <a:rPr lang="en-US" sz="800" err="1">
                          <a:effectLst/>
                        </a:rPr>
                        <a:t>učenja</a:t>
                      </a:r>
                      <a:r>
                        <a:rPr lang="en-US" sz="800">
                          <a:effectLst/>
                        </a:rPr>
                        <a:t> </a:t>
                      </a:r>
                      <a:r>
                        <a:rPr lang="en-US" sz="800" err="1">
                          <a:effectLst/>
                        </a:rPr>
                        <a:t>učenika</a:t>
                      </a:r>
                      <a:r>
                        <a:rPr lang="en-US" sz="800">
                          <a:effectLst/>
                        </a:rPr>
                        <a:t> </a:t>
                      </a:r>
                      <a:r>
                        <a:rPr lang="en-US" sz="800" err="1">
                          <a:effectLst/>
                        </a:rPr>
                        <a:t>i</a:t>
                      </a:r>
                      <a:r>
                        <a:rPr lang="en-US" sz="800">
                          <a:effectLst/>
                        </a:rPr>
                        <a:t> </a:t>
                      </a:r>
                      <a:r>
                        <a:rPr lang="en-US" sz="800" err="1">
                          <a:effectLst/>
                        </a:rPr>
                        <a:t>smanjiti</a:t>
                      </a:r>
                      <a:r>
                        <a:rPr lang="en-US" sz="800">
                          <a:effectLst/>
                        </a:rPr>
                        <a:t> </a:t>
                      </a:r>
                      <a:r>
                        <a:rPr lang="en-US" sz="800" err="1">
                          <a:effectLst/>
                        </a:rPr>
                        <a:t>strah</a:t>
                      </a:r>
                      <a:r>
                        <a:rPr lang="en-US" sz="800">
                          <a:effectLst/>
                        </a:rPr>
                        <a:t> od </a:t>
                      </a:r>
                      <a:r>
                        <a:rPr lang="en-US" sz="800" err="1">
                          <a:effectLst/>
                        </a:rPr>
                        <a:t>ispitivanja</a:t>
                      </a:r>
                      <a:r>
                        <a:rPr lang="en-US" sz="800">
                          <a:effectLst/>
                        </a:rPr>
                        <a:t> , </a:t>
                      </a:r>
                      <a:r>
                        <a:rPr lang="en-US" sz="800" err="1">
                          <a:effectLst/>
                        </a:rPr>
                        <a:t>poticati</a:t>
                      </a:r>
                      <a:r>
                        <a:rPr lang="en-US" sz="800">
                          <a:effectLst/>
                        </a:rPr>
                        <a:t> da </a:t>
                      </a:r>
                      <a:r>
                        <a:rPr lang="en-US" sz="800" err="1">
                          <a:effectLst/>
                        </a:rPr>
                        <a:t>loše</a:t>
                      </a:r>
                      <a:r>
                        <a:rPr lang="en-US" sz="800">
                          <a:effectLst/>
                        </a:rPr>
                        <a:t> </a:t>
                      </a:r>
                      <a:r>
                        <a:rPr lang="en-US" sz="800" err="1">
                          <a:effectLst/>
                        </a:rPr>
                        <a:t>ocijene</a:t>
                      </a:r>
                      <a:r>
                        <a:rPr lang="en-US" sz="800">
                          <a:effectLst/>
                        </a:rPr>
                        <a:t> ne </a:t>
                      </a:r>
                      <a:r>
                        <a:rPr lang="en-US" sz="800" err="1">
                          <a:effectLst/>
                        </a:rPr>
                        <a:t>obeshrabruju</a:t>
                      </a:r>
                      <a:r>
                        <a:rPr lang="en-US" sz="800">
                          <a:effectLst/>
                        </a:rPr>
                        <a:t> za </a:t>
                      </a:r>
                      <a:r>
                        <a:rPr lang="en-US" sz="800" err="1">
                          <a:effectLst/>
                        </a:rPr>
                        <a:t>daljnje</a:t>
                      </a:r>
                      <a:r>
                        <a:rPr lang="en-US" sz="800">
                          <a:effectLst/>
                        </a:rPr>
                        <a:t> </a:t>
                      </a:r>
                      <a:r>
                        <a:rPr lang="en-US" sz="800" err="1">
                          <a:effectLst/>
                        </a:rPr>
                        <a:t>učenje</a:t>
                      </a:r>
                      <a:endParaRPr lang="hr-HR" sz="800">
                        <a:effectLst/>
                      </a:endParaRPr>
                    </a:p>
                    <a:p>
                      <a:pPr>
                        <a:lnSpc>
                          <a:spcPct val="107000"/>
                        </a:lnSpc>
                        <a:spcAft>
                          <a:spcPts val="800"/>
                        </a:spcAft>
                      </a:pPr>
                      <a:r>
                        <a:rPr lang="en-US" sz="800" err="1">
                          <a:effectLst/>
                        </a:rPr>
                        <a:t>Izjednačavanje</a:t>
                      </a:r>
                      <a:r>
                        <a:rPr lang="en-US" sz="800">
                          <a:effectLst/>
                        </a:rPr>
                        <a:t> </a:t>
                      </a:r>
                      <a:r>
                        <a:rPr lang="en-US" sz="800" err="1">
                          <a:effectLst/>
                        </a:rPr>
                        <a:t>uvjeta</a:t>
                      </a:r>
                      <a:r>
                        <a:rPr lang="en-US" sz="800">
                          <a:effectLst/>
                        </a:rPr>
                        <a:t> </a:t>
                      </a:r>
                      <a:r>
                        <a:rPr lang="en-US" sz="800" err="1">
                          <a:effectLst/>
                        </a:rPr>
                        <a:t>rada</a:t>
                      </a:r>
                      <a:r>
                        <a:rPr lang="en-US" sz="800">
                          <a:effectLst/>
                        </a:rPr>
                        <a:t> </a:t>
                      </a:r>
                      <a:r>
                        <a:rPr lang="en-US" sz="800" err="1">
                          <a:effectLst/>
                        </a:rPr>
                        <a:t>svih</a:t>
                      </a:r>
                      <a:r>
                        <a:rPr lang="en-US" sz="800">
                          <a:effectLst/>
                        </a:rPr>
                        <a:t> </a:t>
                      </a:r>
                      <a:r>
                        <a:rPr lang="en-US" sz="800" err="1">
                          <a:effectLst/>
                        </a:rPr>
                        <a:t>učenika</a:t>
                      </a:r>
                      <a:r>
                        <a:rPr lang="en-US" sz="800">
                          <a:effectLst/>
                        </a:rPr>
                        <a:t> </a:t>
                      </a:r>
                      <a:r>
                        <a:rPr lang="en-US" sz="800" err="1">
                          <a:effectLst/>
                        </a:rPr>
                        <a:t>i</a:t>
                      </a:r>
                      <a:r>
                        <a:rPr lang="en-US" sz="800">
                          <a:effectLst/>
                        </a:rPr>
                        <a:t> </a:t>
                      </a:r>
                      <a:r>
                        <a:rPr lang="en-US" sz="800" err="1">
                          <a:effectLst/>
                        </a:rPr>
                        <a:t>učitelja</a:t>
                      </a:r>
                      <a:r>
                        <a:rPr lang="en-US" sz="800">
                          <a:effectLst/>
                        </a:rPr>
                        <a:t>, </a:t>
                      </a:r>
                      <a:r>
                        <a:rPr lang="en-US" sz="800" err="1">
                          <a:effectLst/>
                        </a:rPr>
                        <a:t>povećanje</a:t>
                      </a:r>
                      <a:r>
                        <a:rPr lang="en-US" sz="800">
                          <a:effectLst/>
                        </a:rPr>
                        <a:t> </a:t>
                      </a:r>
                      <a:r>
                        <a:rPr lang="en-US" sz="800" err="1">
                          <a:effectLst/>
                        </a:rPr>
                        <a:t>zadovoljstva</a:t>
                      </a:r>
                      <a:r>
                        <a:rPr lang="en-US" sz="800">
                          <a:effectLst/>
                        </a:rPr>
                        <a:t> </a:t>
                      </a:r>
                      <a:r>
                        <a:rPr lang="en-US" sz="800" err="1">
                          <a:effectLst/>
                        </a:rPr>
                        <a:t>i</a:t>
                      </a:r>
                      <a:r>
                        <a:rPr lang="en-US" sz="800">
                          <a:effectLst/>
                        </a:rPr>
                        <a:t> </a:t>
                      </a:r>
                      <a:r>
                        <a:rPr lang="en-US" sz="800" err="1">
                          <a:effectLst/>
                        </a:rPr>
                        <a:t>uspjeha</a:t>
                      </a:r>
                      <a:r>
                        <a:rPr lang="en-US" sz="800">
                          <a:effectLst/>
                        </a:rPr>
                        <a:t> </a:t>
                      </a:r>
                      <a:r>
                        <a:rPr lang="en-US" sz="800" err="1">
                          <a:effectLst/>
                        </a:rPr>
                        <a:t>rada</a:t>
                      </a:r>
                      <a:r>
                        <a:rPr lang="en-US" sz="800">
                          <a:effectLst/>
                        </a:rPr>
                        <a:t> </a:t>
                      </a:r>
                      <a:r>
                        <a:rPr lang="en-US" sz="800" err="1">
                          <a:effectLst/>
                        </a:rPr>
                        <a:t>učenika</a:t>
                      </a:r>
                      <a:r>
                        <a:rPr lang="en-US" sz="800">
                          <a:effectLst/>
                        </a:rPr>
                        <a:t> </a:t>
                      </a:r>
                      <a:r>
                        <a:rPr lang="en-US" sz="800" err="1">
                          <a:effectLst/>
                        </a:rPr>
                        <a:t>i</a:t>
                      </a:r>
                      <a:r>
                        <a:rPr lang="en-US" sz="800">
                          <a:effectLst/>
                        </a:rPr>
                        <a:t> </a:t>
                      </a:r>
                      <a:r>
                        <a:rPr lang="en-US" sz="800" err="1">
                          <a:effectLst/>
                        </a:rPr>
                        <a:t>učitelja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a:effectLst/>
                        </a:rPr>
                        <a:t> - </a:t>
                      </a:r>
                      <a:r>
                        <a:rPr lang="en-US" sz="800" err="1">
                          <a:effectLst/>
                        </a:rPr>
                        <a:t>Uvođenje</a:t>
                      </a:r>
                      <a:r>
                        <a:rPr lang="en-US" sz="800">
                          <a:effectLst/>
                        </a:rPr>
                        <a:t> </a:t>
                      </a:r>
                      <a:r>
                        <a:rPr lang="en-US" sz="800" err="1">
                          <a:effectLst/>
                        </a:rPr>
                        <a:t>novih</a:t>
                      </a:r>
                      <a:r>
                        <a:rPr lang="en-US" sz="800">
                          <a:effectLst/>
                        </a:rPr>
                        <a:t> </a:t>
                      </a:r>
                      <a:r>
                        <a:rPr lang="en-US" sz="800" err="1">
                          <a:effectLst/>
                        </a:rPr>
                        <a:t>metoda</a:t>
                      </a:r>
                      <a:r>
                        <a:rPr lang="en-US" sz="800">
                          <a:effectLst/>
                        </a:rPr>
                        <a:t> </a:t>
                      </a:r>
                      <a:r>
                        <a:rPr lang="en-US" sz="800" err="1">
                          <a:effectLst/>
                        </a:rPr>
                        <a:t>rada</a:t>
                      </a:r>
                      <a:endParaRPr lang="hr-HR" sz="800">
                        <a:effectLst/>
                      </a:endParaRPr>
                    </a:p>
                    <a:p>
                      <a:pPr>
                        <a:lnSpc>
                          <a:spcPct val="107000"/>
                        </a:lnSpc>
                        <a:spcAft>
                          <a:spcPts val="800"/>
                        </a:spcAft>
                      </a:pPr>
                      <a:r>
                        <a:rPr lang="en-US" sz="800">
                          <a:effectLst/>
                        </a:rPr>
                        <a:t> - </a:t>
                      </a:r>
                      <a:r>
                        <a:rPr lang="en-US" sz="800" err="1">
                          <a:effectLst/>
                        </a:rPr>
                        <a:t>kvalitetna</a:t>
                      </a:r>
                      <a:r>
                        <a:rPr lang="en-US" sz="800">
                          <a:effectLst/>
                        </a:rPr>
                        <a:t> </a:t>
                      </a:r>
                      <a:r>
                        <a:rPr lang="en-US" sz="800" err="1">
                          <a:effectLst/>
                        </a:rPr>
                        <a:t>dopunska</a:t>
                      </a:r>
                      <a:r>
                        <a:rPr lang="en-US" sz="800">
                          <a:effectLst/>
                        </a:rPr>
                        <a:t> </a:t>
                      </a:r>
                      <a:r>
                        <a:rPr lang="en-US" sz="800" err="1">
                          <a:effectLst/>
                        </a:rPr>
                        <a:t>nastava</a:t>
                      </a:r>
                      <a:endParaRPr lang="hr-HR" sz="800">
                        <a:effectLst/>
                      </a:endParaRPr>
                    </a:p>
                    <a:p>
                      <a:pPr>
                        <a:lnSpc>
                          <a:spcPct val="107000"/>
                        </a:lnSpc>
                        <a:spcAft>
                          <a:spcPts val="800"/>
                        </a:spcAft>
                      </a:pPr>
                      <a:r>
                        <a:rPr lang="en-US" sz="800">
                          <a:effectLst/>
                        </a:rPr>
                        <a:t>- </a:t>
                      </a:r>
                      <a:r>
                        <a:rPr lang="en-US" sz="800" err="1">
                          <a:effectLst/>
                        </a:rPr>
                        <a:t>vršnjaci</a:t>
                      </a:r>
                      <a:r>
                        <a:rPr lang="en-US" sz="800">
                          <a:effectLst/>
                        </a:rPr>
                        <a:t> </a:t>
                      </a:r>
                      <a:r>
                        <a:rPr lang="en-US" sz="800" err="1">
                          <a:effectLst/>
                        </a:rPr>
                        <a:t>pomagači</a:t>
                      </a:r>
                      <a:endParaRPr lang="hr-HR" sz="800">
                        <a:effectLst/>
                      </a:endParaRPr>
                    </a:p>
                    <a:p>
                      <a:pPr>
                        <a:lnSpc>
                          <a:spcPct val="107000"/>
                        </a:lnSpc>
                        <a:spcAft>
                          <a:spcPts val="800"/>
                        </a:spcAft>
                      </a:pPr>
                      <a:r>
                        <a:rPr lang="en-US" sz="800">
                          <a:effectLst/>
                        </a:rPr>
                        <a:t>- </a:t>
                      </a:r>
                      <a:r>
                        <a:rPr lang="en-US" sz="800" err="1">
                          <a:effectLst/>
                        </a:rPr>
                        <a:t>edukacije</a:t>
                      </a:r>
                      <a:r>
                        <a:rPr lang="en-US" sz="800">
                          <a:effectLst/>
                        </a:rPr>
                        <a:t> za </a:t>
                      </a:r>
                      <a:r>
                        <a:rPr lang="en-US" sz="800" err="1">
                          <a:effectLst/>
                        </a:rPr>
                        <a:t>učenike</a:t>
                      </a:r>
                      <a:endParaRPr lang="hr-HR" sz="800">
                        <a:effectLst/>
                      </a:endParaRPr>
                    </a:p>
                    <a:p>
                      <a:pPr>
                        <a:lnSpc>
                          <a:spcPct val="107000"/>
                        </a:lnSpc>
                        <a:spcAft>
                          <a:spcPts val="800"/>
                        </a:spcAft>
                      </a:pPr>
                      <a:r>
                        <a:rPr lang="en-US" sz="800">
                          <a:effectLst/>
                        </a:rPr>
                        <a:t>- </a:t>
                      </a:r>
                      <a:r>
                        <a:rPr lang="en-US" sz="800" err="1">
                          <a:effectLst/>
                        </a:rPr>
                        <a:t>pedagoško</a:t>
                      </a:r>
                      <a:r>
                        <a:rPr lang="en-US" sz="800">
                          <a:effectLst/>
                        </a:rPr>
                        <a:t> </a:t>
                      </a:r>
                      <a:r>
                        <a:rPr lang="en-US" sz="800" err="1">
                          <a:effectLst/>
                        </a:rPr>
                        <a:t>psihološka</a:t>
                      </a:r>
                      <a:r>
                        <a:rPr lang="en-US" sz="800">
                          <a:effectLst/>
                        </a:rPr>
                        <a:t> </a:t>
                      </a:r>
                      <a:r>
                        <a:rPr lang="en-US" sz="800" err="1">
                          <a:effectLst/>
                        </a:rPr>
                        <a:t>pomoć</a:t>
                      </a:r>
                      <a:r>
                        <a:rPr lang="en-US" sz="800">
                          <a:effectLst/>
                        </a:rPr>
                        <a:t> </a:t>
                      </a:r>
                      <a:r>
                        <a:rPr lang="en-US" sz="800" err="1">
                          <a:effectLst/>
                        </a:rPr>
                        <a:t>učenicima</a:t>
                      </a:r>
                      <a:endParaRPr lang="hr-HR" sz="800">
                        <a:effectLst/>
                      </a:endParaRPr>
                    </a:p>
                    <a:p>
                      <a:pPr>
                        <a:lnSpc>
                          <a:spcPct val="107000"/>
                        </a:lnSpc>
                        <a:spcAft>
                          <a:spcPts val="800"/>
                        </a:spcAft>
                      </a:pPr>
                      <a:r>
                        <a:rPr lang="en-US" sz="800">
                          <a:effectLst/>
                        </a:rPr>
                        <a:t> - </a:t>
                      </a:r>
                      <a:r>
                        <a:rPr lang="en-US" sz="800" err="1">
                          <a:effectLst/>
                        </a:rPr>
                        <a:t>Provođenje</a:t>
                      </a:r>
                      <a:r>
                        <a:rPr lang="en-US" sz="800">
                          <a:effectLst/>
                        </a:rPr>
                        <a:t> </a:t>
                      </a:r>
                      <a:r>
                        <a:rPr lang="en-US" sz="800" err="1">
                          <a:effectLst/>
                        </a:rPr>
                        <a:t>radionica</a:t>
                      </a:r>
                      <a:r>
                        <a:rPr lang="en-US" sz="800">
                          <a:effectLst/>
                        </a:rPr>
                        <a:t> za </a:t>
                      </a:r>
                      <a:r>
                        <a:rPr lang="en-US" sz="800" err="1">
                          <a:effectLst/>
                        </a:rPr>
                        <a:t>razvoj</a:t>
                      </a:r>
                      <a:r>
                        <a:rPr lang="en-US" sz="800">
                          <a:effectLst/>
                        </a:rPr>
                        <a:t> </a:t>
                      </a:r>
                      <a:r>
                        <a:rPr lang="en-US" sz="800" err="1">
                          <a:effectLst/>
                        </a:rPr>
                        <a:t>samopoštovanja</a:t>
                      </a:r>
                      <a:endParaRPr lang="hr-HR" sz="800">
                        <a:effectLst/>
                      </a:endParaRPr>
                    </a:p>
                    <a:p>
                      <a:pPr>
                        <a:lnSpc>
                          <a:spcPct val="107000"/>
                        </a:lnSpc>
                        <a:spcAft>
                          <a:spcPts val="800"/>
                        </a:spcAft>
                      </a:pPr>
                      <a:r>
                        <a:rPr lang="en-US" sz="800">
                          <a:effectLst/>
                        </a:rPr>
                        <a:t> - </a:t>
                      </a:r>
                      <a:r>
                        <a:rPr lang="en-US" sz="800" err="1">
                          <a:effectLst/>
                        </a:rPr>
                        <a:t>Stručna</a:t>
                      </a:r>
                      <a:r>
                        <a:rPr lang="en-US" sz="800">
                          <a:effectLst/>
                        </a:rPr>
                        <a:t> </a:t>
                      </a:r>
                      <a:r>
                        <a:rPr lang="en-US" sz="800" err="1">
                          <a:effectLst/>
                        </a:rPr>
                        <a:t>usavršavanja</a:t>
                      </a:r>
                      <a:r>
                        <a:rPr lang="en-US" sz="800">
                          <a:effectLst/>
                        </a:rPr>
                        <a:t> </a:t>
                      </a:r>
                      <a:r>
                        <a:rPr lang="en-US" sz="800" err="1">
                          <a:effectLst/>
                        </a:rPr>
                        <a:t>učitelja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Informatička</a:t>
                      </a:r>
                      <a:r>
                        <a:rPr lang="en-US" sz="800">
                          <a:effectLst/>
                        </a:rPr>
                        <a:t> </a:t>
                      </a:r>
                      <a:r>
                        <a:rPr lang="en-US" sz="800" err="1">
                          <a:effectLst/>
                        </a:rPr>
                        <a:t>oprema</a:t>
                      </a:r>
                      <a:endParaRPr lang="hr-HR" sz="800">
                        <a:effectLst/>
                      </a:endParaRPr>
                    </a:p>
                    <a:p>
                      <a:pPr>
                        <a:lnSpc>
                          <a:spcPct val="107000"/>
                        </a:lnSpc>
                        <a:spcAft>
                          <a:spcPts val="800"/>
                        </a:spcAft>
                      </a:pPr>
                      <a:r>
                        <a:rPr lang="en-US" sz="800" err="1">
                          <a:effectLst/>
                        </a:rPr>
                        <a:t>Pametn</a:t>
                      </a:r>
                      <a:r>
                        <a:rPr lang="hr-HR" sz="800">
                          <a:effectLst/>
                        </a:rPr>
                        <a:t>e</a:t>
                      </a:r>
                      <a:r>
                        <a:rPr lang="en-US" sz="800">
                          <a:effectLst/>
                        </a:rPr>
                        <a:t> </a:t>
                      </a:r>
                      <a:r>
                        <a:rPr lang="en-US" sz="800" err="1">
                          <a:effectLst/>
                        </a:rPr>
                        <a:t>ploča</a:t>
                      </a:r>
                      <a:endParaRPr lang="hr-HR" sz="800" err="1">
                        <a:effectLst/>
                      </a:endParaRPr>
                    </a:p>
                    <a:p>
                      <a:pPr>
                        <a:lnSpc>
                          <a:spcPct val="107000"/>
                        </a:lnSpc>
                        <a:spcAft>
                          <a:spcPts val="800"/>
                        </a:spcAft>
                      </a:pPr>
                      <a:r>
                        <a:rPr lang="en-US" sz="800" err="1">
                          <a:effectLst/>
                        </a:rPr>
                        <a:t>Ostala</a:t>
                      </a:r>
                      <a:r>
                        <a:rPr lang="en-US" sz="800">
                          <a:effectLst/>
                        </a:rPr>
                        <a:t> </a:t>
                      </a:r>
                      <a:r>
                        <a:rPr lang="en-US" sz="800" err="1">
                          <a:effectLst/>
                        </a:rPr>
                        <a:t>nastavna</a:t>
                      </a:r>
                      <a:r>
                        <a:rPr lang="en-US" sz="800">
                          <a:effectLst/>
                        </a:rPr>
                        <a:t> </a:t>
                      </a:r>
                      <a:r>
                        <a:rPr lang="en-US" sz="800" err="1">
                          <a:effectLst/>
                        </a:rPr>
                        <a:t>sredstva</a:t>
                      </a:r>
                      <a:r>
                        <a:rPr lang="en-US" sz="800">
                          <a:effectLst/>
                        </a:rPr>
                        <a:t> </a:t>
                      </a:r>
                      <a:r>
                        <a:rPr lang="en-US" sz="800" err="1">
                          <a:effectLst/>
                        </a:rPr>
                        <a:t>i</a:t>
                      </a:r>
                      <a:r>
                        <a:rPr lang="en-US" sz="800">
                          <a:effectLst/>
                        </a:rPr>
                        <a:t> </a:t>
                      </a:r>
                      <a:r>
                        <a:rPr lang="en-US" sz="800" err="1">
                          <a:effectLst/>
                        </a:rPr>
                        <a:t>pomagala</a:t>
                      </a:r>
                      <a:endParaRPr lang="hr-HR" sz="800" err="1">
                        <a:effectLst/>
                      </a:endParaRPr>
                    </a:p>
                    <a:p>
                      <a:pPr>
                        <a:lnSpc>
                          <a:spcPct val="107000"/>
                        </a:lnSpc>
                        <a:spcAft>
                          <a:spcPts val="800"/>
                        </a:spcAft>
                      </a:pPr>
                      <a:r>
                        <a:rPr lang="hr-HR" sz="800">
                          <a:effectLst/>
                        </a:rPr>
                        <a:t>Informatička oprema</a:t>
                      </a:r>
                    </a:p>
                    <a:p>
                      <a:pPr>
                        <a:lnSpc>
                          <a:spcPct val="107000"/>
                        </a:lnSpc>
                        <a:spcAft>
                          <a:spcPts val="800"/>
                        </a:spcAft>
                      </a:pPr>
                      <a:r>
                        <a:rPr lang="hr-HR" sz="800">
                          <a:effectLst/>
                        </a:rPr>
                        <a:t>Educiranost </a:t>
                      </a:r>
                      <a:r>
                        <a:rPr lang="hr-HR" sz="800" err="1">
                          <a:effectLst/>
                        </a:rPr>
                        <a:t>kadrra</a:t>
                      </a:r>
                      <a:endParaRPr lang="hr-HR" sz="800" err="1">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Tijekom</a:t>
                      </a:r>
                      <a:r>
                        <a:rPr lang="en-US" sz="800">
                          <a:effectLst/>
                        </a:rPr>
                        <a:t> </a:t>
                      </a:r>
                      <a:r>
                        <a:rPr lang="en-US" sz="800" err="1">
                          <a:effectLst/>
                        </a:rPr>
                        <a:t>godine</a:t>
                      </a:r>
                      <a:endParaRPr lang="hr-HR" sz="800" err="1">
                        <a:effectLst/>
                      </a:endParaRPr>
                    </a:p>
                    <a:p>
                      <a:pPr>
                        <a:lnSpc>
                          <a:spcPct val="107000"/>
                        </a:lnSpc>
                        <a:spcAft>
                          <a:spcPts val="800"/>
                        </a:spcAft>
                      </a:pPr>
                      <a:r>
                        <a:rPr lang="hr-HR" sz="800">
                          <a:effectLst/>
                        </a:rPr>
                        <a:t>Tijekom godine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Ravnatelj</a:t>
                      </a:r>
                      <a:endParaRPr lang="hr-HR" sz="800">
                        <a:effectLst/>
                      </a:endParaRPr>
                    </a:p>
                    <a:p>
                      <a:pPr>
                        <a:lnSpc>
                          <a:spcPct val="107000"/>
                        </a:lnSpc>
                        <a:spcAft>
                          <a:spcPts val="800"/>
                        </a:spcAft>
                      </a:pPr>
                      <a:r>
                        <a:rPr lang="en-US" sz="800" err="1">
                          <a:effectLst/>
                        </a:rPr>
                        <a:t>Pedagog</a:t>
                      </a:r>
                      <a:r>
                        <a:rPr lang="en-US" sz="800">
                          <a:effectLst/>
                        </a:rPr>
                        <a:t> </a:t>
                      </a:r>
                      <a:endParaRPr lang="hr-HR" sz="800">
                        <a:effectLst/>
                      </a:endParaRPr>
                    </a:p>
                    <a:p>
                      <a:pPr>
                        <a:lnSpc>
                          <a:spcPct val="107000"/>
                        </a:lnSpc>
                        <a:spcAft>
                          <a:spcPts val="800"/>
                        </a:spcAft>
                      </a:pPr>
                      <a:r>
                        <a:rPr lang="en-US" sz="800" err="1">
                          <a:effectLst/>
                        </a:rPr>
                        <a:t>Učitelji</a:t>
                      </a:r>
                      <a:endParaRPr lang="hr-HR" sz="800">
                        <a:effectLst/>
                      </a:endParaRPr>
                    </a:p>
                    <a:p>
                      <a:pPr>
                        <a:lnSpc>
                          <a:spcPct val="107000"/>
                        </a:lnSpc>
                        <a:spcAft>
                          <a:spcPts val="800"/>
                        </a:spcAft>
                      </a:pPr>
                      <a:r>
                        <a:rPr lang="hr-HR" sz="800">
                          <a:effectLst/>
                        </a:rPr>
                        <a:t>Ravnatelj</a:t>
                      </a:r>
                    </a:p>
                    <a:p>
                      <a:pPr>
                        <a:lnSpc>
                          <a:spcPct val="107000"/>
                        </a:lnSpc>
                        <a:spcAft>
                          <a:spcPts val="800"/>
                        </a:spcAft>
                      </a:pPr>
                      <a:r>
                        <a:rPr lang="hr-HR" sz="800">
                          <a:effectLst/>
                        </a:rPr>
                        <a:t>Učitelji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extLst>
                  <a:ext uri="{0D108BD9-81ED-4DB2-BD59-A6C34878D82A}">
                    <a16:rowId xmlns:a16="http://schemas.microsoft.com/office/drawing/2014/main" xmlns="" val="1392859606"/>
                  </a:ext>
                </a:extLst>
              </a:tr>
              <a:tr h="1992131">
                <a:tc>
                  <a:txBody>
                    <a:bodyPr/>
                    <a:lstStyle/>
                    <a:p>
                      <a:pPr>
                        <a:lnSpc>
                          <a:spcPct val="107000"/>
                        </a:lnSpc>
                        <a:spcAft>
                          <a:spcPts val="800"/>
                        </a:spcAft>
                      </a:pPr>
                      <a:r>
                        <a:rPr lang="en-US" sz="800" err="1">
                          <a:effectLst/>
                        </a:rPr>
                        <a:t>Provođenje</a:t>
                      </a:r>
                      <a:r>
                        <a:rPr lang="en-US" sz="800">
                          <a:effectLst/>
                        </a:rPr>
                        <a:t> </a:t>
                      </a:r>
                      <a:r>
                        <a:rPr lang="en-US" sz="800" err="1">
                          <a:effectLst/>
                        </a:rPr>
                        <a:t>preventivnih</a:t>
                      </a:r>
                      <a:r>
                        <a:rPr lang="en-US" sz="800">
                          <a:effectLst/>
                        </a:rPr>
                        <a:t> </a:t>
                      </a:r>
                      <a:r>
                        <a:rPr lang="en-US" sz="800" err="1">
                          <a:effectLst/>
                        </a:rPr>
                        <a:t>programa</a:t>
                      </a:r>
                      <a:r>
                        <a:rPr lang="en-US" sz="800">
                          <a:effectLst/>
                        </a:rPr>
                        <a:t>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Smanjiti</a:t>
                      </a:r>
                      <a:r>
                        <a:rPr lang="en-US" sz="800">
                          <a:effectLst/>
                        </a:rPr>
                        <a:t> </a:t>
                      </a:r>
                      <a:r>
                        <a:rPr lang="en-US" sz="800" err="1">
                          <a:effectLst/>
                        </a:rPr>
                        <a:t>fizičko</a:t>
                      </a:r>
                      <a:r>
                        <a:rPr lang="en-US" sz="800">
                          <a:effectLst/>
                        </a:rPr>
                        <a:t> </a:t>
                      </a:r>
                      <a:r>
                        <a:rPr lang="en-US" sz="800" err="1">
                          <a:effectLst/>
                        </a:rPr>
                        <a:t>i</a:t>
                      </a:r>
                      <a:r>
                        <a:rPr lang="en-US" sz="800">
                          <a:effectLst/>
                        </a:rPr>
                        <a:t> </a:t>
                      </a:r>
                      <a:r>
                        <a:rPr lang="en-US" sz="800" err="1">
                          <a:effectLst/>
                        </a:rPr>
                        <a:t>verbalno</a:t>
                      </a:r>
                      <a:r>
                        <a:rPr lang="en-US" sz="800">
                          <a:effectLst/>
                        </a:rPr>
                        <a:t> </a:t>
                      </a:r>
                      <a:r>
                        <a:rPr lang="en-US" sz="800" err="1">
                          <a:effectLst/>
                        </a:rPr>
                        <a:t>nasilje</a:t>
                      </a:r>
                      <a:endParaRPr lang="hr-HR" sz="800" err="1">
                        <a:effectLst/>
                      </a:endParaRPr>
                    </a:p>
                    <a:p>
                      <a:pPr>
                        <a:lnSpc>
                          <a:spcPct val="107000"/>
                        </a:lnSpc>
                        <a:spcAft>
                          <a:spcPts val="800"/>
                        </a:spcAft>
                      </a:pPr>
                      <a:r>
                        <a:rPr lang="en-US" sz="800" err="1">
                          <a:effectLst/>
                        </a:rPr>
                        <a:t>Prevencija</a:t>
                      </a:r>
                      <a:r>
                        <a:rPr lang="en-US" sz="800">
                          <a:effectLst/>
                        </a:rPr>
                        <a:t> </a:t>
                      </a:r>
                      <a:r>
                        <a:rPr lang="en-US" sz="800" err="1">
                          <a:effectLst/>
                        </a:rPr>
                        <a:t>ovisnosti</a:t>
                      </a:r>
                      <a:endParaRPr lang="hr-HR" sz="800" err="1">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a:effectLst/>
                        </a:rPr>
                        <a:t>-</a:t>
                      </a:r>
                      <a:r>
                        <a:rPr lang="en-US" sz="800" err="1">
                          <a:effectLst/>
                        </a:rPr>
                        <a:t>vrijednosti</a:t>
                      </a:r>
                      <a:r>
                        <a:rPr lang="en-US" sz="800">
                          <a:effectLst/>
                        </a:rPr>
                        <a:t>/</a:t>
                      </a:r>
                      <a:r>
                        <a:rPr lang="en-US" sz="800" err="1">
                          <a:effectLst/>
                        </a:rPr>
                        <a:t>pravila</a:t>
                      </a:r>
                      <a:r>
                        <a:rPr lang="en-US" sz="800">
                          <a:effectLst/>
                        </a:rPr>
                        <a:t>/ </a:t>
                      </a:r>
                      <a:r>
                        <a:rPr lang="en-US" sz="800" err="1">
                          <a:effectLst/>
                        </a:rPr>
                        <a:t>posljedice</a:t>
                      </a:r>
                      <a:r>
                        <a:rPr lang="en-US" sz="800">
                          <a:effectLst/>
                        </a:rPr>
                        <a:t> za </a:t>
                      </a:r>
                      <a:r>
                        <a:rPr lang="en-US" sz="800" err="1">
                          <a:effectLst/>
                        </a:rPr>
                        <a:t>svaki</a:t>
                      </a:r>
                      <a:r>
                        <a:rPr lang="en-US" sz="800">
                          <a:effectLst/>
                        </a:rPr>
                        <a:t> </a:t>
                      </a:r>
                      <a:r>
                        <a:rPr lang="en-US" sz="800" err="1">
                          <a:effectLst/>
                        </a:rPr>
                        <a:t>razred</a:t>
                      </a:r>
                      <a:endParaRPr lang="hr-HR" sz="800">
                        <a:effectLst/>
                      </a:endParaRPr>
                    </a:p>
                    <a:p>
                      <a:pPr>
                        <a:lnSpc>
                          <a:spcPct val="107000"/>
                        </a:lnSpc>
                        <a:spcAft>
                          <a:spcPts val="800"/>
                        </a:spcAft>
                      </a:pPr>
                      <a:r>
                        <a:rPr lang="en-US" sz="800">
                          <a:effectLst/>
                        </a:rPr>
                        <a:t>-</a:t>
                      </a:r>
                      <a:r>
                        <a:rPr lang="en-US" sz="800" err="1">
                          <a:effectLst/>
                        </a:rPr>
                        <a:t>radionice</a:t>
                      </a:r>
                      <a:r>
                        <a:rPr lang="en-US" sz="800">
                          <a:effectLst/>
                        </a:rPr>
                        <a:t> </a:t>
                      </a:r>
                      <a:r>
                        <a:rPr lang="en-US" sz="800" err="1">
                          <a:effectLst/>
                        </a:rPr>
                        <a:t>na</a:t>
                      </a:r>
                      <a:r>
                        <a:rPr lang="en-US" sz="800">
                          <a:effectLst/>
                        </a:rPr>
                        <a:t> </a:t>
                      </a:r>
                      <a:r>
                        <a:rPr lang="en-US" sz="800" err="1">
                          <a:effectLst/>
                        </a:rPr>
                        <a:t>temu</a:t>
                      </a:r>
                      <a:r>
                        <a:rPr lang="en-US" sz="800">
                          <a:effectLst/>
                        </a:rPr>
                        <a:t> </a:t>
                      </a:r>
                      <a:r>
                        <a:rPr lang="en-US" sz="800" err="1">
                          <a:effectLst/>
                        </a:rPr>
                        <a:t>samopoštovanja</a:t>
                      </a:r>
                      <a:r>
                        <a:rPr lang="en-US" sz="800">
                          <a:effectLst/>
                        </a:rPr>
                        <a:t>, </a:t>
                      </a:r>
                      <a:r>
                        <a:rPr lang="en-US" sz="800" err="1">
                          <a:effectLst/>
                        </a:rPr>
                        <a:t>komunikacije</a:t>
                      </a:r>
                      <a:r>
                        <a:rPr lang="en-US" sz="800">
                          <a:effectLst/>
                        </a:rPr>
                        <a:t> </a:t>
                      </a:r>
                      <a:endParaRPr lang="hr-HR" sz="800">
                        <a:effectLst/>
                      </a:endParaRPr>
                    </a:p>
                    <a:p>
                      <a:pPr>
                        <a:lnSpc>
                          <a:spcPct val="107000"/>
                        </a:lnSpc>
                        <a:spcAft>
                          <a:spcPts val="800"/>
                        </a:spcAft>
                      </a:pPr>
                      <a:r>
                        <a:rPr lang="en-US" sz="800">
                          <a:effectLst/>
                        </a:rPr>
                        <a:t> - </a:t>
                      </a:r>
                      <a:r>
                        <a:rPr lang="en-US" sz="800" err="1">
                          <a:effectLst/>
                        </a:rPr>
                        <a:t>povećati</a:t>
                      </a:r>
                      <a:r>
                        <a:rPr lang="en-US" sz="800">
                          <a:effectLst/>
                        </a:rPr>
                        <a:t> </a:t>
                      </a:r>
                      <a:r>
                        <a:rPr lang="en-US" sz="800" err="1">
                          <a:effectLst/>
                        </a:rPr>
                        <a:t>dežurstva</a:t>
                      </a:r>
                      <a:r>
                        <a:rPr lang="en-US" sz="800">
                          <a:effectLst/>
                        </a:rPr>
                        <a:t> </a:t>
                      </a:r>
                      <a:r>
                        <a:rPr lang="en-US" sz="800" err="1">
                          <a:effectLst/>
                        </a:rPr>
                        <a:t>na</a:t>
                      </a:r>
                      <a:r>
                        <a:rPr lang="en-US" sz="800">
                          <a:effectLst/>
                        </a:rPr>
                        <a:t> </a:t>
                      </a:r>
                      <a:r>
                        <a:rPr lang="en-US" sz="800" err="1">
                          <a:effectLst/>
                        </a:rPr>
                        <a:t>hodniku</a:t>
                      </a:r>
                      <a:endParaRPr lang="hr-HR" sz="800">
                        <a:effectLst/>
                      </a:endParaRPr>
                    </a:p>
                    <a:p>
                      <a:pPr>
                        <a:lnSpc>
                          <a:spcPct val="107000"/>
                        </a:lnSpc>
                        <a:spcAft>
                          <a:spcPts val="800"/>
                        </a:spcAft>
                      </a:pPr>
                      <a:r>
                        <a:rPr lang="en-US" sz="800">
                          <a:effectLst/>
                        </a:rPr>
                        <a:t> - </a:t>
                      </a:r>
                      <a:r>
                        <a:rPr lang="en-US" sz="800" err="1">
                          <a:effectLst/>
                        </a:rPr>
                        <a:t>uključiti</a:t>
                      </a:r>
                      <a:r>
                        <a:rPr lang="en-US" sz="800">
                          <a:effectLst/>
                        </a:rPr>
                        <a:t> se u </a:t>
                      </a:r>
                      <a:r>
                        <a:rPr lang="en-US" sz="800" err="1">
                          <a:effectLst/>
                        </a:rPr>
                        <a:t>projekte</a:t>
                      </a:r>
                      <a:r>
                        <a:rPr lang="en-US" sz="800">
                          <a:effectLst/>
                        </a:rPr>
                        <a:t> za </a:t>
                      </a:r>
                      <a:r>
                        <a:rPr lang="en-US" sz="800" err="1">
                          <a:effectLst/>
                        </a:rPr>
                        <a:t>sprečavanje</a:t>
                      </a:r>
                      <a:r>
                        <a:rPr lang="en-US" sz="800">
                          <a:effectLst/>
                        </a:rPr>
                        <a:t> </a:t>
                      </a:r>
                      <a:r>
                        <a:rPr lang="en-US" sz="800" err="1">
                          <a:effectLst/>
                        </a:rPr>
                        <a:t>nasilja</a:t>
                      </a:r>
                      <a:endParaRPr lang="hr-HR" sz="800">
                        <a:effectLst/>
                      </a:endParaRPr>
                    </a:p>
                    <a:p>
                      <a:pPr>
                        <a:lnSpc>
                          <a:spcPct val="107000"/>
                        </a:lnSpc>
                        <a:spcAft>
                          <a:spcPts val="800"/>
                        </a:spcAft>
                      </a:pPr>
                      <a:r>
                        <a:rPr lang="en-US" sz="800">
                          <a:effectLst/>
                        </a:rPr>
                        <a:t> - </a:t>
                      </a:r>
                      <a:r>
                        <a:rPr lang="en-US" sz="800" err="1">
                          <a:effectLst/>
                        </a:rPr>
                        <a:t>provođenje</a:t>
                      </a:r>
                      <a:r>
                        <a:rPr lang="en-US" sz="800">
                          <a:effectLst/>
                        </a:rPr>
                        <a:t> </a:t>
                      </a:r>
                      <a:r>
                        <a:rPr lang="hr-HR" sz="800">
                          <a:effectLst/>
                        </a:rPr>
                        <a:t>Ishodi</a:t>
                      </a:r>
                      <a:r>
                        <a:rPr lang="en-US" sz="800" err="1">
                          <a:effectLst/>
                        </a:rPr>
                        <a:t>anih</a:t>
                      </a:r>
                      <a:r>
                        <a:rPr lang="en-US" sz="800">
                          <a:effectLst/>
                        </a:rPr>
                        <a:t> </a:t>
                      </a:r>
                      <a:r>
                        <a:rPr lang="en-US" sz="800" err="1">
                          <a:effectLst/>
                        </a:rPr>
                        <a:t>aktivnosti</a:t>
                      </a:r>
                      <a:r>
                        <a:rPr lang="en-US" sz="800">
                          <a:effectLst/>
                        </a:rPr>
                        <a:t> za </a:t>
                      </a:r>
                      <a:r>
                        <a:rPr lang="en-US" sz="800" err="1">
                          <a:effectLst/>
                        </a:rPr>
                        <a:t>sprječavanje</a:t>
                      </a:r>
                      <a:r>
                        <a:rPr lang="en-US" sz="800">
                          <a:effectLst/>
                        </a:rPr>
                        <a:t> </a:t>
                      </a:r>
                      <a:r>
                        <a:rPr lang="en-US" sz="800" err="1">
                          <a:effectLst/>
                        </a:rPr>
                        <a:t>nasilja</a:t>
                      </a:r>
                      <a:endParaRPr lang="hr-HR" sz="800">
                        <a:effectLst/>
                      </a:endParaRPr>
                    </a:p>
                    <a:p>
                      <a:pPr>
                        <a:lnSpc>
                          <a:spcPct val="107000"/>
                        </a:lnSpc>
                        <a:spcAft>
                          <a:spcPts val="800"/>
                        </a:spcAft>
                      </a:pPr>
                      <a:r>
                        <a:rPr lang="en-US" sz="800">
                          <a:effectLst/>
                        </a:rPr>
                        <a:t> - rad s </a:t>
                      </a:r>
                      <a:r>
                        <a:rPr lang="en-US" sz="800" err="1">
                          <a:effectLst/>
                        </a:rPr>
                        <a:t>roditeljima</a:t>
                      </a:r>
                      <a:endParaRPr lang="hr-HR" sz="800">
                        <a:effectLst/>
                      </a:endParaRPr>
                    </a:p>
                    <a:p>
                      <a:pPr>
                        <a:lnSpc>
                          <a:spcPct val="107000"/>
                        </a:lnSpc>
                        <a:spcAft>
                          <a:spcPts val="800"/>
                        </a:spcAft>
                      </a:pPr>
                      <a:r>
                        <a:rPr lang="en-US" sz="800">
                          <a:effectLst/>
                        </a:rPr>
                        <a:t> -  </a:t>
                      </a:r>
                      <a:r>
                        <a:rPr lang="en-US" sz="800" err="1">
                          <a:effectLst/>
                        </a:rPr>
                        <a:t>tribine</a:t>
                      </a:r>
                      <a:r>
                        <a:rPr lang="en-US" sz="800">
                          <a:effectLst/>
                        </a:rPr>
                        <a:t> za </a:t>
                      </a:r>
                      <a:r>
                        <a:rPr lang="en-US" sz="800" err="1">
                          <a:effectLst/>
                        </a:rPr>
                        <a:t>učitelje</a:t>
                      </a:r>
                      <a:r>
                        <a:rPr lang="en-US" sz="800">
                          <a:effectLst/>
                        </a:rPr>
                        <a:t>, </a:t>
                      </a:r>
                      <a:r>
                        <a:rPr lang="en-US" sz="800" err="1">
                          <a:effectLst/>
                        </a:rPr>
                        <a:t>roditelje</a:t>
                      </a:r>
                      <a:r>
                        <a:rPr lang="en-US" sz="800">
                          <a:effectLst/>
                        </a:rPr>
                        <a:t> </a:t>
                      </a:r>
                      <a:r>
                        <a:rPr lang="en-US" sz="800" err="1">
                          <a:effectLst/>
                        </a:rPr>
                        <a:t>i</a:t>
                      </a:r>
                      <a:r>
                        <a:rPr lang="en-US" sz="800">
                          <a:effectLst/>
                        </a:rPr>
                        <a:t> </a:t>
                      </a:r>
                      <a:r>
                        <a:rPr lang="en-US" sz="800" err="1">
                          <a:effectLst/>
                        </a:rPr>
                        <a:t>učenike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Radni</a:t>
                      </a:r>
                      <a:r>
                        <a:rPr lang="en-US" sz="800">
                          <a:effectLst/>
                        </a:rPr>
                        <a:t> </a:t>
                      </a:r>
                      <a:r>
                        <a:rPr lang="en-US" sz="800" err="1">
                          <a:effectLst/>
                        </a:rPr>
                        <a:t>materijal</a:t>
                      </a:r>
                      <a:r>
                        <a:rPr lang="en-US" sz="800">
                          <a:effectLst/>
                        </a:rPr>
                        <a:t>, </a:t>
                      </a:r>
                      <a:r>
                        <a:rPr lang="en-US" sz="800" err="1">
                          <a:effectLst/>
                        </a:rPr>
                        <a:t>angažiranost</a:t>
                      </a:r>
                      <a:r>
                        <a:rPr lang="en-US" sz="800">
                          <a:effectLst/>
                        </a:rPr>
                        <a:t> </a:t>
                      </a:r>
                      <a:r>
                        <a:rPr lang="en-US" sz="800" err="1">
                          <a:effectLst/>
                        </a:rPr>
                        <a:t>svih</a:t>
                      </a:r>
                      <a:r>
                        <a:rPr lang="en-US" sz="800">
                          <a:effectLst/>
                        </a:rPr>
                        <a:t> </a:t>
                      </a:r>
                      <a:r>
                        <a:rPr lang="en-US" sz="800" err="1">
                          <a:effectLst/>
                        </a:rPr>
                        <a:t>razrednika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Tijekom</a:t>
                      </a:r>
                      <a:r>
                        <a:rPr lang="en-US" sz="800">
                          <a:effectLst/>
                        </a:rPr>
                        <a:t> </a:t>
                      </a:r>
                      <a:r>
                        <a:rPr lang="en-US" sz="800" err="1">
                          <a:effectLst/>
                        </a:rPr>
                        <a:t>godine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Ravnatelj</a:t>
                      </a:r>
                      <a:endParaRPr lang="hr-HR" sz="800">
                        <a:effectLst/>
                      </a:endParaRPr>
                    </a:p>
                    <a:p>
                      <a:pPr>
                        <a:lnSpc>
                          <a:spcPct val="107000"/>
                        </a:lnSpc>
                        <a:spcAft>
                          <a:spcPts val="800"/>
                        </a:spcAft>
                      </a:pPr>
                      <a:r>
                        <a:rPr lang="en-US" sz="800" err="1">
                          <a:effectLst/>
                        </a:rPr>
                        <a:t>Pedagog</a:t>
                      </a:r>
                      <a:r>
                        <a:rPr lang="en-US" sz="800">
                          <a:effectLst/>
                        </a:rPr>
                        <a:t> </a:t>
                      </a:r>
                      <a:endParaRPr lang="hr-HR" sz="800">
                        <a:effectLst/>
                      </a:endParaRPr>
                    </a:p>
                    <a:p>
                      <a:pPr>
                        <a:lnSpc>
                          <a:spcPct val="107000"/>
                        </a:lnSpc>
                        <a:spcAft>
                          <a:spcPts val="800"/>
                        </a:spcAft>
                      </a:pPr>
                      <a:r>
                        <a:rPr lang="en-US" sz="800" err="1">
                          <a:effectLst/>
                        </a:rPr>
                        <a:t>Učitelji</a:t>
                      </a:r>
                      <a:r>
                        <a:rPr lang="en-US" sz="800">
                          <a:effectLst/>
                        </a:rPr>
                        <a:t> – </a:t>
                      </a:r>
                      <a:r>
                        <a:rPr lang="en-US" sz="800" err="1">
                          <a:effectLst/>
                        </a:rPr>
                        <a:t>osobito</a:t>
                      </a:r>
                      <a:r>
                        <a:rPr lang="en-US" sz="800">
                          <a:effectLst/>
                        </a:rPr>
                        <a:t> </a:t>
                      </a:r>
                      <a:r>
                        <a:rPr lang="en-US" sz="800" err="1">
                          <a:effectLst/>
                        </a:rPr>
                        <a:t>razrednici</a:t>
                      </a:r>
                      <a:endParaRPr lang="hr-HR" sz="800">
                        <a:effectLst/>
                      </a:endParaRPr>
                    </a:p>
                    <a:p>
                      <a:pPr>
                        <a:lnSpc>
                          <a:spcPct val="107000"/>
                        </a:lnSpc>
                        <a:spcAft>
                          <a:spcPts val="800"/>
                        </a:spcAft>
                      </a:pPr>
                      <a:r>
                        <a:rPr lang="en-US" sz="800">
                          <a:effectLst/>
                        </a:rPr>
                        <a:t>Tim za </a:t>
                      </a:r>
                      <a:r>
                        <a:rPr lang="en-US" sz="800" err="1">
                          <a:effectLst/>
                        </a:rPr>
                        <a:t>nenasilje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extLst>
                  <a:ext uri="{0D108BD9-81ED-4DB2-BD59-A6C34878D82A}">
                    <a16:rowId xmlns:a16="http://schemas.microsoft.com/office/drawing/2014/main" xmlns="" val="3381468614"/>
                  </a:ext>
                </a:extLst>
              </a:tr>
            </a:tbl>
          </a:graphicData>
        </a:graphic>
      </p:graphicFrame>
    </p:spTree>
    <p:extLst>
      <p:ext uri="{BB962C8B-B14F-4D97-AF65-F5344CB8AC3E}">
        <p14:creationId xmlns:p14="http://schemas.microsoft.com/office/powerpoint/2010/main" xmlns="" val="3001196063"/>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913"/>
        <p:cNvGrpSpPr/>
        <p:nvPr/>
      </p:nvGrpSpPr>
      <p:grpSpPr>
        <a:xfrm>
          <a:off x="0" y="0"/>
          <a:ext cx="0" cy="0"/>
          <a:chOff x="0" y="0"/>
          <a:chExt cx="0" cy="0"/>
        </a:xfrm>
      </p:grpSpPr>
      <p:graphicFrame>
        <p:nvGraphicFramePr>
          <p:cNvPr id="914" name="Shape 914"/>
          <p:cNvGraphicFramePr/>
          <p:nvPr>
            <p:extLst>
              <p:ext uri="{D42A27DB-BD31-4B8C-83A1-F6EECF244321}">
                <p14:modId xmlns:p14="http://schemas.microsoft.com/office/powerpoint/2010/main" xmlns="" val="981865434"/>
              </p:ext>
            </p:extLst>
          </p:nvPr>
        </p:nvGraphicFramePr>
        <p:xfrm>
          <a:off x="890336" y="945432"/>
          <a:ext cx="8074151" cy="4134247"/>
        </p:xfrm>
        <a:graphic>
          <a:graphicData uri="http://schemas.openxmlformats.org/drawingml/2006/table">
            <a:tbl>
              <a:tblPr>
                <a:tableStyleId>{0E3FDE45-AF77-4B5C-9715-49D594BDF05E}</a:tableStyleId>
              </a:tblPr>
              <a:tblGrid>
                <a:gridCol w="1917293">
                  <a:extLst>
                    <a:ext uri="{9D8B030D-6E8A-4147-A177-3AD203B41FA5}">
                      <a16:colId xmlns:a16="http://schemas.microsoft.com/office/drawing/2014/main" xmlns="" val="20000"/>
                    </a:ext>
                  </a:extLst>
                </a:gridCol>
                <a:gridCol w="6156858">
                  <a:extLst>
                    <a:ext uri="{9D8B030D-6E8A-4147-A177-3AD203B41FA5}">
                      <a16:colId xmlns:a16="http://schemas.microsoft.com/office/drawing/2014/main" xmlns="" val="20001"/>
                    </a:ext>
                  </a:extLst>
                </a:gridCol>
              </a:tblGrid>
              <a:tr h="74960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127000" marR="0" lvl="0" indent="-120650" algn="l" rtl="0">
                        <a:lnSpc>
                          <a:spcPct val="100000"/>
                        </a:lnSpc>
                        <a:spcBef>
                          <a:spcPts val="0"/>
                        </a:spcBef>
                        <a:spcAft>
                          <a:spcPts val="0"/>
                        </a:spcAft>
                        <a:buFont typeface="Calibri"/>
                        <a:buChar char="-"/>
                      </a:pPr>
                      <a:r>
                        <a:rPr lang="en" sz="1000" u="none" strike="noStrike" cap="none" baseline="0" err="1"/>
                        <a:t>Učenik</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prepoznati</a:t>
                      </a:r>
                      <a:r>
                        <a:rPr lang="en" sz="1000" u="none" strike="noStrike" cap="none" baseline="0"/>
                        <a:t> </a:t>
                      </a:r>
                      <a:r>
                        <a:rPr lang="en" sz="1000" u="none" strike="noStrike" cap="none" baseline="0" err="1"/>
                        <a:t>važnost</a:t>
                      </a:r>
                      <a:r>
                        <a:rPr lang="en" sz="1000" u="none" strike="noStrike" cap="none" baseline="0">
                          <a:sym typeface="Calibri"/>
                        </a:rPr>
                        <a:t> </a:t>
                      </a:r>
                      <a:r>
                        <a:rPr lang="en" sz="1000" u="none" strike="noStrike" cap="none" baseline="0" err="1"/>
                        <a:t>čitanja</a:t>
                      </a:r>
                      <a:r>
                        <a:rPr lang="en" sz="1000" u="none" strike="noStrike" cap="none" baseline="0">
                          <a:sym typeface="Calibri"/>
                        </a:rPr>
                        <a:t> </a:t>
                      </a:r>
                      <a:r>
                        <a:rPr lang="en" sz="1000" u="none" strike="noStrike" cap="none" baseline="0" err="1">
                          <a:sym typeface="Calibri"/>
                        </a:rPr>
                        <a:t>slikovnica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i</a:t>
                      </a:r>
                      <a:r>
                        <a:rPr lang="en" sz="1000">
                          <a:sym typeface="Calibri"/>
                        </a:rPr>
                        <a:t> </a:t>
                      </a:r>
                      <a:r>
                        <a:rPr lang="en" sz="1000" err="1">
                          <a:sym typeface="Calibri"/>
                        </a:rPr>
                        <a:t>knjiga</a:t>
                      </a:r>
                      <a:endParaRPr lang="en" sz="1000">
                        <a:sym typeface="Calibri"/>
                      </a:endParaRPr>
                    </a:p>
                    <a:p>
                      <a:pPr marL="127000" marR="0" lvl="0" indent="-120650" algn="l" rtl="0">
                        <a:lnSpc>
                          <a:spcPct val="100000"/>
                        </a:lnSpc>
                        <a:spcBef>
                          <a:spcPts val="0"/>
                        </a:spcBef>
                        <a:spcAft>
                          <a:spcPts val="0"/>
                        </a:spcAft>
                        <a:buFont typeface="Calibri"/>
                        <a:buChar char="-"/>
                      </a:pPr>
                      <a:r>
                        <a:rPr lang="en" sz="1000" u="none" strike="noStrike" cap="none" baseline="0" err="1"/>
                        <a:t>Učenik</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doživjeti</a:t>
                      </a:r>
                      <a:r>
                        <a:rPr lang="en" sz="1000" u="none" strike="noStrike" cap="none" baseline="0">
                          <a:sym typeface="Calibri"/>
                        </a:rPr>
                        <a:t> </a:t>
                      </a:r>
                      <a:r>
                        <a:rPr lang="en" sz="1000" u="none" strike="noStrike" cap="none" baseline="0" err="1">
                          <a:sym typeface="Calibri"/>
                        </a:rPr>
                        <a:t>lutkarsko</a:t>
                      </a:r>
                      <a:r>
                        <a:rPr lang="en" sz="1000" u="none" strike="noStrike" cap="none" baseline="0">
                          <a:sym typeface="Calibri"/>
                        </a:rPr>
                        <a:t>/</a:t>
                      </a:r>
                      <a:r>
                        <a:rPr lang="en" sz="1000" u="none" strike="noStrike" cap="none" baseline="0" err="1">
                          <a:sym typeface="Calibri"/>
                        </a:rPr>
                        <a:t>kazališnu</a:t>
                      </a:r>
                      <a:r>
                        <a:rPr lang="en" sz="1000" u="none" strike="noStrike" cap="none" baseline="0">
                          <a:sym typeface="Calibri"/>
                        </a:rPr>
                        <a:t>  </a:t>
                      </a:r>
                      <a:r>
                        <a:rPr lang="en" sz="1000" u="none" strike="noStrike" cap="none" baseline="0" err="1">
                          <a:sym typeface="Calibri"/>
                        </a:rPr>
                        <a:t>predstavu</a:t>
                      </a:r>
                      <a:endParaRPr lang="en" sz="1000" u="none" strike="noStrike" cap="none" baseline="0">
                        <a:sym typeface="Calibri"/>
                      </a:endParaRPr>
                    </a:p>
                    <a:p>
                      <a:pPr marL="127000" marR="0" lvl="0" indent="-120650" algn="l" rtl="0">
                        <a:lnSpc>
                          <a:spcPct val="100000"/>
                        </a:lnSpc>
                        <a:spcBef>
                          <a:spcPts val="0"/>
                        </a:spcBef>
                        <a:spcAft>
                          <a:spcPts val="0"/>
                        </a:spcAft>
                        <a:buFont typeface="Calibri"/>
                        <a:buChar char="-"/>
                      </a:pPr>
                      <a:r>
                        <a:rPr lang="en" sz="1000" u="none" strike="noStrike" cap="none" baseline="0" err="1"/>
                        <a:t>Učenik</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upoznati</a:t>
                      </a:r>
                      <a:r>
                        <a:rPr lang="en" sz="1000" u="none" strike="noStrike" cap="none" baseline="0">
                          <a:sym typeface="Calibri"/>
                        </a:rPr>
                        <a:t> </a:t>
                      </a:r>
                      <a:r>
                        <a:rPr lang="en" sz="1000" u="none" strike="noStrike" cap="none" baseline="0" err="1">
                          <a:sym typeface="Calibri"/>
                        </a:rPr>
                        <a:t>scensko</a:t>
                      </a:r>
                      <a:r>
                        <a:rPr lang="en" sz="1000" u="none" strike="noStrike" cap="none" baseline="0">
                          <a:sym typeface="Calibri"/>
                        </a:rPr>
                        <a:t> </a:t>
                      </a:r>
                      <a:r>
                        <a:rPr lang="en" sz="1000" u="none" strike="noStrike" cap="none" baseline="0" err="1">
                          <a:sym typeface="Calibri"/>
                        </a:rPr>
                        <a:t>uprizorenje</a:t>
                      </a:r>
                      <a:r>
                        <a:rPr lang="en" sz="1000" u="none" strike="noStrike" cap="none" baseline="0">
                          <a:sym typeface="Calibri"/>
                        </a:rPr>
                        <a:t> </a:t>
                      </a:r>
                      <a:r>
                        <a:rPr lang="en" sz="1000" u="none" strike="noStrike" cap="none" baseline="0" err="1">
                          <a:sym typeface="Calibri"/>
                        </a:rPr>
                        <a:t>kazališnog</a:t>
                      </a:r>
                      <a:r>
                        <a:rPr lang="en" sz="1000" u="none" strike="noStrike" cap="none" baseline="0">
                          <a:sym typeface="Calibri"/>
                        </a:rPr>
                        <a:t> </a:t>
                      </a:r>
                      <a:r>
                        <a:rPr lang="en" sz="1000" u="none" strike="noStrike" cap="none" baseline="0" err="1">
                          <a:sym typeface="Calibri"/>
                        </a:rPr>
                        <a:t>djela</a:t>
                      </a:r>
                      <a:r>
                        <a:rPr lang="en" sz="1000" u="none" strike="noStrike" cap="none" baseline="0">
                          <a:sym typeface="Calibri"/>
                        </a:rPr>
                        <a:t>/</a:t>
                      </a:r>
                      <a:r>
                        <a:rPr lang="en" sz="1000" u="none" strike="noStrike" cap="none" baseline="0" err="1">
                          <a:sym typeface="Calibri"/>
                        </a:rPr>
                        <a:t>teksta</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0"/>
                  </a:ext>
                </a:extLst>
              </a:tr>
              <a:tr h="8440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upoznati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s </a:t>
                      </a:r>
                      <a:r>
                        <a:rPr lang="en" sz="1000" u="none" strike="noStrike" cap="none" baseline="0" err="1">
                          <a:sym typeface="Calibri"/>
                        </a:rPr>
                        <a:t>književnikom</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njegovim</a:t>
                      </a:r>
                      <a:r>
                        <a:rPr lang="en" sz="1000" u="none" strike="noStrike" cap="none" baseline="0">
                          <a:sym typeface="Calibri"/>
                        </a:rPr>
                        <a:t> </a:t>
                      </a:r>
                      <a:r>
                        <a:rPr lang="en" sz="1000" u="none" strike="noStrike" cap="none" baseline="0" err="1">
                          <a:sym typeface="Calibri"/>
                        </a:rPr>
                        <a:t>stvaralaštvom</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književni</a:t>
                      </a:r>
                      <a:r>
                        <a:rPr lang="en" sz="1000" u="none" strike="noStrike" cap="none" baseline="0">
                          <a:sym typeface="Calibri"/>
                        </a:rPr>
                        <a:t> </a:t>
                      </a:r>
                      <a:r>
                        <a:rPr lang="en" sz="1000" u="none" strike="noStrike" cap="none" baseline="0" err="1">
                          <a:sym typeface="Calibri"/>
                        </a:rPr>
                        <a:t>susret</a:t>
                      </a:r>
                    </a:p>
                    <a:p>
                      <a:pPr marL="0" marR="0" lvl="0" indent="6350" algn="l" rtl="0">
                        <a:lnSpc>
                          <a:spcPct val="100000"/>
                        </a:lnSpc>
                        <a:spcBef>
                          <a:spcPts val="0"/>
                        </a:spcBef>
                        <a:spcAft>
                          <a:spcPts val="0"/>
                        </a:spcAft>
                        <a:buClr>
                          <a:srgbClr val="000000"/>
                        </a:buClr>
                        <a:buSzPct val="100000"/>
                        <a:buFont typeface="Calibri"/>
                        <a:buChar char="-"/>
                      </a:pP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maštu</a:t>
                      </a:r>
                      <a:r>
                        <a:rPr lang="en" sz="1000" u="none" strike="noStrike" cap="none" baseline="0">
                          <a:sym typeface="Calibri"/>
                        </a:rPr>
                        <a:t> </a:t>
                      </a:r>
                      <a:r>
                        <a:rPr lang="en" sz="1000" u="none" strike="noStrike" cap="none" baseline="0" err="1">
                          <a:sym typeface="Calibri"/>
                        </a:rPr>
                        <a:t>kod</a:t>
                      </a:r>
                      <a:r>
                        <a:rPr lang="en" sz="1000" u="none" strike="noStrike" cap="none" baseline="0">
                          <a:sym typeface="Calibri"/>
                        </a:rPr>
                        <a:t> </a:t>
                      </a:r>
                      <a:r>
                        <a:rPr lang="en" sz="1000" u="none" strike="noStrike" cap="none" baseline="0" err="1">
                          <a:sym typeface="Calibri"/>
                        </a:rPr>
                        <a:t>učenika</a:t>
                      </a:r>
                      <a:endParaRPr lang="en" sz="1000" u="none" strike="noStrike" cap="none" baseline="0">
                        <a:sym typeface="Calibri"/>
                      </a:endParaRPr>
                    </a:p>
                    <a:p>
                      <a:pPr marL="0" marR="0" lvl="0" indent="6350" algn="l" rtl="0">
                        <a:lnSpc>
                          <a:spcPct val="100000"/>
                        </a:lnSpc>
                        <a:spcBef>
                          <a:spcPts val="0"/>
                        </a:spcBef>
                        <a:spcAft>
                          <a:spcPts val="0"/>
                        </a:spcAft>
                        <a:buClr>
                          <a:srgbClr val="000000"/>
                        </a:buClr>
                        <a:buSzPct val="100000"/>
                        <a:buFont typeface="Calibri"/>
                        <a:buChar char="-"/>
                      </a:pP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estetske</a:t>
                      </a:r>
                      <a:r>
                        <a:rPr lang="en" sz="1000" u="none" strike="noStrike" cap="none" baseline="0">
                          <a:sym typeface="Calibri"/>
                        </a:rPr>
                        <a:t> </a:t>
                      </a:r>
                      <a:r>
                        <a:rPr lang="en" sz="1000" u="none" strike="noStrike" cap="none" baseline="0" err="1">
                          <a:sym typeface="Calibri"/>
                        </a:rPr>
                        <a:t>kriterije</a:t>
                      </a:r>
                      <a:r>
                        <a:rPr lang="en" sz="1000" u="none" strike="noStrike" cap="none" baseline="0">
                          <a:sym typeface="Calibri"/>
                        </a:rPr>
                        <a:t> </a:t>
                      </a:r>
                      <a:r>
                        <a:rPr lang="en" sz="1000" u="none" strike="noStrike" cap="none" baseline="0" err="1">
                          <a:sym typeface="Calibri"/>
                        </a:rPr>
                        <a:t>kod</a:t>
                      </a:r>
                      <a:r>
                        <a:rPr lang="en" sz="1000" u="none" strike="noStrike" cap="none" baseline="0">
                          <a:sym typeface="Calibri"/>
                        </a:rPr>
                        <a:t> </a:t>
                      </a:r>
                      <a:r>
                        <a:rPr lang="en" sz="1000" u="none" strike="noStrike" cap="none" baseline="0" err="1">
                          <a:sym typeface="Calibri"/>
                        </a:rPr>
                        <a:t>učenika</a:t>
                      </a:r>
                      <a:endParaRPr lang="en" sz="1000" u="none" strike="noStrike" cap="none" baseline="0">
                        <a:sym typeface="Calibri"/>
                      </a:endParaRPr>
                    </a:p>
                    <a:p>
                      <a:pPr marL="0" marR="0" lvl="0" indent="6350" algn="l" rtl="0">
                        <a:lnSpc>
                          <a:spcPct val="100000"/>
                        </a:lnSpc>
                        <a:spcBef>
                          <a:spcPts val="0"/>
                        </a:spcBef>
                        <a:spcAft>
                          <a:spcPts val="0"/>
                        </a:spcAft>
                        <a:buClr>
                          <a:srgbClr val="000000"/>
                        </a:buClr>
                        <a:buSzPct val="100000"/>
                        <a:buFont typeface="Calibri"/>
                        <a:buChar char="-"/>
                      </a:pP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komunikacijsko</a:t>
                      </a:r>
                      <a:r>
                        <a:rPr lang="en" sz="1000" u="none" strike="noStrike" cap="none" baseline="0">
                          <a:sym typeface="Calibri"/>
                        </a:rPr>
                        <a:t>- </a:t>
                      </a:r>
                      <a:r>
                        <a:rPr lang="en" sz="1000" u="none" strike="noStrike" cap="none" baseline="0" err="1">
                          <a:sym typeface="Calibri"/>
                        </a:rPr>
                        <a:t>jezičnu</a:t>
                      </a:r>
                      <a:r>
                        <a:rPr lang="en" sz="1000" u="none" strike="noStrike" cap="none" baseline="0">
                          <a:sym typeface="Calibri"/>
                        </a:rPr>
                        <a:t> </a:t>
                      </a:r>
                      <a:r>
                        <a:rPr lang="en" sz="1000" u="none" strike="noStrike" cap="none" baseline="0" err="1">
                          <a:sym typeface="Calibri"/>
                        </a:rPr>
                        <a:t>kompetenciju</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1"/>
                  </a:ext>
                </a:extLst>
              </a:tr>
              <a:tr h="5781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err="1">
                          <a:sym typeface="Calibri"/>
                        </a:rPr>
                        <a:t>Kazališna</a:t>
                      </a:r>
                      <a:r>
                        <a:rPr lang="en" sz="1000">
                          <a:sym typeface="Calibri"/>
                        </a:rPr>
                        <a:t> </a:t>
                      </a:r>
                      <a:r>
                        <a:rPr lang="en" sz="1000" u="none" strike="noStrike" cap="none" baseline="0" err="1">
                          <a:sym typeface="Calibri"/>
                        </a:rPr>
                        <a:t>predstava</a:t>
                      </a:r>
                      <a:r>
                        <a:rPr lang="en" sz="1000" u="none" strike="noStrike" cap="none" baseline="0">
                          <a:sym typeface="Calibri"/>
                        </a:rPr>
                        <a:t> </a:t>
                      </a:r>
                      <a:r>
                        <a:rPr lang="en" sz="1000" u="none" strike="noStrike" cap="none" baseline="0" err="1">
                          <a:sym typeface="Calibri"/>
                        </a:rPr>
                        <a:t>i</a:t>
                      </a:r>
                      <a:r>
                        <a:rPr lang="en" sz="1000" u="none" strike="noStrike" cap="none" baseline="0"/>
                        <a:t>/</a:t>
                      </a:r>
                      <a:r>
                        <a:rPr lang="en" sz="1000" u="none" strike="noStrike" cap="none" baseline="0" err="1"/>
                        <a:t>ili</a:t>
                      </a:r>
                      <a:r>
                        <a:rPr lang="en" sz="1000" u="none" strike="noStrike" cap="none" baseline="0"/>
                        <a:t> </a:t>
                      </a:r>
                      <a:r>
                        <a:rPr lang="en" sz="1000" u="none" strike="noStrike" cap="none" baseline="0">
                          <a:sym typeface="Calibri"/>
                        </a:rPr>
                        <a:t> </a:t>
                      </a:r>
                      <a:r>
                        <a:rPr lang="en" sz="1000" u="none" strike="noStrike" cap="none" baseline="0" err="1">
                          <a:sym typeface="Calibri"/>
                        </a:rPr>
                        <a:t>susret</a:t>
                      </a:r>
                      <a:r>
                        <a:rPr lang="en" sz="1000" u="none" strike="noStrike" cap="none" baseline="0">
                          <a:sym typeface="Calibri"/>
                        </a:rPr>
                        <a:t> s </a:t>
                      </a:r>
                      <a:r>
                        <a:rPr lang="en" sz="1000" u="none" strike="noStrike" cap="none" baseline="0" err="1">
                          <a:sym typeface="Calibri"/>
                        </a:rPr>
                        <a:t>piscem</a:t>
                      </a:r>
                      <a:r>
                        <a:rPr lang="en" sz="1000" u="none" strike="noStrike" cap="none" baseline="0">
                          <a:sym typeface="Calibri"/>
                        </a:rPr>
                        <a:t> </a:t>
                      </a:r>
                      <a:endParaRPr lang="en" sz="1000" b="0" i="0" u="none" strike="noStrike" cap="none" baseline="0">
                        <a:solidFill>
                          <a:schemeClr val="dk1"/>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2"/>
                  </a:ext>
                </a:extLst>
              </a:tr>
              <a:tr h="3613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Kristina Marjanović, </a:t>
                      </a:r>
                      <a:r>
                        <a:rPr lang="en" sz="1000" u="none" strike="noStrike" cap="none" baseline="0" err="1">
                          <a:sym typeface="Calibri"/>
                        </a:rPr>
                        <a:t>školska</a:t>
                      </a:r>
                      <a:r>
                        <a:rPr lang="en" sz="1000" u="none" strike="noStrike" cap="none" baseline="0">
                          <a:sym typeface="Calibri"/>
                        </a:rPr>
                        <a:t> </a:t>
                      </a:r>
                      <a:r>
                        <a:rPr lang="en" sz="1000" u="none" strike="noStrike" cap="none" baseline="0" err="1">
                          <a:sym typeface="Calibri"/>
                        </a:rPr>
                        <a:t>knjižničarka</a:t>
                      </a:r>
                      <a:r>
                        <a:rPr lang="en" sz="1000" u="none" strike="noStrike" cap="none" baseline="0">
                          <a:sym typeface="Calibri"/>
                        </a:rPr>
                        <a:t>, </a:t>
                      </a:r>
                      <a:r>
                        <a:rPr lang="en" sz="1000" u="none" strike="noStrike" cap="none" baseline="0" err="1">
                          <a:sym typeface="Calibri"/>
                        </a:rPr>
                        <a:t>učiteljice</a:t>
                      </a:r>
                      <a:r>
                        <a:rPr lang="en" sz="1000" u="none" strike="noStrike" cap="none" baseline="0">
                          <a:sym typeface="Calibri"/>
                        </a:rPr>
                        <a:t>  </a:t>
                      </a:r>
                      <a:r>
                        <a:rPr lang="en" sz="1000" u="none" strike="noStrike" cap="none" baseline="0" err="1">
                          <a:sym typeface="Calibri"/>
                        </a:rPr>
                        <a:t>razredne</a:t>
                      </a:r>
                      <a:r>
                        <a:rPr lang="en" sz="1000" u="none" strike="noStrike" cap="none" baseline="0">
                          <a:sym typeface="Calibri"/>
                        </a:rPr>
                        <a:t> </a:t>
                      </a:r>
                      <a:r>
                        <a:rPr lang="en" sz="1000" u="none" strike="noStrike" cap="none" baseline="0" err="1">
                          <a:sym typeface="Calibri"/>
                        </a:rPr>
                        <a:t>nastave</a:t>
                      </a:r>
                      <a:r>
                        <a:rPr lang="en" sz="1000" u="none" strike="noStrike" cap="none" baseline="0">
                          <a:sym typeface="Calibri"/>
                        </a:rPr>
                        <a:t>, </a:t>
                      </a:r>
                      <a:r>
                        <a:rPr lang="en" sz="1000" u="none" strike="noStrike" cap="none" baseline="0" err="1">
                          <a:sym typeface="Calibri"/>
                        </a:rPr>
                        <a:t>nastavnici</a:t>
                      </a:r>
                      <a:r>
                        <a:rPr lang="en" sz="1000" u="none" strike="noStrike" cap="none" baseline="0">
                          <a:sym typeface="Calibri"/>
                        </a:rPr>
                        <a:t> </a:t>
                      </a:r>
                      <a:r>
                        <a:rPr lang="en" sz="1000" u="none" strike="noStrike" cap="none" baseline="0" err="1">
                          <a:sym typeface="Calibri"/>
                        </a:rPr>
                        <a:t>hrvatskoga</a:t>
                      </a:r>
                      <a:r>
                        <a:rPr lang="en" sz="1000" u="none" strike="noStrike" cap="none" baseline="0">
                          <a:sym typeface="Calibri"/>
                        </a:rPr>
                        <a:t> </a:t>
                      </a:r>
                      <a:r>
                        <a:rPr lang="en" sz="1000" u="none" strike="noStrike" cap="none" baseline="0" err="1">
                          <a:sym typeface="Calibri"/>
                        </a:rPr>
                        <a:t>jezika</a:t>
                      </a:r>
                      <a:r>
                        <a:rPr lang="en" sz="1000" u="none" strike="noStrike" cap="none" baseline="0" err="1"/>
                        <a:t>,ravnateljica</a:t>
                      </a:r>
                      <a:r>
                        <a:rPr lang="en" sz="1000" u="none" strike="noStrike" cap="none" baseline="0"/>
                        <a:t>.</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3"/>
                  </a:ext>
                </a:extLst>
              </a:tr>
              <a:tr h="3752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Tijekom</a:t>
                      </a:r>
                      <a:r>
                        <a:rPr lang="en" sz="1000" u="none" strike="noStrike" cap="none" baseline="0">
                          <a:sym typeface="Calibri"/>
                        </a:rPr>
                        <a:t>  </a:t>
                      </a:r>
                      <a:r>
                        <a:rPr lang="en" sz="1000" err="1">
                          <a:sym typeface="Calibri"/>
                        </a:rPr>
                        <a:t>školske</a:t>
                      </a:r>
                      <a:r>
                        <a:rPr lang="en" sz="1000">
                          <a:sym typeface="Calibri"/>
                        </a:rPr>
                        <a:t> </a:t>
                      </a:r>
                      <a:r>
                        <a:rPr lang="en" sz="1000" err="1">
                          <a:sym typeface="Calibri"/>
                        </a:rPr>
                        <a:t>godine</a:t>
                      </a:r>
                      <a:r>
                        <a:rPr lang="en" sz="1000">
                          <a:sym typeface="Calibri"/>
                        </a:rPr>
                        <a:t> </a:t>
                      </a:r>
                      <a:r>
                        <a:rPr lang="en" sz="1000"/>
                        <a:t>20201/20. </a:t>
                      </a:r>
                      <a:r>
                        <a:rPr lang="en" sz="1000" err="1"/>
                        <a:t>ukoliko</a:t>
                      </a:r>
                      <a:r>
                        <a:rPr lang="en" sz="1000"/>
                        <a:t> </a:t>
                      </a:r>
                      <a:r>
                        <a:rPr lang="en" sz="1000" err="1"/>
                        <a:t>dozvoli</a:t>
                      </a:r>
                      <a:r>
                        <a:rPr lang="en" sz="1000"/>
                        <a:t> </a:t>
                      </a:r>
                      <a:r>
                        <a:rPr lang="en" sz="1000" err="1"/>
                        <a:t>epidemiološka</a:t>
                      </a:r>
                      <a:r>
                        <a:rPr lang="en" sz="1000"/>
                        <a:t> </a:t>
                      </a:r>
                      <a:r>
                        <a:rPr lang="en" sz="1000" err="1"/>
                        <a:t>situacija</a:t>
                      </a:r>
                      <a:r>
                        <a:rPr lang="en" sz="1000"/>
                        <a:t>.</a:t>
                      </a:r>
                      <a:endParaRPr lang="en" sz="100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4"/>
                  </a:ext>
                </a:extLst>
              </a:tr>
              <a:tr h="3613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Calibri"/>
                        <a:buNone/>
                      </a:pPr>
                      <a:r>
                        <a:rPr lang="en" sz="1000" u="none" strike="noStrike" cap="none" baseline="0">
                          <a:sym typeface="Calibri"/>
                        </a:rPr>
                        <a:t>Oko 15</a:t>
                      </a:r>
                      <a:r>
                        <a:rPr lang="hr-HR" sz="1000" u="none" strike="noStrike" cap="none" baseline="0">
                          <a:sym typeface="Calibri"/>
                        </a:rPr>
                        <a:t>-20</a:t>
                      </a:r>
                      <a:r>
                        <a:rPr lang="en" sz="1000" u="none" strike="noStrike" cap="none" baseline="0">
                          <a:sym typeface="Calibri"/>
                        </a:rPr>
                        <a:t> </a:t>
                      </a:r>
                      <a:r>
                        <a:rPr lang="en" sz="1000" u="none" strike="noStrike" cap="none" baseline="0" err="1">
                          <a:sym typeface="Calibri"/>
                        </a:rPr>
                        <a:t>kn</a:t>
                      </a:r>
                      <a:r>
                        <a:rPr lang="en" sz="1000" u="none" strike="noStrike" cap="none" baseline="0">
                          <a:sym typeface="Calibri"/>
                        </a:rPr>
                        <a:t> / </a:t>
                      </a:r>
                      <a:r>
                        <a:rPr lang="en" sz="1000" u="none" strike="noStrike" cap="none" baseline="0" err="1">
                          <a:sym typeface="Calibri"/>
                        </a:rPr>
                        <a:t>učeniku</a:t>
                      </a:r>
                      <a:endParaRPr lang="en" sz="1000" b="0" i="0" u="none" strike="noStrike" cap="none" baseline="0" err="1">
                        <a:solidFill>
                          <a:schemeClr val="dk1"/>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5"/>
                  </a:ext>
                </a:extLst>
              </a:tr>
              <a:tr h="864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likovni</a:t>
                      </a:r>
                      <a:r>
                        <a:rPr lang="en" sz="1000" u="none" strike="noStrike" cap="none" baseline="0">
                          <a:sym typeface="Calibri"/>
                        </a:rPr>
                        <a:t> </a:t>
                      </a:r>
                      <a:r>
                        <a:rPr lang="en" sz="1000" u="none" strike="noStrike" cap="none" baseline="0" err="1">
                          <a:sym typeface="Calibri"/>
                        </a:rPr>
                        <a:t>radovi</a:t>
                      </a:r>
                      <a:r>
                        <a:rPr lang="en" sz="1000" u="none" strike="noStrike" cap="none" baseline="0">
                          <a:sym typeface="Calibri"/>
                        </a:rPr>
                        <a:t>, </a:t>
                      </a:r>
                      <a:r>
                        <a:rPr lang="en" sz="1000" u="none" strike="noStrike" cap="none" baseline="0" err="1">
                          <a:sym typeface="Calibri"/>
                        </a:rPr>
                        <a:t>literarni</a:t>
                      </a:r>
                      <a:r>
                        <a:rPr lang="en" sz="1000" u="none" strike="noStrike" cap="none" baseline="0">
                          <a:sym typeface="Calibri"/>
                        </a:rPr>
                        <a:t> </a:t>
                      </a:r>
                      <a:r>
                        <a:rPr lang="en" sz="1000" u="none" strike="noStrike" cap="none" baseline="0" err="1">
                          <a:sym typeface="Calibri"/>
                        </a:rPr>
                        <a:t>radovi</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vrednovanje</a:t>
                      </a:r>
                      <a:r>
                        <a:rPr lang="en" sz="1000" u="none" strike="noStrike" cap="none" baseline="0">
                          <a:sym typeface="Calibri"/>
                        </a:rPr>
                        <a:t> </a:t>
                      </a:r>
                      <a:r>
                        <a:rPr lang="en" sz="1000" u="none" strike="noStrike" cap="none" baseline="0" err="1">
                          <a:sym typeface="Calibri"/>
                        </a:rPr>
                        <a:t>susreta</a:t>
                      </a:r>
                      <a:r>
                        <a:rPr lang="en" sz="1000" u="none" strike="noStrike" cap="none" baseline="0">
                          <a:sym typeface="Calibri"/>
                        </a:rPr>
                        <a:t> od </a:t>
                      </a:r>
                      <a:r>
                        <a:rPr lang="en" sz="1000" u="none" strike="noStrike" cap="none" baseline="0" err="1">
                          <a:sym typeface="Calibri"/>
                        </a:rPr>
                        <a:t>strane</a:t>
                      </a:r>
                      <a:r>
                        <a:rPr lang="en" sz="1000" u="none" strike="noStrike" cap="none" baseline="0">
                          <a:sym typeface="Calibri"/>
                        </a:rPr>
                        <a:t> </a:t>
                      </a:r>
                      <a:r>
                        <a:rPr lang="en" sz="1000" u="none" strike="noStrike" cap="none" baseline="0" err="1">
                          <a:sym typeface="Calibri"/>
                        </a:rPr>
                        <a:t>učenika</a:t>
                      </a:r>
                      <a:endParaRPr lang="en"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izložba</a:t>
                      </a:r>
                      <a:r>
                        <a:rPr lang="en" sz="1000" u="none" strike="noStrike" cap="none" baseline="0">
                          <a:sym typeface="Calibri"/>
                        </a:rPr>
                        <a:t> </a:t>
                      </a:r>
                      <a:r>
                        <a:rPr lang="en" sz="1000" u="none" strike="noStrike" cap="none" baseline="0" err="1">
                          <a:sym typeface="Calibri"/>
                        </a:rPr>
                        <a:t>radova</a:t>
                      </a:r>
                      <a:r>
                        <a:rPr lang="en" sz="1000" u="none" strike="noStrike" cap="none" baseline="0">
                          <a:sym typeface="Calibri"/>
                        </a:rPr>
                        <a:t> </a:t>
                      </a:r>
                      <a:r>
                        <a:rPr lang="en" sz="1000" u="none" strike="noStrike" cap="none" baseline="0" err="1">
                          <a:sym typeface="Calibri"/>
                        </a:rPr>
                        <a:t>nastalih</a:t>
                      </a:r>
                      <a:r>
                        <a:rPr lang="en" sz="1000" u="none" strike="noStrike" cap="none" baseline="0">
                          <a:sym typeface="Calibri"/>
                        </a:rPr>
                        <a:t> </a:t>
                      </a:r>
                      <a:r>
                        <a:rPr lang="en" sz="1000" u="none" strike="noStrike" cap="none" baseline="0" err="1">
                          <a:sym typeface="Calibri"/>
                        </a:rPr>
                        <a:t>kao</a:t>
                      </a:r>
                      <a:r>
                        <a:rPr lang="en" sz="1000" u="none" strike="noStrike" cap="none" baseline="0">
                          <a:sym typeface="Calibri"/>
                        </a:rPr>
                        <a:t> </a:t>
                      </a:r>
                      <a:r>
                        <a:rPr lang="en" sz="1000" u="none" strike="noStrike" cap="none" baseline="0" err="1">
                          <a:sym typeface="Calibri"/>
                        </a:rPr>
                        <a:t>rezultat</a:t>
                      </a:r>
                      <a:r>
                        <a:rPr lang="en" sz="1000" u="none" strike="noStrike" cap="none" baseline="0">
                          <a:sym typeface="Calibri"/>
                        </a:rPr>
                        <a:t> </a:t>
                      </a:r>
                      <a:r>
                        <a:rPr lang="en" sz="1000" u="none" strike="noStrike" cap="none" baseline="0" err="1">
                          <a:sym typeface="Calibri"/>
                        </a:rPr>
                        <a:t>susreta</a:t>
                      </a:r>
                      <a:endParaRPr lang="en"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redovno</a:t>
                      </a:r>
                      <a:r>
                        <a:rPr lang="en" sz="1000" u="none" strike="noStrike" cap="none" baseline="0">
                          <a:sym typeface="Calibri"/>
                        </a:rPr>
                        <a:t> </a:t>
                      </a:r>
                      <a:r>
                        <a:rPr lang="en" sz="1000" u="none" strike="noStrike" cap="none" baseline="0" err="1">
                          <a:sym typeface="Calibri"/>
                        </a:rPr>
                        <a:t>posjećivanje</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knjižnice</a:t>
                      </a:r>
                      <a:r>
                        <a:rPr lang="en" sz="1000" u="none" strike="noStrike" cap="none" baseline="0">
                          <a:sym typeface="Calibri"/>
                        </a:rPr>
                        <a:t>, </a:t>
                      </a:r>
                      <a:r>
                        <a:rPr lang="en" sz="1000" u="none" strike="noStrike" cap="none" baseline="0" err="1">
                          <a:sym typeface="Calibri"/>
                        </a:rPr>
                        <a:t>aktivno</a:t>
                      </a:r>
                      <a:r>
                        <a:rPr lang="en" sz="1000" u="none" strike="noStrike" cap="none" baseline="0">
                          <a:sym typeface="Calibri"/>
                        </a:rPr>
                        <a:t> </a:t>
                      </a:r>
                      <a:r>
                        <a:rPr lang="en" sz="1000" u="none" strike="noStrike" cap="none" baseline="0" err="1">
                          <a:sym typeface="Calibri"/>
                        </a:rPr>
                        <a:t>čitanje</a:t>
                      </a:r>
                      <a:r>
                        <a:rPr lang="en" sz="1000" u="none" strike="noStrike" cap="none" baseline="0">
                          <a:sym typeface="Calibri"/>
                        </a:rPr>
                        <a:t> </a:t>
                      </a:r>
                      <a:r>
                        <a:rPr lang="en" sz="1000" u="none" strike="noStrike" cap="none" baseline="0" err="1">
                          <a:sym typeface="Calibri"/>
                        </a:rPr>
                        <a:t>slikovnica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knjiga</a:t>
                      </a:r>
                      <a:r>
                        <a:rPr lang="en" sz="1000" u="none" strike="noStrike" cap="none" baseline="0">
                          <a:sym typeface="Calibri"/>
                        </a:rPr>
                        <a:t> </a:t>
                      </a:r>
                      <a:r>
                        <a:rPr lang="en" sz="1000" u="none" strike="noStrike" cap="none" baseline="0" err="1">
                          <a:sym typeface="Calibri"/>
                        </a:rPr>
                        <a:t>namijenjenih</a:t>
                      </a:r>
                      <a:r>
                        <a:rPr lang="en" sz="1000" u="none" strike="noStrike" cap="none" baseline="0">
                          <a:sym typeface="Calibri"/>
                        </a:rPr>
                        <a:t> </a:t>
                      </a:r>
                      <a:r>
                        <a:rPr lang="en" sz="1000" u="none" strike="noStrike" cap="none" baseline="0" err="1">
                          <a:sym typeface="Calibri"/>
                        </a:rPr>
                        <a:t>najmlađim</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6"/>
                  </a:ext>
                </a:extLst>
              </a:tr>
            </a:tbl>
          </a:graphicData>
        </a:graphic>
      </p:graphicFrame>
      <p:sp>
        <p:nvSpPr>
          <p:cNvPr id="916" name="Shape 916"/>
          <p:cNvSpPr txBox="1"/>
          <p:nvPr/>
        </p:nvSpPr>
        <p:spPr>
          <a:xfrm>
            <a:off x="806115" y="236822"/>
            <a:ext cx="7257900" cy="708609"/>
          </a:xfrm>
          <a:prstGeom prst="rect">
            <a:avLst/>
          </a:prstGeom>
          <a:noFill/>
          <a:ln>
            <a:noFill/>
          </a:ln>
        </p:spPr>
        <p:txBody>
          <a:bodyPr lIns="91425" tIns="91425" rIns="91425" bIns="91425" anchor="t" anchorCtr="0">
            <a:noAutofit/>
            <a:scene3d>
              <a:camera prst="orthographicFront"/>
              <a:lightRig rig="soft" dir="t">
                <a:rot lat="0" lon="0" rev="15600000"/>
              </a:lightRig>
            </a:scene3d>
            <a:sp3d extrusionH="57150" prstMaterial="softEdge">
              <a:bevelT w="25400" h="38100"/>
            </a:sp3d>
          </a:bodyPr>
          <a:lstStyle/>
          <a:p>
            <a:pPr fontAlgn="base">
              <a:lnSpc>
                <a:spcPct val="90000"/>
              </a:lnSpc>
              <a:spcAft>
                <a:spcPct val="0"/>
              </a:spcAft>
              <a:buClr>
                <a:schemeClr val="dk1"/>
              </a:buClr>
            </a:pPr>
            <a:r>
              <a:rPr lang="en" sz="2800" b="1">
                <a:solidFill>
                  <a:schemeClr val="accent2">
                    <a:lumMod val="75000"/>
                  </a:schemeClr>
                </a:solidFill>
                <a:effectLst>
                  <a:outerShdw blurRad="38100" dist="38100" dir="2700000" algn="tl">
                    <a:srgbClr val="000000">
                      <a:alpha val="43137"/>
                    </a:srgbClr>
                  </a:outerShdw>
                </a:effectLst>
              </a:rPr>
              <a:t>Organizacija kazališne </a:t>
            </a:r>
            <a:r>
              <a:rPr lang="hr-HR" sz="2800" b="1">
                <a:solidFill>
                  <a:schemeClr val="accent2">
                    <a:lumMod val="75000"/>
                  </a:schemeClr>
                </a:solidFill>
                <a:effectLst>
                  <a:outerShdw blurRad="38100" dist="38100" dir="2700000" algn="tl">
                    <a:srgbClr val="000000">
                      <a:alpha val="43137"/>
                    </a:srgbClr>
                  </a:outerShdw>
                </a:effectLst>
              </a:rPr>
              <a:t>p</a:t>
            </a:r>
            <a:r>
              <a:rPr lang="en" sz="2800" b="1">
                <a:solidFill>
                  <a:schemeClr val="accent2">
                    <a:lumMod val="75000"/>
                  </a:schemeClr>
                </a:solidFill>
                <a:effectLst>
                  <a:outerShdw blurRad="38100" dist="38100" dir="2700000" algn="tl">
                    <a:srgbClr val="000000">
                      <a:alpha val="43137"/>
                    </a:srgbClr>
                  </a:outerShdw>
                </a:effectLst>
              </a:rPr>
              <a:t>redstave ili posjet istoj</a:t>
            </a:r>
            <a:endParaRPr lang="en" sz="2800" b="1">
              <a:solidFill>
                <a:schemeClr val="accent2">
                  <a:lumMod val="75000"/>
                </a:schemeClr>
              </a:solidFill>
              <a:effectLst>
                <a:outerShdw blurRad="38100" dist="38100" dir="2700000" algn="tl">
                  <a:srgbClr val="000000">
                    <a:alpha val="43137"/>
                  </a:srgbClr>
                </a:outerShdw>
              </a:effectLst>
              <a:cs typeface="Calibri"/>
            </a:endParaRPr>
          </a:p>
        </p:txBody>
      </p:sp>
      <p:sp>
        <p:nvSpPr>
          <p:cNvPr id="2" name="AutoShape 2" descr="Slikovni rezultat za kazališ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3" name="Picture 2"/>
          <p:cNvPicPr>
            <a:picLocks noChangeAspect="1"/>
          </p:cNvPicPr>
          <p:nvPr/>
        </p:nvPicPr>
        <p:blipFill>
          <a:blip r:embed="rId3"/>
          <a:stretch>
            <a:fillRect/>
          </a:stretch>
        </p:blipFill>
        <p:spPr>
          <a:xfrm>
            <a:off x="7899187" y="160338"/>
            <a:ext cx="877396" cy="589200"/>
          </a:xfrm>
          <a:prstGeom prst="rect">
            <a:avLst/>
          </a:prstGeom>
        </p:spPr>
      </p:pic>
    </p:spTree>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913"/>
        <p:cNvGrpSpPr/>
        <p:nvPr/>
      </p:nvGrpSpPr>
      <p:grpSpPr>
        <a:xfrm>
          <a:off x="0" y="0"/>
          <a:ext cx="0" cy="0"/>
          <a:chOff x="0" y="0"/>
          <a:chExt cx="0" cy="0"/>
        </a:xfrm>
      </p:grpSpPr>
      <p:graphicFrame>
        <p:nvGraphicFramePr>
          <p:cNvPr id="914" name="Shape 914"/>
          <p:cNvGraphicFramePr/>
          <p:nvPr>
            <p:extLst>
              <p:ext uri="{D42A27DB-BD31-4B8C-83A1-F6EECF244321}">
                <p14:modId xmlns:p14="http://schemas.microsoft.com/office/powerpoint/2010/main" xmlns="" val="4087615410"/>
              </p:ext>
            </p:extLst>
          </p:nvPr>
        </p:nvGraphicFramePr>
        <p:xfrm>
          <a:off x="962526" y="915565"/>
          <a:ext cx="7929954" cy="4081418"/>
        </p:xfrm>
        <a:graphic>
          <a:graphicData uri="http://schemas.openxmlformats.org/drawingml/2006/table">
            <a:tbl>
              <a:tblPr>
                <a:tableStyleId>{0E3FDE45-AF77-4B5C-9715-49D594BDF05E}</a:tableStyleId>
              </a:tblPr>
              <a:tblGrid>
                <a:gridCol w="1883052">
                  <a:extLst>
                    <a:ext uri="{9D8B030D-6E8A-4147-A177-3AD203B41FA5}">
                      <a16:colId xmlns:a16="http://schemas.microsoft.com/office/drawing/2014/main" xmlns="" val="20000"/>
                    </a:ext>
                  </a:extLst>
                </a:gridCol>
                <a:gridCol w="6046902">
                  <a:extLst>
                    <a:ext uri="{9D8B030D-6E8A-4147-A177-3AD203B41FA5}">
                      <a16:colId xmlns:a16="http://schemas.microsoft.com/office/drawing/2014/main" xmlns="" val="20001"/>
                    </a:ext>
                  </a:extLst>
                </a:gridCol>
              </a:tblGrid>
              <a:tr h="70116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spcBef>
                          <a:spcPts val="0"/>
                        </a:spcBef>
                        <a:buNone/>
                      </a:pPr>
                      <a:r>
                        <a:rPr lang="hr-HR" sz="1000" u="none" strike="noStrike" cap="none" baseline="0"/>
                        <a:t>Učenik će razviti </a:t>
                      </a:r>
                      <a:r>
                        <a:rPr lang="hr-HR" sz="1000" u="none" strike="noStrike" cap="none" baseline="0">
                          <a:sym typeface="Calibri"/>
                        </a:rPr>
                        <a:t>društveno kulturne vrijednosti </a:t>
                      </a:r>
                      <a:r>
                        <a:rPr lang="hr-HR" sz="1000" u="none" strike="noStrike" cap="none" baseline="0"/>
                        <a:t> </a:t>
                      </a:r>
                      <a:r>
                        <a:rPr lang="hr-HR" sz="1000" u="none" strike="noStrike" cap="none" baseline="0">
                          <a:sym typeface="Calibri"/>
                        </a:rPr>
                        <a:t>(identitet, solidarnost, odgovornost). </a:t>
                      </a:r>
                      <a:r>
                        <a:rPr lang="hr-HR" sz="1000" u="none" strike="noStrike" cap="none" baseline="0"/>
                        <a:t>Učenik će prepoznati važnost</a:t>
                      </a:r>
                      <a:r>
                        <a:rPr lang="hr-HR" sz="1000" u="none" strike="noStrike" cap="none" baseline="0">
                          <a:sym typeface="Calibri"/>
                        </a:rPr>
                        <a:t> </a:t>
                      </a:r>
                      <a:r>
                        <a:rPr lang="hr-HR" sz="1000" u="none" strike="noStrike" cap="none" baseline="0"/>
                        <a:t>očuvanja </a:t>
                      </a:r>
                      <a:r>
                        <a:rPr lang="hr-HR" sz="1000" u="none" strike="noStrike" cap="none" baseline="0">
                          <a:sym typeface="Calibri"/>
                        </a:rPr>
                        <a:t>kulturne baštine.</a:t>
                      </a:r>
                      <a:r>
                        <a:rPr lang="hr-HR" sz="1000" u="none" strike="noStrike" cap="none" baseline="0"/>
                        <a:t> </a:t>
                      </a:r>
                      <a:endParaRPr lang="en-US" sz="1000" u="none" strike="noStrike" cap="none" baseline="0"/>
                    </a:p>
                    <a:p>
                      <a:pPr marL="0" marR="0" lvl="0" indent="0" algn="l">
                        <a:spcBef>
                          <a:spcPts val="0"/>
                        </a:spcBef>
                        <a:buNone/>
                      </a:pPr>
                      <a:r>
                        <a:rPr lang="hr-HR" sz="1000" u="none" strike="noStrike" cap="none" baseline="0"/>
                        <a:t>Učenik će razviti</a:t>
                      </a:r>
                      <a:r>
                        <a:rPr lang="hr-HR" sz="1000" u="none" strike="noStrike" cap="none" baseline="0">
                          <a:sym typeface="Calibri"/>
                        </a:rPr>
                        <a:t> samosvijest, samopouzdanje i kreativnost. </a:t>
                      </a:r>
                      <a:r>
                        <a:rPr lang="hr-HR" sz="1000" u="none" strike="noStrike" cap="none" baseline="0"/>
                        <a:t>Učenik će se ponašati se u skladu s visokim intelektualnim</a:t>
                      </a:r>
                      <a:r>
                        <a:rPr lang="hr-HR" sz="1000" u="none" strike="noStrike" cap="none" baseline="0">
                          <a:sym typeface="Calibri"/>
                        </a:rPr>
                        <a:t>, </a:t>
                      </a:r>
                      <a:r>
                        <a:rPr lang="hr-HR" sz="1000" u="none" strike="noStrike" cap="none" baseline="0"/>
                        <a:t>moralnim i </a:t>
                      </a:r>
                      <a:r>
                        <a:rPr lang="hr-HR" sz="1000" u="none" strike="noStrike" cap="none" baseline="0">
                          <a:sym typeface="Calibri"/>
                        </a:rPr>
                        <a:t> </a:t>
                      </a:r>
                      <a:r>
                        <a:rPr lang="hr-HR" sz="1000" u="none" strike="noStrike" cap="none" baseline="0"/>
                        <a:t>društvenim</a:t>
                      </a:r>
                      <a:r>
                        <a:rPr lang="hr-HR" sz="1000" u="none" strike="noStrike" cap="none" baseline="0">
                          <a:sym typeface="Calibri"/>
                        </a:rPr>
                        <a:t> </a:t>
                      </a:r>
                      <a:r>
                        <a:rPr lang="hr-HR" sz="1000" u="none" strike="noStrike" cap="none" baseline="0"/>
                        <a:t>vrijednostima i normama.</a:t>
                      </a: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0"/>
                  </a:ext>
                </a:extLst>
              </a:tr>
              <a:tr h="71600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spcBef>
                          <a:spcPts val="0"/>
                        </a:spcBef>
                        <a:buNone/>
                      </a:pPr>
                      <a:r>
                        <a:rPr lang="hr-HR" sz="1000" u="none" strike="noStrike" cap="none" baseline="0">
                          <a:sym typeface="Calibri"/>
                        </a:rPr>
                        <a:t>Uključiti učenike i učitelje u obilježavanje datuma </a:t>
                      </a:r>
                      <a:r>
                        <a:rPr lang="hr-HR" sz="1000" u="none" strike="noStrike" cap="none" baseline="0"/>
                        <a:t>i/ili</a:t>
                      </a:r>
                      <a:r>
                        <a:rPr lang="hr-HR" sz="1000" u="none" strike="noStrike" cap="none" baseline="0">
                          <a:sym typeface="Calibri"/>
                        </a:rPr>
                        <a:t> akcija: Dan kravate, „Danas ne kupujem”, Međunarodni dan zagrljaja, Dan ružičastih majica. Razvijati socijalne i građanske kompetencije kod učenika. (Borba protiv nasilja, potrošačkog društva). Poticati kulturnu svijest, poduzetnost i </a:t>
                      </a:r>
                      <a:r>
                        <a:rPr lang="hr-HR" sz="1000" u="none" strike="noStrike" cap="none" baseline="0" err="1">
                          <a:sym typeface="Calibri"/>
                        </a:rPr>
                        <a:t>inicijativnost</a:t>
                      </a:r>
                      <a:r>
                        <a:rPr lang="hr-HR" sz="1000" u="none" strike="noStrike" cap="none" baseline="0">
                          <a:sym typeface="Calibri"/>
                        </a:rPr>
                        <a:t> kod učenika.</a:t>
                      </a: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1"/>
                  </a:ext>
                </a:extLst>
              </a:tr>
              <a:tr h="83137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Organizirati i provesti akcije u knjižnici i školi među učiteljima i učenicima. Motivirati ih za sudjelovanje u aktivnostima koje provodi knjižnica javnim pozivima, oglašavanjem na panou</a:t>
                      </a:r>
                      <a:r>
                        <a:rPr lang="hr-HR" sz="1000" u="none" strike="noStrike" cap="none" baseline="0"/>
                        <a:t> i webu knjižnice.</a:t>
                      </a:r>
                      <a:endParaRPr lang="hr-HR" sz="1000" u="none" strike="noStrike" cap="none" baseline="0">
                        <a:sym typeface="Calibri"/>
                      </a:endParaRPr>
                    </a:p>
                  </a:txBody>
                  <a:tcPr marL="91450" marR="91450" marT="30575" marB="30575"/>
                </a:tc>
                <a:extLst>
                  <a:ext uri="{0D108BD9-81ED-4DB2-BD59-A6C34878D82A}">
                    <a16:rowId xmlns:a16="http://schemas.microsoft.com/office/drawing/2014/main" xmlns="" val="10002"/>
                  </a:ext>
                </a:extLst>
              </a:tr>
              <a:tr h="3380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Kristina Marjanović, </a:t>
                      </a:r>
                      <a:r>
                        <a:rPr lang="en" sz="1000" u="none" strike="noStrike" cap="none" baseline="0" err="1">
                          <a:sym typeface="Calibri"/>
                        </a:rPr>
                        <a:t>školska</a:t>
                      </a:r>
                      <a:r>
                        <a:rPr lang="en" sz="1000" u="none" strike="noStrike" cap="none" baseline="0">
                          <a:sym typeface="Calibri"/>
                        </a:rPr>
                        <a:t> </a:t>
                      </a:r>
                      <a:r>
                        <a:rPr lang="en" sz="1000" u="none" strike="noStrike" cap="none" baseline="0" err="1">
                          <a:sym typeface="Calibri"/>
                        </a:rPr>
                        <a:t>knjižničarka</a:t>
                      </a:r>
                      <a:endParaRPr lang="hr-HR" sz="1000" u="none" strike="noStrike" cap="none" baseline="0" err="1">
                        <a:sym typeface="Calibri"/>
                      </a:endParaRPr>
                    </a:p>
                  </a:txBody>
                  <a:tcPr marL="91450" marR="91450" marT="30575" marB="30575"/>
                </a:tc>
                <a:extLst>
                  <a:ext uri="{0D108BD9-81ED-4DB2-BD59-A6C34878D82A}">
                    <a16:rowId xmlns:a16="http://schemas.microsoft.com/office/drawing/2014/main" xmlns="" val="10003"/>
                  </a:ext>
                </a:extLst>
              </a:tr>
              <a:tr h="34829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t>18.10.2020</a:t>
                      </a:r>
                      <a:r>
                        <a:rPr lang="hr-HR" sz="1000" u="none" strike="noStrike" cap="none" baseline="0">
                          <a:sym typeface="Calibri"/>
                        </a:rPr>
                        <a:t>. ; </a:t>
                      </a:r>
                      <a:r>
                        <a:rPr lang="hr-HR" sz="1000" u="none" strike="noStrike" cap="none" baseline="0"/>
                        <a:t>27.11.2020</a:t>
                      </a:r>
                      <a:r>
                        <a:rPr lang="hr-HR" sz="1000" u="none" strike="noStrike" cap="none" baseline="0">
                          <a:sym typeface="Calibri"/>
                        </a:rPr>
                        <a:t>. ; 21.1. </a:t>
                      </a:r>
                      <a:r>
                        <a:rPr lang="hr-HR" sz="1000" u="none" strike="noStrike" cap="none" baseline="0"/>
                        <a:t>2021</a:t>
                      </a:r>
                      <a:r>
                        <a:rPr lang="hr-HR" sz="1000" u="none" strike="noStrike" cap="none" baseline="0">
                          <a:sym typeface="Calibri"/>
                        </a:rPr>
                        <a:t>. ; </a:t>
                      </a:r>
                      <a:r>
                        <a:rPr lang="hr-HR" sz="1000" u="none" strike="noStrike" cap="none" baseline="0"/>
                        <a:t>24.2.2021</a:t>
                      </a:r>
                      <a:r>
                        <a:rPr lang="hr-HR" sz="1000" u="none" strike="noStrike" cap="none" baseline="0">
                          <a:sym typeface="Calibri"/>
                        </a:rPr>
                        <a:t>.</a:t>
                      </a: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4"/>
                  </a:ext>
                </a:extLst>
              </a:tr>
              <a:tr h="3380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hr-HR" sz="1000" u="none" strike="noStrike" cap="none" baseline="0"/>
                        <a:t>Nema dodatnih troškova.</a:t>
                      </a:r>
                      <a:endParaRPr lang="en" sz="1000" b="0" i="0" u="none" strike="noStrike" cap="none" baseline="0">
                        <a:solidFill>
                          <a:schemeClr val="dk1"/>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5"/>
                  </a:ext>
                </a:extLst>
              </a:tr>
              <a:tr h="8085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spcBef>
                          <a:spcPts val="0"/>
                        </a:spcBef>
                        <a:buNone/>
                      </a:pPr>
                      <a:r>
                        <a:rPr lang="hr-HR" sz="1000" u="none" strike="noStrike" cap="none" baseline="0">
                          <a:sym typeface="Calibri"/>
                        </a:rPr>
                        <a:t>Odaziv akcijama po broju sudionika, fotografiranje. Popraćenost</a:t>
                      </a:r>
                      <a:r>
                        <a:rPr lang="hr-HR" sz="1000" u="none" strike="noStrike" cap="none" baseline="0"/>
                        <a:t> na</a:t>
                      </a:r>
                      <a:r>
                        <a:rPr lang="hr-HR" sz="1000" u="none" strike="noStrike" cap="none" baseline="0">
                          <a:sym typeface="Calibri"/>
                        </a:rPr>
                        <a:t>, web-u škole</a:t>
                      </a:r>
                      <a:r>
                        <a:rPr lang="hr-HR" sz="1000" u="none" strike="noStrike" cap="none" baseline="0"/>
                        <a:t>,</a:t>
                      </a:r>
                      <a:r>
                        <a:rPr lang="hr-HR" sz="1000" u="none" strike="noStrike" cap="none" baseline="0">
                          <a:sym typeface="Calibri"/>
                        </a:rPr>
                        <a:t> </a:t>
                      </a:r>
                      <a:r>
                        <a:rPr lang="hr-HR" sz="1000" u="none" strike="noStrike" cap="none" baseline="0"/>
                        <a:t>knjižnice </a:t>
                      </a:r>
                      <a:r>
                        <a:rPr lang="hr-HR" sz="1000" u="none" strike="noStrike" cap="none" baseline="0">
                          <a:sym typeface="Calibri"/>
                        </a:rPr>
                        <a:t>i ostalim medijima. Osobno zadovoljstvo svih angažiranih u provedbi aktivnosti,</a:t>
                      </a:r>
                      <a:r>
                        <a:rPr lang="hr-HR" sz="1000" u="none" strike="noStrike" cap="none" baseline="0"/>
                        <a:t> on-line </a:t>
                      </a:r>
                      <a:r>
                        <a:rPr lang="hr-HR" sz="1000" u="none" strike="noStrike" cap="none" baseline="0">
                          <a:sym typeface="Calibri"/>
                        </a:rPr>
                        <a:t> ankete sudionicima.</a:t>
                      </a:r>
                      <a:endParaRPr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xmlns="" val="10006"/>
                  </a:ext>
                </a:extLst>
              </a:tr>
            </a:tbl>
          </a:graphicData>
        </a:graphic>
      </p:graphicFrame>
      <p:sp>
        <p:nvSpPr>
          <p:cNvPr id="916" name="Shape 916"/>
          <p:cNvSpPr txBox="1"/>
          <p:nvPr/>
        </p:nvSpPr>
        <p:spPr>
          <a:xfrm>
            <a:off x="851781" y="243352"/>
            <a:ext cx="7257900" cy="356399"/>
          </a:xfrm>
          <a:prstGeom prst="rect">
            <a:avLst/>
          </a:prstGeom>
          <a:noFill/>
          <a:ln>
            <a:noFill/>
          </a:ln>
        </p:spPr>
        <p:txBody>
          <a:bodyPr lIns="91425" tIns="91425" rIns="91425" bIns="91425" anchor="t" anchorCtr="0">
            <a:noAutofit/>
            <a:scene3d>
              <a:camera prst="orthographicFront"/>
              <a:lightRig rig="soft" dir="t">
                <a:rot lat="0" lon="0" rev="15600000"/>
              </a:lightRig>
            </a:scene3d>
            <a:sp3d extrusionH="57150" prstMaterial="softEdge">
              <a:bevelT w="25400" h="38100"/>
            </a:sp3d>
          </a:bodyPr>
          <a:lstStyle/>
          <a:p>
            <a:pPr>
              <a:spcBef>
                <a:spcPts val="0"/>
              </a:spcBef>
              <a:buNone/>
            </a:pPr>
            <a:r>
              <a:rPr lang="hr-HR" sz="3200" b="1">
                <a:solidFill>
                  <a:schemeClr val="accent2">
                    <a:lumMod val="75000"/>
                  </a:schemeClr>
                </a:solidFill>
                <a:effectLst>
                  <a:outerShdw blurRad="38100" dist="38100" dir="2700000" algn="tl">
                    <a:srgbClr val="000000">
                      <a:alpha val="43137"/>
                    </a:srgbClr>
                  </a:outerShdw>
                </a:effectLst>
              </a:rPr>
              <a:t>Aktivan s knjižnicom</a:t>
            </a:r>
            <a:endParaRPr lang="en" sz="3200" b="1">
              <a:solidFill>
                <a:schemeClr val="accent2">
                  <a:lumMod val="75000"/>
                </a:schemeClr>
              </a:solidFill>
              <a:effectLst>
                <a:outerShdw blurRad="38100" dist="38100" dir="2700000" algn="tl">
                  <a:srgbClr val="000000">
                    <a:alpha val="43137"/>
                  </a:srgbClr>
                </a:outerShdw>
              </a:effectLst>
            </a:endParaRPr>
          </a:p>
        </p:txBody>
      </p:sp>
      <p:sp>
        <p:nvSpPr>
          <p:cNvPr id="2" name="AutoShape 2" descr="Slikovni rezultat za kazališ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3" name="Picture 2"/>
          <p:cNvPicPr>
            <a:picLocks noChangeAspect="1"/>
          </p:cNvPicPr>
          <p:nvPr/>
        </p:nvPicPr>
        <p:blipFill>
          <a:blip r:embed="rId3"/>
          <a:stretch>
            <a:fillRect/>
          </a:stretch>
        </p:blipFill>
        <p:spPr>
          <a:xfrm>
            <a:off x="7232285" y="243352"/>
            <a:ext cx="877396" cy="589200"/>
          </a:xfrm>
          <a:prstGeom prst="rect">
            <a:avLst/>
          </a:prstGeom>
        </p:spPr>
      </p:pic>
    </p:spTree>
    <p:extLst>
      <p:ext uri="{BB962C8B-B14F-4D97-AF65-F5344CB8AC3E}">
        <p14:creationId xmlns:p14="http://schemas.microsoft.com/office/powerpoint/2010/main" xmlns="" val="2419760274"/>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928"/>
        <p:cNvGrpSpPr/>
        <p:nvPr/>
      </p:nvGrpSpPr>
      <p:grpSpPr>
        <a:xfrm>
          <a:off x="0" y="0"/>
          <a:ext cx="0" cy="0"/>
          <a:chOff x="0" y="0"/>
          <a:chExt cx="0" cy="0"/>
        </a:xfrm>
      </p:grpSpPr>
      <p:graphicFrame>
        <p:nvGraphicFramePr>
          <p:cNvPr id="929" name="Shape 929"/>
          <p:cNvGraphicFramePr/>
          <p:nvPr>
            <p:extLst>
              <p:ext uri="{D42A27DB-BD31-4B8C-83A1-F6EECF244321}">
                <p14:modId xmlns:p14="http://schemas.microsoft.com/office/powerpoint/2010/main" xmlns="" val="476035557"/>
              </p:ext>
            </p:extLst>
          </p:nvPr>
        </p:nvGraphicFramePr>
        <p:xfrm>
          <a:off x="973607" y="951308"/>
          <a:ext cx="7784618" cy="3823000"/>
        </p:xfrm>
        <a:graphic>
          <a:graphicData uri="http://schemas.openxmlformats.org/drawingml/2006/table">
            <a:tbl>
              <a:tblPr>
                <a:tableStyleId>{0E3FDE45-AF77-4B5C-9715-49D594BDF05E}</a:tableStyleId>
              </a:tblPr>
              <a:tblGrid>
                <a:gridCol w="1849183">
                  <a:extLst>
                    <a:ext uri="{9D8B030D-6E8A-4147-A177-3AD203B41FA5}">
                      <a16:colId xmlns:a16="http://schemas.microsoft.com/office/drawing/2014/main" xmlns="" val="20000"/>
                    </a:ext>
                  </a:extLst>
                </a:gridCol>
                <a:gridCol w="5935435">
                  <a:extLst>
                    <a:ext uri="{9D8B030D-6E8A-4147-A177-3AD203B41FA5}">
                      <a16:colId xmlns:a16="http://schemas.microsoft.com/office/drawing/2014/main" xmlns="" val="20001"/>
                    </a:ext>
                  </a:extLst>
                </a:gridCol>
              </a:tblGrid>
              <a:tr h="486950">
                <a:tc>
                  <a:txBody>
                    <a:bodyPr/>
                    <a:lstStyle/>
                    <a:p>
                      <a:pPr marL="0" marR="0" lvl="0" indent="0" algn="l" rtl="0">
                        <a:lnSpc>
                          <a:spcPct val="100000"/>
                        </a:lnSpc>
                        <a:spcBef>
                          <a:spcPts val="0"/>
                        </a:spcBef>
                        <a:spcAft>
                          <a:spcPts val="0"/>
                        </a:spcAft>
                        <a:buClr>
                          <a:srgbClr val="000000"/>
                        </a:buClr>
                        <a:buSzPct val="25000"/>
                        <a:buFont typeface="Calibri"/>
                        <a:buNone/>
                      </a:pPr>
                      <a:r>
                        <a:rPr lang="hr-HR" sz="900" u="none" strike="noStrike" cap="none" baseline="0">
                          <a:sym typeface="Calibri"/>
                        </a:rPr>
                        <a:t>Ishodi</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475" marB="30475"/>
                </a:tc>
                <a:tc>
                  <a:txBody>
                    <a:bodyPr/>
                    <a:lstStyle/>
                    <a:p>
                      <a:pPr marL="0" marR="0" lvl="0" indent="0" algn="l" rtl="0">
                        <a:lnSpc>
                          <a:spcPct val="100000"/>
                        </a:lnSpc>
                        <a:spcBef>
                          <a:spcPts val="0"/>
                        </a:spcBef>
                        <a:spcAft>
                          <a:spcPts val="0"/>
                        </a:spcAft>
                        <a:buFont typeface="Calibri"/>
                        <a:buNone/>
                      </a:pPr>
                      <a:r>
                        <a:rPr lang="en" sz="900" u="none" strike="noStrike" cap="none" baseline="0" err="1"/>
                        <a:t>Učenik</a:t>
                      </a:r>
                      <a:r>
                        <a:rPr lang="en" sz="900" u="none" strike="noStrike" cap="none" baseline="0"/>
                        <a:t> </a:t>
                      </a:r>
                      <a:r>
                        <a:rPr lang="en" sz="900" u="none" strike="noStrike" cap="none" baseline="0" err="1"/>
                        <a:t>će</a:t>
                      </a:r>
                      <a:r>
                        <a:rPr lang="en" sz="900" u="none" strike="noStrike" cap="none" baseline="0"/>
                        <a:t> </a:t>
                      </a:r>
                      <a:r>
                        <a:rPr lang="en" sz="900" u="none" strike="noStrike" cap="none" baseline="0" err="1"/>
                        <a:t>razumijevati</a:t>
                      </a:r>
                      <a:r>
                        <a:rPr lang="en" sz="900" u="none" strike="noStrike" cap="none" baseline="0"/>
                        <a:t> </a:t>
                      </a:r>
                      <a:r>
                        <a:rPr lang="en" sz="900" u="none" strike="noStrike" cap="none" baseline="0" err="1"/>
                        <a:t>i</a:t>
                      </a:r>
                      <a:r>
                        <a:rPr lang="en" sz="900" u="none" strike="noStrike" cap="none" baseline="0"/>
                        <a:t> </a:t>
                      </a:r>
                      <a:r>
                        <a:rPr lang="en" sz="900" u="none" strike="noStrike" cap="none" baseline="0" err="1"/>
                        <a:t>sustavno</a:t>
                      </a:r>
                      <a:r>
                        <a:rPr lang="en" sz="900" u="none" strike="noStrike" cap="none" baseline="0"/>
                        <a:t> </a:t>
                      </a:r>
                      <a:r>
                        <a:rPr lang="en" sz="900" u="none" strike="noStrike" cap="none" baseline="0" err="1"/>
                        <a:t>promišljati</a:t>
                      </a:r>
                      <a:r>
                        <a:rPr lang="en" sz="900" u="none" strike="noStrike" cap="none" baseline="0"/>
                        <a:t> </a:t>
                      </a:r>
                      <a:r>
                        <a:rPr lang="en" sz="900" u="none" strike="noStrike" cap="none" baseline="0" err="1"/>
                        <a:t>složenu</a:t>
                      </a:r>
                      <a:r>
                        <a:rPr lang="en" sz="900" u="none" strike="noStrike" cap="none" baseline="0"/>
                        <a:t> </a:t>
                      </a:r>
                      <a:r>
                        <a:rPr lang="en" sz="900" u="none" strike="noStrike" cap="none" baseline="0" err="1"/>
                        <a:t>stvarnost</a:t>
                      </a:r>
                      <a:r>
                        <a:rPr lang="en" sz="900" u="none" strike="noStrike" cap="none" baseline="0"/>
                        <a:t> </a:t>
                      </a:r>
                      <a:r>
                        <a:rPr lang="en" sz="900" u="none" strike="noStrike" cap="none" baseline="0" err="1"/>
                        <a:t>koja</a:t>
                      </a:r>
                      <a:r>
                        <a:rPr lang="en" sz="900" u="none" strike="noStrike" cap="none" baseline="0"/>
                        <a:t> </a:t>
                      </a:r>
                      <a:r>
                        <a:rPr lang="en" sz="900" u="none" strike="noStrike" cap="none" baseline="0" err="1"/>
                        <a:t>nas</a:t>
                      </a:r>
                      <a:r>
                        <a:rPr lang="en" sz="900" u="none" strike="noStrike" cap="none" baseline="0"/>
                        <a:t> </a:t>
                      </a:r>
                      <a:r>
                        <a:rPr lang="en" sz="900" u="none" strike="noStrike" cap="none" baseline="0" err="1"/>
                        <a:t>okružuje</a:t>
                      </a:r>
                      <a:r>
                        <a:rPr lang="en" sz="900" u="none" strike="noStrike" cap="none" baseline="0"/>
                        <a:t>. </a:t>
                      </a:r>
                      <a:r>
                        <a:rPr lang="en" sz="900" u="none" strike="noStrike" cap="none" baseline="0" err="1"/>
                        <a:t>Prilagoditi</a:t>
                      </a:r>
                      <a:r>
                        <a:rPr lang="en" sz="900" u="none" strike="noStrike" cap="none" baseline="0"/>
                        <a:t> </a:t>
                      </a:r>
                      <a:r>
                        <a:rPr lang="en" sz="900" u="none" strike="noStrike" cap="none" baseline="0" err="1"/>
                        <a:t>će</a:t>
                      </a:r>
                      <a:r>
                        <a:rPr lang="en" sz="900" u="none" strike="noStrike" cap="none" baseline="0"/>
                        <a:t> </a:t>
                      </a:r>
                      <a:r>
                        <a:rPr lang="en" sz="900" u="none" strike="noStrike" cap="none" baseline="0" err="1"/>
                        <a:t>stečena</a:t>
                      </a:r>
                      <a:r>
                        <a:rPr lang="en" sz="900" u="none" strike="noStrike" cap="none" baseline="0"/>
                        <a:t> </a:t>
                      </a:r>
                      <a:r>
                        <a:rPr lang="en" sz="900" u="none" strike="noStrike" cap="none" baseline="0" err="1"/>
                        <a:t>iskustva</a:t>
                      </a:r>
                      <a:r>
                        <a:rPr lang="en" sz="900" u="none" strike="noStrike" cap="none" baseline="0"/>
                        <a:t> </a:t>
                      </a:r>
                      <a:r>
                        <a:rPr lang="en" sz="900" u="none" strike="noStrike" cap="none" baseline="0" err="1"/>
                        <a:t>različitim</a:t>
                      </a:r>
                      <a:r>
                        <a:rPr lang="en" sz="900" u="none" strike="noStrike" cap="none" baseline="0"/>
                        <a:t> </a:t>
                      </a:r>
                      <a:r>
                        <a:rPr lang="en" sz="900" u="none" strike="noStrike" cap="none" baseline="0" err="1"/>
                        <a:t>kontekstima</a:t>
                      </a:r>
                      <a:r>
                        <a:rPr lang="en" sz="900" u="none" strike="noStrike" cap="none" baseline="0"/>
                        <a:t> </a:t>
                      </a:r>
                      <a:r>
                        <a:rPr lang="en" sz="900" u="none" strike="noStrike" cap="none" baseline="0" err="1"/>
                        <a:t>konkretne</a:t>
                      </a:r>
                      <a:r>
                        <a:rPr lang="en" sz="900" u="none" strike="noStrike" cap="none" baseline="0"/>
                        <a:t> </a:t>
                      </a:r>
                      <a:r>
                        <a:rPr lang="en" sz="900" u="none" strike="noStrike" cap="none" baseline="0" err="1"/>
                        <a:t>stvarnosti</a:t>
                      </a:r>
                      <a:r>
                        <a:rPr lang="en" sz="900" u="none" strike="noStrike" cap="none" baseline="0"/>
                        <a:t>. </a:t>
                      </a:r>
                      <a:r>
                        <a:rPr lang="en" sz="900" u="none" strike="noStrike" cap="none" baseline="0" err="1"/>
                        <a:t>Učenik</a:t>
                      </a:r>
                      <a:r>
                        <a:rPr lang="en" sz="900" u="none" strike="noStrike" cap="none" baseline="0"/>
                        <a:t> </a:t>
                      </a:r>
                      <a:r>
                        <a:rPr lang="en" sz="900" u="none" strike="noStrike" cap="none" baseline="0" err="1"/>
                        <a:t>će</a:t>
                      </a:r>
                      <a:r>
                        <a:rPr lang="en" sz="900" u="none" strike="noStrike" cap="none" baseline="0"/>
                        <a:t> </a:t>
                      </a:r>
                      <a:r>
                        <a:rPr lang="en" sz="900" u="none" strike="noStrike" cap="none" baseline="0" err="1"/>
                        <a:t>promicati</a:t>
                      </a:r>
                      <a:r>
                        <a:rPr lang="en" sz="900" u="none" strike="noStrike" cap="none" baseline="0"/>
                        <a:t> </a:t>
                      </a:r>
                      <a:r>
                        <a:rPr lang="en" sz="900" u="none" strike="noStrike" cap="none" baseline="0" err="1"/>
                        <a:t>ideje</a:t>
                      </a:r>
                      <a:r>
                        <a:rPr lang="en" sz="900" u="none" strike="noStrike" cap="none" baseline="0"/>
                        <a:t> </a:t>
                      </a:r>
                      <a:r>
                        <a:rPr lang="en" sz="900" u="none" strike="noStrike" cap="none" baseline="0" err="1"/>
                        <a:t>održivog</a:t>
                      </a:r>
                      <a:r>
                        <a:rPr lang="en" sz="900" u="none" strike="noStrike" cap="none" baseline="0"/>
                        <a:t> </a:t>
                      </a:r>
                      <a:r>
                        <a:rPr lang="en" sz="900" u="none" strike="noStrike" cap="none" baseline="0" err="1"/>
                        <a:t>razvoja</a:t>
                      </a:r>
                      <a:r>
                        <a:rPr lang="en" sz="900" u="none" strike="noStrike" cap="none" baseline="0"/>
                        <a:t> </a:t>
                      </a:r>
                      <a:r>
                        <a:rPr lang="en" sz="900" u="none" strike="noStrike" cap="none" baseline="0" err="1"/>
                        <a:t>te</a:t>
                      </a:r>
                      <a:r>
                        <a:rPr lang="en" sz="900" u="none" strike="noStrike" cap="none" baseline="0"/>
                        <a:t> </a:t>
                      </a:r>
                      <a:r>
                        <a:rPr lang="en" sz="900" u="none" strike="noStrike" cap="none" baseline="0" err="1"/>
                        <a:t>poticati</a:t>
                      </a:r>
                      <a:r>
                        <a:rPr lang="en" sz="900" u="none" strike="noStrike" cap="none" baseline="0"/>
                        <a:t> </a:t>
                      </a:r>
                      <a:r>
                        <a:rPr lang="en" sz="900" u="none" strike="noStrike" cap="none" baseline="0" err="1"/>
                        <a:t>aktivnosti</a:t>
                      </a:r>
                      <a:r>
                        <a:rPr lang="en" sz="900" u="none" strike="noStrike" cap="none" baseline="0"/>
                        <a:t> </a:t>
                      </a:r>
                      <a:r>
                        <a:rPr lang="en" sz="900" u="none" strike="noStrike" cap="none" baseline="0" err="1"/>
                        <a:t>kojima</a:t>
                      </a:r>
                      <a:r>
                        <a:rPr lang="en" sz="900" u="none" strike="noStrike" cap="none" baseline="0"/>
                        <a:t> </a:t>
                      </a:r>
                      <a:r>
                        <a:rPr lang="en" sz="900" u="none" strike="noStrike" cap="none" baseline="0" err="1"/>
                        <a:t>će</a:t>
                      </a:r>
                      <a:r>
                        <a:rPr lang="en" sz="900" u="none" strike="noStrike" cap="none" baseline="0"/>
                        <a:t> </a:t>
                      </a:r>
                      <a:r>
                        <a:rPr lang="en" sz="900" u="none" strike="noStrike" cap="none" baseline="0" err="1"/>
                        <a:t>senzibilizirati</a:t>
                      </a:r>
                      <a:r>
                        <a:rPr lang="en" sz="900" u="none" strike="noStrike" cap="none" baseline="0"/>
                        <a:t> </a:t>
                      </a:r>
                      <a:r>
                        <a:rPr lang="en" sz="900" u="none" strike="noStrike" cap="none" baseline="0" err="1"/>
                        <a:t>obitelj</a:t>
                      </a:r>
                      <a:r>
                        <a:rPr lang="en" sz="900" u="none" strike="noStrike" cap="none" baseline="0"/>
                        <a:t> </a:t>
                      </a:r>
                      <a:r>
                        <a:rPr lang="en" sz="900" u="none" strike="noStrike" cap="none" baseline="0" err="1"/>
                        <a:t>i</a:t>
                      </a:r>
                      <a:r>
                        <a:rPr lang="en" sz="900" u="none" strike="noStrike" cap="none" baseline="0"/>
                        <a:t> </a:t>
                      </a:r>
                      <a:r>
                        <a:rPr lang="en" sz="900" u="none" strike="noStrike" cap="none" baseline="0" err="1"/>
                        <a:t>širu</a:t>
                      </a:r>
                      <a:r>
                        <a:rPr lang="en" sz="900" u="none" strike="noStrike" cap="none" baseline="0"/>
                        <a:t> </a:t>
                      </a:r>
                      <a:r>
                        <a:rPr lang="en" sz="900" u="none" strike="noStrike" cap="none" baseline="0" err="1"/>
                        <a:t>zajednicu</a:t>
                      </a:r>
                      <a:r>
                        <a:rPr lang="en" sz="900" u="none" strike="noStrike" cap="none" baseline="0"/>
                        <a:t> </a:t>
                      </a:r>
                      <a:r>
                        <a:rPr lang="en" sz="900" u="none" strike="noStrike" cap="none" baseline="0" err="1"/>
                        <a:t>na</a:t>
                      </a:r>
                      <a:r>
                        <a:rPr lang="en" sz="900" u="none" strike="noStrike" cap="none" baseline="0"/>
                        <a:t> </a:t>
                      </a:r>
                      <a:r>
                        <a:rPr lang="en" sz="900" u="none" strike="noStrike" cap="none" baseline="0" err="1"/>
                        <a:t>probleme</a:t>
                      </a:r>
                      <a:r>
                        <a:rPr lang="en" sz="900" u="none" strike="noStrike" cap="none" baseline="0"/>
                        <a:t> u </a:t>
                      </a:r>
                      <a:r>
                        <a:rPr lang="en" sz="900" u="none" strike="noStrike" cap="none" baseline="0" err="1"/>
                        <a:t>okolišu</a:t>
                      </a:r>
                      <a:r>
                        <a:rPr lang="en" sz="900" u="none" strike="noStrike" cap="none" baseline="0"/>
                        <a:t>.</a:t>
                      </a:r>
                      <a:endParaRPr lang="en" sz="900" u="none" strike="noStrike" cap="none" baseline="0">
                        <a:sym typeface="Calibri"/>
                      </a:endParaRPr>
                    </a:p>
                  </a:txBody>
                  <a:tcPr marL="91450" marR="91450" marT="30475" marB="30475"/>
                </a:tc>
                <a:extLst>
                  <a:ext uri="{0D108BD9-81ED-4DB2-BD59-A6C34878D82A}">
                    <a16:rowId xmlns:a16="http://schemas.microsoft.com/office/drawing/2014/main" xmlns="" val="10000"/>
                  </a:ext>
                </a:extLst>
              </a:tr>
              <a:tr h="772700">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a:sym typeface="Calibri"/>
                        </a:rPr>
                        <a:t>Namjena:</a:t>
                      </a:r>
                      <a:endParaRPr lang="en" sz="900" b="0" i="0" u="none" strike="noStrike" cap="none" baseline="0">
                        <a:solidFill>
                          <a:srgbClr val="000000"/>
                        </a:solidFill>
                        <a:latin typeface="Calibri"/>
                        <a:ea typeface="Calibri"/>
                        <a:cs typeface="Calibri"/>
                        <a:sym typeface="Calibri"/>
                      </a:endParaRPr>
                    </a:p>
                  </a:txBody>
                  <a:tcPr marL="91450" marR="91450" marT="30475" marB="30475"/>
                </a:tc>
                <a:tc>
                  <a:txBody>
                    <a:bodyPr/>
                    <a:lstStyle/>
                    <a:p>
                      <a:pPr marL="0" marR="0" lvl="0" indent="0" algn="l" rtl="0">
                        <a:lnSpc>
                          <a:spcPct val="100000"/>
                        </a:lnSpc>
                        <a:spcBef>
                          <a:spcPts val="0"/>
                        </a:spcBef>
                        <a:spcAft>
                          <a:spcPts val="0"/>
                        </a:spcAft>
                        <a:buFont typeface="Calibri"/>
                        <a:buNone/>
                      </a:pPr>
                      <a:r>
                        <a:rPr lang="en" sz="900" u="none" strike="noStrike" cap="none" baseline="0" err="1"/>
                        <a:t>Svim</a:t>
                      </a:r>
                      <a:r>
                        <a:rPr lang="en" sz="900" u="none" strike="noStrike" cap="none" baseline="0"/>
                        <a:t> </a:t>
                      </a:r>
                      <a:r>
                        <a:rPr lang="en" sz="900" u="none" strike="noStrike" cap="none" baseline="0" err="1"/>
                        <a:t>učenicima</a:t>
                      </a:r>
                      <a:r>
                        <a:rPr lang="en" sz="900" u="none" strike="noStrike" cap="none" baseline="0"/>
                        <a:t>, </a:t>
                      </a:r>
                      <a:r>
                        <a:rPr lang="en" sz="900" u="none" strike="noStrike" cap="none" baseline="0" err="1"/>
                        <a:t>zaposlenicima</a:t>
                      </a:r>
                      <a:r>
                        <a:rPr lang="en" sz="900" u="none" strike="noStrike" cap="none" baseline="0"/>
                        <a:t> </a:t>
                      </a:r>
                      <a:r>
                        <a:rPr lang="en" sz="900" u="none" strike="noStrike" cap="none" baseline="0" err="1"/>
                        <a:t>škole,roditeljima</a:t>
                      </a:r>
                      <a:r>
                        <a:rPr lang="en" sz="900" u="none" strike="noStrike" cap="none" baseline="0"/>
                        <a:t>.</a:t>
                      </a:r>
                      <a:endParaRPr lang="en" sz="900" u="none" strike="noStrike" cap="none" baseline="0">
                        <a:sym typeface="Calibri"/>
                      </a:endParaRPr>
                    </a:p>
                  </a:txBody>
                  <a:tcPr marL="91450" marR="91450" marT="30475" marB="30475"/>
                </a:tc>
                <a:extLst>
                  <a:ext uri="{0D108BD9-81ED-4DB2-BD59-A6C34878D82A}">
                    <a16:rowId xmlns:a16="http://schemas.microsoft.com/office/drawing/2014/main" xmlns="" val="10001"/>
                  </a:ext>
                </a:extLst>
              </a:tr>
              <a:tr h="913200">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realizacije</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475" marB="30475"/>
                </a:tc>
                <a:tc>
                  <a:txBody>
                    <a:bodyPr/>
                    <a:lstStyle/>
                    <a:p>
                      <a:pPr marL="0" marR="0" lvl="0" indent="0" algn="l" rtl="0">
                        <a:lnSpc>
                          <a:spcPct val="100000"/>
                        </a:lnSpc>
                        <a:spcBef>
                          <a:spcPts val="0"/>
                        </a:spcBef>
                        <a:spcAft>
                          <a:spcPts val="0"/>
                        </a:spcAft>
                        <a:buFont typeface="Calibri"/>
                        <a:buNone/>
                      </a:pPr>
                      <a:r>
                        <a:rPr lang="en" sz="900" u="none" strike="noStrike" cap="none" baseline="0" err="1"/>
                        <a:t>Nizom</a:t>
                      </a:r>
                      <a:r>
                        <a:rPr lang="en" sz="900" u="none" strike="noStrike" cap="none" baseline="0"/>
                        <a:t> </a:t>
                      </a:r>
                      <a:r>
                        <a:rPr lang="en" sz="900" u="none" strike="noStrike" cap="none" baseline="0" err="1"/>
                        <a:t>edukativnih</a:t>
                      </a:r>
                      <a:r>
                        <a:rPr lang="en" sz="900" u="none" strike="noStrike" cap="none" baseline="0"/>
                        <a:t> </a:t>
                      </a:r>
                      <a:r>
                        <a:rPr lang="en" sz="900" u="none" strike="noStrike" cap="none" baseline="0" err="1"/>
                        <a:t>radionica</a:t>
                      </a:r>
                      <a:r>
                        <a:rPr lang="en" sz="900" u="none" strike="noStrike" cap="none" baseline="0"/>
                        <a:t>, video </a:t>
                      </a:r>
                      <a:r>
                        <a:rPr lang="en" sz="900" u="none" strike="noStrike" cap="none" baseline="0" err="1"/>
                        <a:t>clipovima</a:t>
                      </a:r>
                      <a:r>
                        <a:rPr lang="en" sz="900" u="none" strike="noStrike" cap="none" baseline="0"/>
                        <a:t> </a:t>
                      </a:r>
                      <a:r>
                        <a:rPr lang="en" sz="900" u="none" strike="noStrike" cap="none" baseline="0" err="1"/>
                        <a:t>i</a:t>
                      </a:r>
                      <a:r>
                        <a:rPr lang="en" sz="900" u="none" strike="noStrike" cap="none" baseline="0"/>
                        <a:t> </a:t>
                      </a:r>
                      <a:r>
                        <a:rPr lang="en" sz="900" u="none" strike="noStrike" cap="none" baseline="0" err="1"/>
                        <a:t>kvizovima</a:t>
                      </a:r>
                      <a:r>
                        <a:rPr lang="en" sz="900" u="none" strike="noStrike" cap="none" baseline="0"/>
                        <a:t> </a:t>
                      </a:r>
                      <a:r>
                        <a:rPr lang="en" sz="900" u="none" strike="noStrike" cap="none" baseline="0" err="1"/>
                        <a:t>na</a:t>
                      </a:r>
                      <a:r>
                        <a:rPr lang="en" sz="900" u="none" strike="noStrike" cap="none" baseline="0"/>
                        <a:t> </a:t>
                      </a:r>
                      <a:r>
                        <a:rPr lang="en" sz="900" u="none" strike="noStrike" cap="none" baseline="0" err="1"/>
                        <a:t>webu</a:t>
                      </a:r>
                      <a:r>
                        <a:rPr lang="en" sz="900" u="none" strike="noStrike" cap="none" baseline="0"/>
                        <a:t> </a:t>
                      </a:r>
                      <a:r>
                        <a:rPr lang="en" sz="900" u="none" strike="noStrike" cap="none" baseline="0" err="1"/>
                        <a:t>knjižnice</a:t>
                      </a:r>
                      <a:r>
                        <a:rPr lang="en" sz="900" u="none" strike="noStrike" cap="none" baseline="0"/>
                        <a:t> </a:t>
                      </a:r>
                      <a:r>
                        <a:rPr lang="en" sz="900" u="none" strike="noStrike" cap="none" baseline="0" err="1"/>
                        <a:t>približiti</a:t>
                      </a:r>
                      <a:r>
                        <a:rPr lang="en" sz="900" u="none" strike="noStrike" cap="none" baseline="0"/>
                        <a:t> </a:t>
                      </a:r>
                      <a:r>
                        <a:rPr lang="en" sz="900" u="none" strike="noStrike" cap="none" baseline="0" err="1"/>
                        <a:t>princip</a:t>
                      </a:r>
                      <a:r>
                        <a:rPr lang="en" sz="900" u="none" strike="noStrike" cap="none" baseline="0"/>
                        <a:t> </a:t>
                      </a:r>
                      <a:r>
                        <a:rPr lang="en" sz="900" u="none" strike="noStrike" cap="none" baseline="0" err="1"/>
                        <a:t>promišljanja</a:t>
                      </a:r>
                      <a:r>
                        <a:rPr lang="en" sz="900" u="none" strike="noStrike" cap="none" baseline="0"/>
                        <a:t> </a:t>
                      </a:r>
                      <a:r>
                        <a:rPr lang="en" sz="900" u="none" strike="noStrike" cap="none" baseline="0" err="1"/>
                        <a:t>i</a:t>
                      </a:r>
                      <a:r>
                        <a:rPr lang="en" sz="900" u="none" strike="noStrike" cap="none" baseline="0"/>
                        <a:t> </a:t>
                      </a:r>
                      <a:r>
                        <a:rPr lang="en" sz="900" u="none" strike="noStrike" cap="none" baseline="0" err="1"/>
                        <a:t>djelovanja</a:t>
                      </a:r>
                      <a:r>
                        <a:rPr lang="en" sz="900" u="none" strike="noStrike" cap="none" baseline="0"/>
                        <a:t> </a:t>
                      </a:r>
                      <a:r>
                        <a:rPr lang="en" sz="900" u="none" strike="noStrike" cap="none" baseline="0" err="1"/>
                        <a:t>unutar</a:t>
                      </a:r>
                      <a:r>
                        <a:rPr lang="en" sz="900" u="none" strike="noStrike" cap="none" baseline="0"/>
                        <a:t> </a:t>
                      </a:r>
                      <a:r>
                        <a:rPr lang="en" sz="900" u="none" strike="noStrike" cap="none" baseline="0" err="1"/>
                        <a:t>koncepcije</a:t>
                      </a:r>
                      <a:r>
                        <a:rPr lang="en" sz="900" u="none" strike="noStrike" cap="none" baseline="0"/>
                        <a:t> </a:t>
                      </a:r>
                      <a:r>
                        <a:rPr lang="en" sz="900" u="none" strike="noStrike" cap="none" baseline="0" err="1"/>
                        <a:t>održivog</a:t>
                      </a:r>
                      <a:r>
                        <a:rPr lang="en" sz="900" u="none" strike="noStrike" cap="none" baseline="0"/>
                        <a:t> </a:t>
                      </a:r>
                      <a:r>
                        <a:rPr lang="en" sz="900" u="none" strike="noStrike" cap="none" baseline="0" err="1"/>
                        <a:t>razvoja</a:t>
                      </a:r>
                      <a:r>
                        <a:rPr lang="en" sz="900" u="none" strike="noStrike" cap="none" baseline="0"/>
                        <a:t>. </a:t>
                      </a:r>
                      <a:r>
                        <a:rPr lang="en" sz="900" u="none" strike="noStrike" cap="none" baseline="0" err="1"/>
                        <a:t>Organizirati</a:t>
                      </a:r>
                      <a:r>
                        <a:rPr lang="en" sz="900" u="none" strike="noStrike" cap="none" baseline="0"/>
                        <a:t> </a:t>
                      </a:r>
                      <a:r>
                        <a:rPr lang="en" sz="900" u="none" strike="noStrike" cap="none" baseline="0" err="1"/>
                        <a:t>virtualnu</a:t>
                      </a:r>
                      <a:r>
                        <a:rPr lang="en" sz="900" u="none" strike="noStrike" cap="none" baseline="0"/>
                        <a:t> </a:t>
                      </a:r>
                      <a:r>
                        <a:rPr lang="en" sz="900" u="none" strike="noStrike" cap="none" baseline="0" err="1"/>
                        <a:t>izložbu</a:t>
                      </a:r>
                      <a:r>
                        <a:rPr lang="en" sz="900" u="none" strike="noStrike" cap="none" baseline="0"/>
                        <a:t> </a:t>
                      </a:r>
                      <a:r>
                        <a:rPr lang="en" sz="900" u="none" strike="noStrike" cap="none" baseline="0" err="1"/>
                        <a:t>realiziranih</a:t>
                      </a:r>
                      <a:r>
                        <a:rPr lang="en" sz="900" u="none" strike="noStrike" cap="none" baseline="0"/>
                        <a:t> </a:t>
                      </a:r>
                      <a:r>
                        <a:rPr lang="en" sz="900" u="none" strike="noStrike" cap="none" baseline="0" err="1"/>
                        <a:t>izložaka</a:t>
                      </a:r>
                      <a:r>
                        <a:rPr lang="en" sz="900" u="none" strike="noStrike" cap="none" baseline="0"/>
                        <a:t>.</a:t>
                      </a:r>
                    </a:p>
                  </a:txBody>
                  <a:tcPr marL="91450" marR="91450" marT="30475" marB="30475"/>
                </a:tc>
                <a:extLst>
                  <a:ext uri="{0D108BD9-81ED-4DB2-BD59-A6C34878D82A}">
                    <a16:rowId xmlns:a16="http://schemas.microsoft.com/office/drawing/2014/main" xmlns="" val="10002"/>
                  </a:ext>
                </a:extLst>
              </a:tr>
              <a:tr h="34527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Nositelj</a:t>
                      </a:r>
                      <a:r>
                        <a:rPr lang="en" sz="900" u="none" strike="noStrike" cap="none" baseline="0">
                          <a:sym typeface="Calibri"/>
                        </a:rPr>
                        <a:t> </a:t>
                      </a:r>
                      <a:r>
                        <a:rPr lang="en" sz="900" u="none" strike="noStrike" cap="none" baseline="0" err="1">
                          <a:sym typeface="Calibri"/>
                        </a:rPr>
                        <a:t>aktivnosti</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475" marB="30475"/>
                </a:tc>
                <a:tc>
                  <a:txBody>
                    <a:bodyPr/>
                    <a:lstStyle/>
                    <a:p>
                      <a:pPr marL="0" marR="0" lvl="0" indent="0" algn="l" rtl="0">
                        <a:lnSpc>
                          <a:spcPct val="100000"/>
                        </a:lnSpc>
                        <a:spcBef>
                          <a:spcPts val="0"/>
                        </a:spcBef>
                        <a:spcAft>
                          <a:spcPts val="0"/>
                        </a:spcAft>
                        <a:buFont typeface="Calibri"/>
                        <a:buNone/>
                      </a:pPr>
                      <a:r>
                        <a:rPr lang="en" sz="900" u="none" strike="noStrike" cap="none" baseline="0"/>
                        <a:t> </a:t>
                      </a:r>
                      <a:r>
                        <a:rPr lang="en" sz="900" u="none" strike="noStrike" cap="none" baseline="0" err="1">
                          <a:sym typeface="Calibri"/>
                        </a:rPr>
                        <a:t>školska</a:t>
                      </a:r>
                      <a:r>
                        <a:rPr lang="en" sz="900" u="none" strike="noStrike" cap="none" baseline="0">
                          <a:sym typeface="Calibri"/>
                        </a:rPr>
                        <a:t> </a:t>
                      </a:r>
                      <a:r>
                        <a:rPr lang="en" sz="900" u="none" strike="noStrike" cap="none" baseline="0" err="1"/>
                        <a:t>knjižničarka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475" marB="30475"/>
                </a:tc>
                <a:extLst>
                  <a:ext uri="{0D108BD9-81ED-4DB2-BD59-A6C34878D82A}">
                    <a16:rowId xmlns:a16="http://schemas.microsoft.com/office/drawing/2014/main" xmlns="" val="10003"/>
                  </a:ext>
                </a:extLst>
              </a:tr>
              <a:tr h="373850">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Vremenik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475" marB="30475"/>
                </a:tc>
                <a:tc>
                  <a:txBody>
                    <a:bodyPr/>
                    <a:lstStyle/>
                    <a:p>
                      <a:pPr marL="0" marR="0" lvl="0" indent="0" algn="l" rtl="0">
                        <a:lnSpc>
                          <a:spcPct val="100000"/>
                        </a:lnSpc>
                        <a:spcBef>
                          <a:spcPts val="0"/>
                        </a:spcBef>
                        <a:spcAft>
                          <a:spcPts val="0"/>
                        </a:spcAft>
                        <a:buFont typeface="Calibri"/>
                        <a:buNone/>
                      </a:pPr>
                      <a:r>
                        <a:rPr lang="en" sz="900" u="none" strike="noStrike" cap="none" baseline="0" err="1"/>
                        <a:t>Tijekom</a:t>
                      </a:r>
                      <a:r>
                        <a:rPr lang="en" sz="900" u="none" strike="noStrike" cap="none" baseline="0"/>
                        <a:t> </a:t>
                      </a:r>
                      <a:r>
                        <a:rPr lang="en" sz="900" u="none" strike="noStrike" cap="none" baseline="0" err="1"/>
                        <a:t>cijele</a:t>
                      </a:r>
                      <a:r>
                        <a:rPr lang="en" sz="900" u="none" strike="noStrike" cap="none" baseline="0"/>
                        <a:t> </a:t>
                      </a:r>
                      <a:r>
                        <a:rPr lang="en" sz="900" u="none" strike="noStrike" cap="none" baseline="0" err="1"/>
                        <a:t>godine</a:t>
                      </a:r>
                      <a:endParaRPr lang="en" sz="900" u="none" strike="noStrike" cap="none" baseline="0" err="1">
                        <a:sym typeface="Calibri"/>
                      </a:endParaRPr>
                    </a:p>
                    <a:p>
                      <a:pPr marL="0" marR="0" lvl="0" indent="0" algn="l" rtl="0">
                        <a:spcBef>
                          <a:spcPts val="0"/>
                        </a:spcBef>
                        <a:buNone/>
                      </a:pPr>
                      <a:endParaRPr sz="900" b="0" i="0" u="none" strike="noStrike" cap="none" baseline="0">
                        <a:solidFill>
                          <a:srgbClr val="000000"/>
                        </a:solidFill>
                        <a:latin typeface="Calibri"/>
                        <a:ea typeface="Calibri"/>
                        <a:cs typeface="Calibri"/>
                        <a:sym typeface="Calibri"/>
                      </a:endParaRPr>
                    </a:p>
                  </a:txBody>
                  <a:tcPr marL="91450" marR="91450" marT="30475" marB="30475"/>
                </a:tc>
                <a:extLst>
                  <a:ext uri="{0D108BD9-81ED-4DB2-BD59-A6C34878D82A}">
                    <a16:rowId xmlns:a16="http://schemas.microsoft.com/office/drawing/2014/main" xmlns="" val="10004"/>
                  </a:ext>
                </a:extLst>
              </a:tr>
              <a:tr h="301200">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Troškovnik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475" marB="30475"/>
                </a:tc>
                <a:tc>
                  <a:txBody>
                    <a:bodyPr/>
                    <a:lstStyle/>
                    <a:p>
                      <a:pPr marL="0" marR="0" lvl="0" indent="0" algn="l" rtl="0">
                        <a:lnSpc>
                          <a:spcPct val="100000"/>
                        </a:lnSpc>
                        <a:spcBef>
                          <a:spcPts val="0"/>
                        </a:spcBef>
                        <a:spcAft>
                          <a:spcPts val="0"/>
                        </a:spcAft>
                        <a:buFont typeface="Calibri"/>
                        <a:buNone/>
                      </a:pPr>
                      <a:r>
                        <a:rPr lang="en" sz="900" u="none" strike="noStrike" cap="none" baseline="0"/>
                        <a:t>Bez </a:t>
                      </a:r>
                      <a:r>
                        <a:rPr lang="en" sz="900" u="none" strike="noStrike" cap="none" baseline="0" err="1"/>
                        <a:t>dodatnih</a:t>
                      </a:r>
                      <a:r>
                        <a:rPr lang="en" sz="900" u="none" strike="noStrike" cap="none" baseline="0"/>
                        <a:t> </a:t>
                      </a:r>
                      <a:r>
                        <a:rPr lang="en" sz="900" u="none" strike="noStrike" cap="none" baseline="0" err="1"/>
                        <a:t>troškova</a:t>
                      </a:r>
                      <a:r>
                        <a:rPr lang="en" sz="900" u="none" strike="noStrike" cap="none" baseline="0"/>
                        <a:t>.</a:t>
                      </a:r>
                      <a:endParaRPr lang="en" sz="900" u="none" strike="noStrike" cap="none" baseline="0">
                        <a:sym typeface="Calibri"/>
                      </a:endParaRPr>
                    </a:p>
                  </a:txBody>
                  <a:tcPr marL="91450" marR="91450" marT="30475" marB="30475"/>
                </a:tc>
                <a:extLst>
                  <a:ext uri="{0D108BD9-81ED-4DB2-BD59-A6C34878D82A}">
                    <a16:rowId xmlns:a16="http://schemas.microsoft.com/office/drawing/2014/main" xmlns="" val="10005"/>
                  </a:ext>
                </a:extLst>
              </a:tr>
              <a:tr h="6298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a:t>
                      </a:r>
                      <a:r>
                        <a:rPr lang="en" sz="900" u="none" strike="noStrike" cap="none" baseline="0" err="1">
                          <a:sym typeface="Calibri"/>
                        </a:rPr>
                        <a:t>korištenja</a:t>
                      </a:r>
                      <a:r>
                        <a:rPr lang="en" sz="900" u="none" strike="noStrike" cap="none" baseline="0">
                          <a:sym typeface="Calibri"/>
                        </a:rPr>
                        <a:t> </a:t>
                      </a:r>
                      <a:r>
                        <a:rPr lang="en" sz="900" u="none" strike="noStrike" cap="none" baseline="0" err="1">
                          <a:sym typeface="Calibri"/>
                        </a:rPr>
                        <a:t>rezultata</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475" marB="30475"/>
                </a:tc>
                <a:tc>
                  <a:txBody>
                    <a:bodyPr/>
                    <a:lstStyle/>
                    <a:p>
                      <a:pPr marL="0" marR="0" lvl="0" indent="0" algn="l" rtl="0">
                        <a:lnSpc>
                          <a:spcPct val="100000"/>
                        </a:lnSpc>
                        <a:spcBef>
                          <a:spcPts val="0"/>
                        </a:spcBef>
                        <a:spcAft>
                          <a:spcPts val="0"/>
                        </a:spcAft>
                        <a:buFont typeface="Calibri"/>
                        <a:buNone/>
                      </a:pPr>
                      <a:r>
                        <a:rPr lang="en" sz="900" u="none" strike="noStrike" cap="none" baseline="0">
                          <a:sym typeface="Calibri"/>
                        </a:rPr>
                        <a:t>Zalaganje učenika u projektu, odaziv te dojmovi o istom, </a:t>
                      </a:r>
                      <a:r>
                        <a:rPr lang="en" sz="900" u="none" strike="noStrike" cap="none" baseline="0"/>
                        <a:t>samovrednovanje</a:t>
                      </a:r>
                      <a:r>
                        <a:rPr lang="en" sz="900" u="none" strike="noStrike" cap="none" baseline="0">
                          <a:sym typeface="Calibri"/>
                        </a:rPr>
                        <a:t> učenika</a:t>
                      </a:r>
                      <a:r>
                        <a:rPr lang="en" sz="900" u="none" strike="noStrike" cap="none" baseline="0"/>
                        <a:t> te sudjelovanje u on-line radionicama, izložbama i kvizu.</a:t>
                      </a:r>
                      <a:endParaRPr lang="en" sz="900" u="none" strike="noStrike" cap="none" baseline="0">
                        <a:sym typeface="Calibri"/>
                      </a:endParaRPr>
                    </a:p>
                  </a:txBody>
                  <a:tcPr marL="91450" marR="91450" marT="30475" marB="30475"/>
                </a:tc>
                <a:extLst>
                  <a:ext uri="{0D108BD9-81ED-4DB2-BD59-A6C34878D82A}">
                    <a16:rowId xmlns:a16="http://schemas.microsoft.com/office/drawing/2014/main" xmlns="" val="10006"/>
                  </a:ext>
                </a:extLst>
              </a:tr>
            </a:tbl>
          </a:graphicData>
        </a:graphic>
      </p:graphicFrame>
      <p:sp>
        <p:nvSpPr>
          <p:cNvPr id="930" name="Shape 930"/>
          <p:cNvSpPr txBox="1"/>
          <p:nvPr/>
        </p:nvSpPr>
        <p:spPr>
          <a:xfrm>
            <a:off x="8101011" y="86915"/>
            <a:ext cx="896937" cy="7572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931" name="Shape 931"/>
          <p:cNvPicPr preferRelativeResize="0"/>
          <p:nvPr/>
        </p:nvPicPr>
        <p:blipFill rotWithShape="1">
          <a:blip r:embed="rId3">
            <a:alphaModFix/>
          </a:blip>
          <a:srcRect/>
          <a:stretch/>
        </p:blipFill>
        <p:spPr>
          <a:xfrm>
            <a:off x="6820872" y="291748"/>
            <a:ext cx="1061651" cy="464099"/>
          </a:xfrm>
          <a:prstGeom prst="rect">
            <a:avLst/>
          </a:prstGeom>
          <a:noFill/>
          <a:ln>
            <a:noFill/>
          </a:ln>
        </p:spPr>
      </p:pic>
      <p:sp>
        <p:nvSpPr>
          <p:cNvPr id="932" name="Shape 932"/>
          <p:cNvSpPr txBox="1"/>
          <p:nvPr/>
        </p:nvSpPr>
        <p:spPr>
          <a:xfrm>
            <a:off x="973606" y="248724"/>
            <a:ext cx="8024342" cy="464099"/>
          </a:xfrm>
          <a:prstGeom prst="rect">
            <a:avLst/>
          </a:prstGeom>
          <a:noFill/>
          <a:ln>
            <a:noFill/>
          </a:ln>
        </p:spPr>
        <p:txBody>
          <a:bodyPr lIns="91425" tIns="91425" rIns="91425" bIns="91425" anchor="t" anchorCtr="0">
            <a:noAutofit/>
            <a:scene3d>
              <a:camera prst="orthographicFront"/>
              <a:lightRig rig="threePt" dir="t"/>
            </a:scene3d>
            <a:sp3d extrusionH="57150">
              <a:bevelT w="38100" h="38100"/>
            </a:sp3d>
          </a:bodyPr>
          <a:lstStyle/>
          <a:p>
            <a:r>
              <a:rPr lang="en" sz="3200" b="1">
                <a:solidFill>
                  <a:schemeClr val="accent2">
                    <a:lumMod val="75000"/>
                  </a:schemeClr>
                </a:solidFill>
                <a:effectLst>
                  <a:outerShdw blurRad="38100" dist="38100" dir="2700000" algn="tl">
                    <a:srgbClr val="000000">
                      <a:alpha val="43137"/>
                    </a:srgbClr>
                  </a:outerShdw>
                </a:effectLst>
              </a:rPr>
              <a:t>Projekt: Festival održivosti</a:t>
            </a:r>
            <a:endParaRPr lang="en" sz="3200" b="1">
              <a:solidFill>
                <a:schemeClr val="accent2">
                  <a:lumMod val="75000"/>
                </a:schemeClr>
              </a:solidFill>
              <a:effectLst>
                <a:outerShdw blurRad="38100" dist="38100" dir="2700000" algn="tl">
                  <a:srgbClr val="000000">
                    <a:alpha val="43137"/>
                  </a:srgbClr>
                </a:outerShdw>
              </a:effectLst>
              <a:cs typeface="Calibri"/>
            </a:endParaRPr>
          </a:p>
        </p:txBody>
      </p:sp>
    </p:spTree>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936"/>
        <p:cNvGrpSpPr/>
        <p:nvPr/>
      </p:nvGrpSpPr>
      <p:grpSpPr>
        <a:xfrm>
          <a:off x="0" y="0"/>
          <a:ext cx="0" cy="0"/>
          <a:chOff x="0" y="0"/>
          <a:chExt cx="0" cy="0"/>
        </a:xfrm>
      </p:grpSpPr>
      <p:sp>
        <p:nvSpPr>
          <p:cNvPr id="3" name="Title 2"/>
          <p:cNvSpPr>
            <a:spLocks noGrp="1"/>
          </p:cNvSpPr>
          <p:nvPr>
            <p:ph type="title"/>
          </p:nvPr>
        </p:nvSpPr>
        <p:spPr/>
        <p:txBody>
          <a:bodyPr>
            <a:scene3d>
              <a:camera prst="orthographicFront"/>
              <a:lightRig rig="threePt" dir="t"/>
            </a:scene3d>
            <a:sp3d extrusionH="57150">
              <a:bevelT w="38100" h="38100"/>
            </a:sp3d>
          </a:bodyPr>
          <a:lstStyle/>
          <a:p>
            <a:pPr algn="ctr"/>
            <a:r>
              <a:rPr lang="hr-HR">
                <a:latin typeface="+mn-lt"/>
              </a:rPr>
              <a:t>Projekti</a:t>
            </a:r>
          </a:p>
        </p:txBody>
      </p:sp>
    </p:spTree>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5346" y="226265"/>
            <a:ext cx="7886700" cy="422842"/>
          </a:xfrm>
        </p:spPr>
        <p:txBody>
          <a:bodyPr>
            <a:noAutofit/>
            <a:scene3d>
              <a:camera prst="orthographicFront"/>
              <a:lightRig rig="threePt" dir="t"/>
            </a:scene3d>
            <a:sp3d extrusionH="57150">
              <a:bevelT w="38100" h="38100"/>
            </a:sp3d>
          </a:bodyPr>
          <a:lstStyle/>
          <a:p>
            <a:r>
              <a:rPr lang="hr-HR">
                <a:effectLst>
                  <a:outerShdw blurRad="38100" dist="38100" dir="2700000" algn="tl">
                    <a:srgbClr val="000000">
                      <a:alpha val="43137"/>
                    </a:srgbClr>
                  </a:outerShdw>
                </a:effectLst>
                <a:latin typeface="+mn-lt"/>
                <a:sym typeface="Arial"/>
              </a:rPr>
              <a:t>Projekt:  Naša mala knjižnica</a:t>
            </a:r>
            <a:endParaRPr lang="en-US">
              <a:effectLst>
                <a:outerShdw blurRad="38100" dist="38100" dir="2700000" algn="tl">
                  <a:srgbClr val="000000">
                    <a:alpha val="43137"/>
                  </a:srgbClr>
                </a:outerShdw>
              </a:effectLst>
              <a:latin typeface="+mn-lt"/>
              <a:cs typeface="Calibri Ligh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51955892"/>
              </p:ext>
            </p:extLst>
          </p:nvPr>
        </p:nvGraphicFramePr>
        <p:xfrm>
          <a:off x="835346" y="1014293"/>
          <a:ext cx="7886699" cy="3930398"/>
        </p:xfrm>
        <a:graphic>
          <a:graphicData uri="http://schemas.openxmlformats.org/drawingml/2006/table">
            <a:tbl>
              <a:tblPr firstRow="1" bandRow="1">
                <a:tableStyleId>{2D5ABB26-0587-4C30-8999-92F81FD0307C}</a:tableStyleId>
              </a:tblPr>
              <a:tblGrid>
                <a:gridCol w="1873429">
                  <a:extLst>
                    <a:ext uri="{9D8B030D-6E8A-4147-A177-3AD203B41FA5}">
                      <a16:colId xmlns:a16="http://schemas.microsoft.com/office/drawing/2014/main" xmlns="" val="3172087734"/>
                    </a:ext>
                  </a:extLst>
                </a:gridCol>
                <a:gridCol w="6013270">
                  <a:extLst>
                    <a:ext uri="{9D8B030D-6E8A-4147-A177-3AD203B41FA5}">
                      <a16:colId xmlns:a16="http://schemas.microsoft.com/office/drawing/2014/main" xmlns="" val="217972927"/>
                    </a:ext>
                  </a:extLst>
                </a:gridCol>
              </a:tblGrid>
              <a:tr h="486947">
                <a:tc>
                  <a:txBody>
                    <a:bodyPr/>
                    <a:lstStyle/>
                    <a:p>
                      <a:pPr rtl="0" fontAlgn="base"/>
                      <a:r>
                        <a:rPr lang="en-US" sz="1050" err="1">
                          <a:effectLst/>
                        </a:rPr>
                        <a:t>Ishodi</a:t>
                      </a:r>
                      <a:r>
                        <a:rPr lang="en-US" sz="1050">
                          <a:effectLst/>
                        </a:rPr>
                        <a:t>:​</a:t>
                      </a:r>
                    </a:p>
                  </a:txBody>
                  <a:tcPr>
                    <a:lnT w="12700" cap="flat" cmpd="sng" algn="ctr">
                      <a:solidFill>
                        <a:schemeClr val="accent2">
                          <a:lumMod val="60000"/>
                          <a:lumOff val="40000"/>
                        </a:schemeClr>
                      </a:solidFill>
                      <a:prstDash val="solid"/>
                      <a:round/>
                      <a:headEnd type="none" w="med" len="med"/>
                      <a:tailEnd type="none" w="med" len="med"/>
                    </a:lnT>
                  </a:tcPr>
                </a:tc>
                <a:tc>
                  <a:txBody>
                    <a:bodyPr/>
                    <a:lstStyle/>
                    <a:p>
                      <a:pPr rtl="0" fontAlgn="base"/>
                      <a:r>
                        <a:rPr lang="hr-HR" sz="1100" kern="1200">
                          <a:solidFill>
                            <a:schemeClr val="tx1"/>
                          </a:solidFill>
                          <a:effectLst/>
                          <a:latin typeface="+mn-lt"/>
                          <a:ea typeface="+mn-ea"/>
                          <a:cs typeface="+mn-cs"/>
                        </a:rPr>
                        <a:t>Učenik će razviti  kritičko čitanje već od najranije dobi. Učenik će promovirati i učiniti pristupačnijima vrhunska književna djela hrvatskih i stranih autora. Učenik će razviti čitalačke navike </a:t>
                      </a:r>
                      <a:r>
                        <a:rPr lang="hr-HR" sz="1100" kern="1200" err="1">
                          <a:solidFill>
                            <a:schemeClr val="tx1"/>
                          </a:solidFill>
                          <a:effectLst/>
                          <a:latin typeface="+mn-lt"/>
                          <a:ea typeface="+mn-ea"/>
                          <a:cs typeface="+mn-cs"/>
                        </a:rPr>
                        <a:t>navike</a:t>
                      </a:r>
                      <a:r>
                        <a:rPr lang="hr-HR" sz="1100" kern="1200">
                          <a:solidFill>
                            <a:schemeClr val="tx1"/>
                          </a:solidFill>
                          <a:effectLst/>
                          <a:latin typeface="+mn-lt"/>
                          <a:ea typeface="+mn-ea"/>
                          <a:cs typeface="+mn-cs"/>
                        </a:rPr>
                        <a:t> i poboljšati  čitalačke vještine. Učenik će razviti suradnju sa knjižničem, učiteljem i roditeljem.  </a:t>
                      </a:r>
                      <a:endParaRPr lang="en-US" sz="1100">
                        <a:effectLst/>
                      </a:endParaRPr>
                    </a:p>
                  </a:txBody>
                  <a:tcPr>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xmlns="" val="2692556340"/>
                  </a:ext>
                </a:extLst>
              </a:tr>
              <a:tr h="772697">
                <a:tc>
                  <a:txBody>
                    <a:bodyPr/>
                    <a:lstStyle/>
                    <a:p>
                      <a:pPr rtl="0" fontAlgn="base"/>
                      <a:r>
                        <a:rPr lang="en-US" sz="1050" err="1">
                          <a:effectLst/>
                        </a:rPr>
                        <a:t>Namjena</a:t>
                      </a:r>
                      <a:r>
                        <a:rPr lang="en-US" sz="1050">
                          <a:effectLst/>
                        </a:rPr>
                        <a:t>:​</a:t>
                      </a:r>
                    </a:p>
                  </a:txBody>
                  <a:tcPr/>
                </a:tc>
                <a:tc>
                  <a:txBody>
                    <a:bodyPr/>
                    <a:lstStyle/>
                    <a:p>
                      <a:pPr rtl="0" fontAlgn="base"/>
                      <a:r>
                        <a:rPr lang="hr-HR" sz="1100" kern="1200">
                          <a:solidFill>
                            <a:schemeClr val="tx1"/>
                          </a:solidFill>
                          <a:effectLst/>
                          <a:latin typeface="+mn-lt"/>
                          <a:ea typeface="+mn-ea"/>
                          <a:cs typeface="+mn-cs"/>
                        </a:rPr>
                        <a:t>   Za djecu od 7 do 10 godina.(uključiti  učenike unutar istog razreda)</a:t>
                      </a:r>
                      <a:endParaRPr lang="en-US" sz="1100">
                        <a:effectLst/>
                      </a:endParaRPr>
                    </a:p>
                  </a:txBody>
                  <a:tcPr/>
                </a:tc>
                <a:extLst>
                  <a:ext uri="{0D108BD9-81ED-4DB2-BD59-A6C34878D82A}">
                    <a16:rowId xmlns:a16="http://schemas.microsoft.com/office/drawing/2014/main" xmlns="" val="499700323"/>
                  </a:ext>
                </a:extLst>
              </a:tr>
              <a:tr h="913200">
                <a:tc>
                  <a:txBody>
                    <a:bodyPr/>
                    <a:lstStyle/>
                    <a:p>
                      <a:pPr rtl="0" fontAlgn="base"/>
                      <a:r>
                        <a:rPr lang="en-US" sz="1050" err="1">
                          <a:effectLst/>
                        </a:rPr>
                        <a:t>Način</a:t>
                      </a:r>
                      <a:r>
                        <a:rPr lang="en-US" sz="1050">
                          <a:effectLst/>
                        </a:rPr>
                        <a:t> </a:t>
                      </a:r>
                      <a:r>
                        <a:rPr lang="en-US" sz="1050" err="1">
                          <a:effectLst/>
                        </a:rPr>
                        <a:t>realizacije</a:t>
                      </a:r>
                      <a:r>
                        <a:rPr lang="en-US" sz="1050">
                          <a:effectLst/>
                        </a:rPr>
                        <a:t>:​</a:t>
                      </a:r>
                    </a:p>
                  </a:txBody>
                  <a:tcPr/>
                </a:tc>
                <a:tc>
                  <a:txBody>
                    <a:bodyPr/>
                    <a:lstStyle/>
                    <a:p>
                      <a:pPr rtl="0" fontAlgn="base"/>
                      <a:r>
                        <a:rPr lang="hr-HR" sz="1100" kern="1200">
                          <a:solidFill>
                            <a:schemeClr val="tx1"/>
                          </a:solidFill>
                          <a:effectLst/>
                          <a:latin typeface="+mn-lt"/>
                          <a:ea typeface="+mn-ea"/>
                          <a:cs typeface="+mn-cs"/>
                        </a:rPr>
                        <a:t>Različitim aktivnostima kao: izrada čitateljskog vlakića, čitateljski kutić, razmjena književnih junaka, pismo iznenađenja, nagradni zadaci, aktivnost kreativnog pisanja, odigrajmo priču, literarni kviz.</a:t>
                      </a:r>
                    </a:p>
                  </a:txBody>
                  <a:tcPr/>
                </a:tc>
                <a:extLst>
                  <a:ext uri="{0D108BD9-81ED-4DB2-BD59-A6C34878D82A}">
                    <a16:rowId xmlns:a16="http://schemas.microsoft.com/office/drawing/2014/main" xmlns="" val="2592841284"/>
                  </a:ext>
                </a:extLst>
              </a:tr>
              <a:tr h="345272">
                <a:tc>
                  <a:txBody>
                    <a:bodyPr/>
                    <a:lstStyle/>
                    <a:p>
                      <a:pPr rtl="0" fontAlgn="base"/>
                      <a:r>
                        <a:rPr lang="en-US" sz="1050" err="1">
                          <a:effectLst/>
                        </a:rPr>
                        <a:t>Nositelj</a:t>
                      </a:r>
                      <a:r>
                        <a:rPr lang="en-US" sz="1050">
                          <a:effectLst/>
                        </a:rPr>
                        <a:t> </a:t>
                      </a:r>
                      <a:r>
                        <a:rPr lang="en-US" sz="1050" err="1">
                          <a:effectLst/>
                        </a:rPr>
                        <a:t>aktivnosti</a:t>
                      </a:r>
                      <a:r>
                        <a:rPr lang="en-US" sz="1050">
                          <a:effectLst/>
                        </a:rPr>
                        <a:t>:​</a:t>
                      </a:r>
                    </a:p>
                  </a:txBody>
                  <a:tcPr/>
                </a:tc>
                <a:tc>
                  <a:txBody>
                    <a:bodyPr/>
                    <a:lstStyle/>
                    <a:p>
                      <a:pPr rtl="0" fontAlgn="base"/>
                      <a:r>
                        <a:rPr lang="hr-HR" sz="1100" kern="1200">
                          <a:solidFill>
                            <a:schemeClr val="tx1"/>
                          </a:solidFill>
                          <a:effectLst/>
                          <a:latin typeface="+mn-lt"/>
                          <a:ea typeface="+mn-ea"/>
                          <a:cs typeface="+mn-cs"/>
                        </a:rPr>
                        <a:t>Knjižničarka, učiteljice i učenici RN, roditelji.  </a:t>
                      </a:r>
                      <a:endParaRPr lang="en-US" sz="1100">
                        <a:effectLst/>
                      </a:endParaRPr>
                    </a:p>
                  </a:txBody>
                  <a:tcPr/>
                </a:tc>
                <a:extLst>
                  <a:ext uri="{0D108BD9-81ED-4DB2-BD59-A6C34878D82A}">
                    <a16:rowId xmlns:a16="http://schemas.microsoft.com/office/drawing/2014/main" xmlns="" val="3971230094"/>
                  </a:ext>
                </a:extLst>
              </a:tr>
              <a:tr h="373847">
                <a:tc>
                  <a:txBody>
                    <a:bodyPr/>
                    <a:lstStyle/>
                    <a:p>
                      <a:pPr rtl="0" fontAlgn="base"/>
                      <a:r>
                        <a:rPr lang="en-US" sz="1050" err="1">
                          <a:effectLst/>
                        </a:rPr>
                        <a:t>Vremenik</a:t>
                      </a:r>
                      <a:r>
                        <a:rPr lang="en-US" sz="1050">
                          <a:effectLst/>
                        </a:rPr>
                        <a:t>:​</a:t>
                      </a:r>
                    </a:p>
                  </a:txBody>
                  <a:tcPr/>
                </a:tc>
                <a:tc>
                  <a:txBody>
                    <a:bodyPr/>
                    <a:lstStyle/>
                    <a:p>
                      <a:pPr>
                        <a:lnSpc>
                          <a:spcPct val="115000"/>
                        </a:lnSpc>
                        <a:spcAft>
                          <a:spcPts val="0"/>
                        </a:spcAft>
                      </a:pPr>
                      <a:r>
                        <a:rPr lang="hr-HR" sz="1100">
                          <a:effectLst/>
                          <a:latin typeface="Calibri"/>
                          <a:ea typeface="Calibri"/>
                        </a:rPr>
                        <a:t>Početak u Mjesecu hrvatske knjige. Završna  aktivnost do sredine proljeća 2021.</a:t>
                      </a:r>
                      <a:endParaRPr lang="hr-HR" sz="1100">
                        <a:effectLst/>
                        <a:latin typeface="Times New Roman"/>
                        <a:ea typeface="Calibri"/>
                      </a:endParaRPr>
                    </a:p>
                  </a:txBody>
                  <a:tcPr marL="68580" marR="68580" marT="0" marB="0"/>
                </a:tc>
                <a:extLst>
                  <a:ext uri="{0D108BD9-81ED-4DB2-BD59-A6C34878D82A}">
                    <a16:rowId xmlns:a16="http://schemas.microsoft.com/office/drawing/2014/main" xmlns="" val="2198930601"/>
                  </a:ext>
                </a:extLst>
              </a:tr>
              <a:tr h="301200">
                <a:tc>
                  <a:txBody>
                    <a:bodyPr/>
                    <a:lstStyle/>
                    <a:p>
                      <a:pPr rtl="0" fontAlgn="base"/>
                      <a:r>
                        <a:rPr lang="en-US" sz="1050" err="1">
                          <a:effectLst/>
                        </a:rPr>
                        <a:t>Troškovnik</a:t>
                      </a:r>
                      <a:r>
                        <a:rPr lang="en-US" sz="1050">
                          <a:effectLst/>
                        </a:rPr>
                        <a:t>:​</a:t>
                      </a:r>
                    </a:p>
                  </a:txBody>
                  <a:tcPr/>
                </a:tc>
                <a:tc>
                  <a:txBody>
                    <a:bodyPr/>
                    <a:lstStyle/>
                    <a:p>
                      <a:pPr rtl="0" fontAlgn="base"/>
                      <a:r>
                        <a:rPr lang="hr-HR" sz="1100" kern="1200">
                          <a:solidFill>
                            <a:schemeClr val="tx1"/>
                          </a:solidFill>
                          <a:effectLst/>
                          <a:latin typeface="+mn-lt"/>
                          <a:ea typeface="+mn-ea"/>
                          <a:cs typeface="+mn-cs"/>
                        </a:rPr>
                        <a:t>Bez troškova.</a:t>
                      </a:r>
                    </a:p>
                  </a:txBody>
                  <a:tcPr/>
                </a:tc>
                <a:extLst>
                  <a:ext uri="{0D108BD9-81ED-4DB2-BD59-A6C34878D82A}">
                    <a16:rowId xmlns:a16="http://schemas.microsoft.com/office/drawing/2014/main" xmlns="" val="4233981902"/>
                  </a:ext>
                </a:extLst>
              </a:tr>
              <a:tr h="629822">
                <a:tc>
                  <a:txBody>
                    <a:bodyPr/>
                    <a:lstStyle/>
                    <a:p>
                      <a:pPr rtl="0" fontAlgn="base"/>
                      <a:r>
                        <a:rPr lang="en-US" sz="1050" err="1">
                          <a:effectLst/>
                        </a:rPr>
                        <a:t>Način</a:t>
                      </a:r>
                      <a:r>
                        <a:rPr lang="en-US" sz="1050">
                          <a:effectLst/>
                        </a:rPr>
                        <a:t> </a:t>
                      </a:r>
                      <a:r>
                        <a:rPr lang="en-US" sz="1050" err="1">
                          <a:effectLst/>
                        </a:rPr>
                        <a:t>vrednovanja</a:t>
                      </a:r>
                      <a:r>
                        <a:rPr lang="en-US" sz="1050">
                          <a:effectLst/>
                        </a:rPr>
                        <a:t> </a:t>
                      </a:r>
                      <a:r>
                        <a:rPr lang="en-US" sz="1050" err="1">
                          <a:effectLst/>
                        </a:rPr>
                        <a:t>i</a:t>
                      </a:r>
                      <a:r>
                        <a:rPr lang="en-US" sz="1050">
                          <a:effectLst/>
                        </a:rPr>
                        <a:t> </a:t>
                      </a:r>
                      <a:r>
                        <a:rPr lang="en-US" sz="1050" err="1">
                          <a:effectLst/>
                        </a:rPr>
                        <a:t>korištenja</a:t>
                      </a:r>
                      <a:r>
                        <a:rPr lang="en-US" sz="1050">
                          <a:effectLst/>
                        </a:rPr>
                        <a:t> </a:t>
                      </a:r>
                      <a:r>
                        <a:rPr lang="en-US" sz="1050" err="1">
                          <a:effectLst/>
                        </a:rPr>
                        <a:t>rezultata</a:t>
                      </a:r>
                      <a:r>
                        <a:rPr lang="en-US" sz="1050">
                          <a:effectLst/>
                        </a:rPr>
                        <a:t> </a:t>
                      </a:r>
                      <a:r>
                        <a:rPr lang="en-US" sz="1050" err="1">
                          <a:effectLst/>
                        </a:rPr>
                        <a:t>vrednovanja</a:t>
                      </a:r>
                      <a:r>
                        <a:rPr lang="en-US" sz="1050">
                          <a:effectLst/>
                        </a:rPr>
                        <a:t>:​</a:t>
                      </a:r>
                    </a:p>
                  </a:txBody>
                  <a:tcPr>
                    <a:lnB w="12700" cap="flat" cmpd="sng" algn="ctr">
                      <a:solidFill>
                        <a:schemeClr val="accent2">
                          <a:lumMod val="60000"/>
                          <a:lumOff val="40000"/>
                        </a:schemeClr>
                      </a:solidFill>
                      <a:prstDash val="solid"/>
                      <a:round/>
                      <a:headEnd type="none" w="med" len="med"/>
                      <a:tailEnd type="none" w="med" len="med"/>
                    </a:lnB>
                  </a:tcPr>
                </a:tc>
                <a:tc>
                  <a:txBody>
                    <a:bodyPr/>
                    <a:lstStyle/>
                    <a:p>
                      <a:pPr rtl="0" fontAlgn="base"/>
                      <a:r>
                        <a:rPr lang="hr-HR" sz="1100" kern="1200">
                          <a:solidFill>
                            <a:schemeClr val="tx1"/>
                          </a:solidFill>
                          <a:effectLst/>
                          <a:latin typeface="+mn-lt"/>
                          <a:ea typeface="+mn-ea"/>
                          <a:cs typeface="+mn-cs"/>
                        </a:rPr>
                        <a:t>Uključenost učenika, povratne informacije na susretima, provođenje ankete zadovoljstva učenika i roditelja na kraju projekta.</a:t>
                      </a:r>
                    </a:p>
                  </a:txBody>
                  <a:tcPr>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xmlns="" val="3644356948"/>
                  </a:ext>
                </a:extLst>
              </a:tr>
            </a:tbl>
          </a:graphicData>
        </a:graphic>
      </p:graphicFrame>
      <p:pic>
        <p:nvPicPr>
          <p:cNvPr id="3" name="Slika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64239" y="200629"/>
            <a:ext cx="1147546" cy="786208"/>
          </a:xfrm>
          <a:prstGeom prst="rect">
            <a:avLst/>
          </a:prstGeom>
        </p:spPr>
      </p:pic>
    </p:spTree>
    <p:extLst>
      <p:ext uri="{BB962C8B-B14F-4D97-AF65-F5344CB8AC3E}">
        <p14:creationId xmlns:p14="http://schemas.microsoft.com/office/powerpoint/2010/main" xmlns="" val="41020961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959"/>
        <p:cNvGrpSpPr/>
        <p:nvPr/>
      </p:nvGrpSpPr>
      <p:grpSpPr>
        <a:xfrm>
          <a:off x="0" y="0"/>
          <a:ext cx="0" cy="0"/>
          <a:chOff x="0" y="0"/>
          <a:chExt cx="0" cy="0"/>
        </a:xfrm>
      </p:grpSpPr>
      <p:graphicFrame>
        <p:nvGraphicFramePr>
          <p:cNvPr id="961" name="Shape 961"/>
          <p:cNvGraphicFramePr/>
          <p:nvPr>
            <p:extLst>
              <p:ext uri="{D42A27DB-BD31-4B8C-83A1-F6EECF244321}">
                <p14:modId xmlns:p14="http://schemas.microsoft.com/office/powerpoint/2010/main" xmlns="" val="3795296256"/>
              </p:ext>
            </p:extLst>
          </p:nvPr>
        </p:nvGraphicFramePr>
        <p:xfrm>
          <a:off x="914400" y="1130007"/>
          <a:ext cx="8132630" cy="3954554"/>
        </p:xfrm>
        <a:graphic>
          <a:graphicData uri="http://schemas.openxmlformats.org/drawingml/2006/table">
            <a:tbl>
              <a:tblPr>
                <a:tableStyleId>{0E3FDE45-AF77-4B5C-9715-49D594BDF05E}</a:tableStyleId>
              </a:tblPr>
              <a:tblGrid>
                <a:gridCol w="1788726">
                  <a:extLst>
                    <a:ext uri="{9D8B030D-6E8A-4147-A177-3AD203B41FA5}">
                      <a16:colId xmlns:a16="http://schemas.microsoft.com/office/drawing/2014/main" xmlns="" val="20000"/>
                    </a:ext>
                  </a:extLst>
                </a:gridCol>
                <a:gridCol w="6343904">
                  <a:extLst>
                    <a:ext uri="{9D8B030D-6E8A-4147-A177-3AD203B41FA5}">
                      <a16:colId xmlns:a16="http://schemas.microsoft.com/office/drawing/2014/main" xmlns="" val="20001"/>
                    </a:ext>
                  </a:extLst>
                </a:gridCol>
              </a:tblGrid>
              <a:tr h="1146904">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Ishodi</a:t>
                      </a:r>
                      <a:r>
                        <a:rPr lang="en" sz="1100">
                          <a:sym typeface="Calibri"/>
                        </a:rPr>
                        <a:t>:</a:t>
                      </a:r>
                    </a:p>
                  </a:txBody>
                  <a:tcPr marL="91425" marR="91425" marT="34025" marB="34025"/>
                </a:tc>
                <a:tc>
                  <a:txBody>
                    <a:bodyPr/>
                    <a:lstStyle/>
                    <a:p>
                      <a:pPr lvl="0" algn="l">
                        <a:lnSpc>
                          <a:spcPct val="100000"/>
                        </a:lnSpc>
                        <a:spcBef>
                          <a:spcPts val="0"/>
                        </a:spcBef>
                        <a:spcAft>
                          <a:spcPts val="0"/>
                        </a:spcAft>
                        <a:buNone/>
                      </a:pPr>
                      <a:r>
                        <a:rPr lang="en" sz="1100" u="none" strike="noStrike" noProof="0" err="1"/>
                        <a:t>Učenici</a:t>
                      </a:r>
                      <a:r>
                        <a:rPr lang="en" sz="1100" u="none" strike="noStrike" noProof="0"/>
                        <a:t> </a:t>
                      </a:r>
                      <a:r>
                        <a:rPr lang="en" sz="1100" u="none" strike="noStrike" noProof="0" err="1"/>
                        <a:t>će</a:t>
                      </a:r>
                      <a:r>
                        <a:rPr lang="en" sz="1100" u="none" strike="noStrike" noProof="0"/>
                        <a:t>: </a:t>
                      </a:r>
                      <a:endParaRPr lang="en-US"/>
                    </a:p>
                    <a:p>
                      <a:pPr lvl="0" algn="l">
                        <a:lnSpc>
                          <a:spcPct val="100000"/>
                        </a:lnSpc>
                        <a:spcBef>
                          <a:spcPts val="0"/>
                        </a:spcBef>
                        <a:spcAft>
                          <a:spcPts val="0"/>
                        </a:spcAft>
                        <a:buNone/>
                      </a:pPr>
                      <a:r>
                        <a:rPr lang="en" sz="1100" u="none" strike="noStrike" noProof="0"/>
                        <a:t>-  </a:t>
                      </a:r>
                      <a:r>
                        <a:rPr lang="en" sz="1100" u="none" strike="noStrike" noProof="0" err="1"/>
                        <a:t>upoznati</a:t>
                      </a:r>
                      <a:r>
                        <a:rPr lang="en" sz="1100" u="none" strike="noStrike" noProof="0"/>
                        <a:t> </a:t>
                      </a:r>
                      <a:r>
                        <a:rPr lang="en" sz="1100" u="none" strike="noStrike" noProof="0" err="1"/>
                        <a:t>pojedine</a:t>
                      </a:r>
                      <a:r>
                        <a:rPr lang="en" sz="1100" u="none" strike="noStrike" noProof="0"/>
                        <a:t> </a:t>
                      </a:r>
                      <a:r>
                        <a:rPr lang="en" sz="1100" u="none" strike="noStrike" noProof="0" err="1"/>
                        <a:t>predmetne</a:t>
                      </a:r>
                      <a:r>
                        <a:rPr lang="en" sz="1100" u="none" strike="noStrike" noProof="0"/>
                        <a:t> </a:t>
                      </a:r>
                      <a:r>
                        <a:rPr lang="en" sz="1100" u="none" strike="noStrike" noProof="0" err="1"/>
                        <a:t>učitelje</a:t>
                      </a:r>
                      <a:r>
                        <a:rPr lang="en" sz="1100" u="none" strike="noStrike" noProof="0"/>
                        <a:t> </a:t>
                      </a:r>
                      <a:endParaRPr lang="en-US"/>
                    </a:p>
                    <a:p>
                      <a:pPr lvl="0" algn="l">
                        <a:lnSpc>
                          <a:spcPct val="100000"/>
                        </a:lnSpc>
                        <a:spcBef>
                          <a:spcPts val="0"/>
                        </a:spcBef>
                        <a:spcAft>
                          <a:spcPts val="0"/>
                        </a:spcAft>
                        <a:buNone/>
                      </a:pPr>
                      <a:r>
                        <a:rPr lang="en" sz="1100" u="none" strike="noStrike" noProof="0"/>
                        <a:t>-  </a:t>
                      </a:r>
                      <a:r>
                        <a:rPr lang="en" sz="1100" u="none" strike="noStrike" noProof="0" err="1"/>
                        <a:t>informirati</a:t>
                      </a:r>
                      <a:r>
                        <a:rPr lang="en" sz="1100" u="none" strike="noStrike" noProof="0"/>
                        <a:t> se o </a:t>
                      </a:r>
                      <a:r>
                        <a:rPr lang="en" sz="1100" u="none" strike="noStrike" noProof="0" err="1"/>
                        <a:t>sadržajima</a:t>
                      </a:r>
                      <a:r>
                        <a:rPr lang="en" sz="1100" u="none" strike="noStrike" noProof="0"/>
                        <a:t> </a:t>
                      </a:r>
                      <a:r>
                        <a:rPr lang="en" sz="1100" u="none" strike="noStrike" noProof="0" err="1"/>
                        <a:t>nekih</a:t>
                      </a:r>
                      <a:r>
                        <a:rPr lang="en" sz="1100" u="none" strike="noStrike" noProof="0"/>
                        <a:t> od </a:t>
                      </a:r>
                      <a:r>
                        <a:rPr lang="en" sz="1100" u="none" strike="noStrike" noProof="0" err="1"/>
                        <a:t>predmeta</a:t>
                      </a:r>
                      <a:r>
                        <a:rPr lang="en" sz="1100" u="none" strike="noStrike" noProof="0"/>
                        <a:t> </a:t>
                      </a:r>
                      <a:r>
                        <a:rPr lang="en" sz="1100" u="none" strike="noStrike" noProof="0" err="1"/>
                        <a:t>koje</a:t>
                      </a:r>
                      <a:r>
                        <a:rPr lang="en" sz="1100" u="none" strike="noStrike" noProof="0"/>
                        <a:t> </a:t>
                      </a:r>
                      <a:r>
                        <a:rPr lang="en" sz="1100" u="none" strike="noStrike" noProof="0" err="1"/>
                        <a:t>će</a:t>
                      </a:r>
                      <a:r>
                        <a:rPr lang="en" sz="1100" u="none" strike="noStrike" noProof="0"/>
                        <a:t> </a:t>
                      </a:r>
                      <a:r>
                        <a:rPr lang="en" sz="1100" u="none" strike="noStrike" noProof="0" err="1"/>
                        <a:t>učiti</a:t>
                      </a:r>
                      <a:r>
                        <a:rPr lang="en" sz="1100" u="none" strike="noStrike" noProof="0"/>
                        <a:t> u 5. </a:t>
                      </a:r>
                      <a:r>
                        <a:rPr lang="en" sz="1100" u="none" strike="noStrike" noProof="0" err="1"/>
                        <a:t>razredu</a:t>
                      </a:r>
                      <a:r>
                        <a:rPr lang="en" sz="1100" u="none" strike="noStrike" noProof="0"/>
                        <a:t>  </a:t>
                      </a:r>
                      <a:r>
                        <a:rPr lang="en" sz="1100" u="none" strike="noStrike" noProof="0" err="1"/>
                        <a:t>te</a:t>
                      </a:r>
                      <a:r>
                        <a:rPr lang="en" sz="1100" u="none" strike="noStrike" noProof="0"/>
                        <a:t> o </a:t>
                      </a:r>
                      <a:r>
                        <a:rPr lang="en" sz="1100" u="none" strike="noStrike" noProof="0" err="1"/>
                        <a:t>izbornoj</a:t>
                      </a:r>
                      <a:r>
                        <a:rPr lang="en" sz="1100" u="none" strike="noStrike" noProof="0"/>
                        <a:t> </a:t>
                      </a:r>
                      <a:r>
                        <a:rPr lang="en" sz="1100" u="none" strike="noStrike" noProof="0" err="1"/>
                        <a:t>nastavi</a:t>
                      </a:r>
                      <a:endParaRPr lang="en-US" err="1"/>
                    </a:p>
                    <a:p>
                      <a:pPr lvl="0" algn="l">
                        <a:lnSpc>
                          <a:spcPct val="100000"/>
                        </a:lnSpc>
                        <a:spcBef>
                          <a:spcPts val="0"/>
                        </a:spcBef>
                        <a:spcAft>
                          <a:spcPts val="0"/>
                        </a:spcAft>
                        <a:buNone/>
                      </a:pPr>
                      <a:r>
                        <a:rPr lang="en" sz="1100" u="none" strike="noStrike" noProof="0"/>
                        <a:t>-</a:t>
                      </a:r>
                      <a:r>
                        <a:rPr lang="en" sz="1100" u="none" strike="noStrike" noProof="0" err="1"/>
                        <a:t>učenici</a:t>
                      </a:r>
                      <a:r>
                        <a:rPr lang="en" sz="1100" u="none" strike="noStrike" noProof="0"/>
                        <a:t> </a:t>
                      </a:r>
                      <a:r>
                        <a:rPr lang="en" sz="1100" u="none" strike="noStrike" noProof="0" err="1"/>
                        <a:t>područnih</a:t>
                      </a:r>
                      <a:r>
                        <a:rPr lang="en" sz="1100" u="none" strike="noStrike" noProof="0"/>
                        <a:t> </a:t>
                      </a:r>
                      <a:r>
                        <a:rPr lang="en" sz="1100" u="none" strike="noStrike" noProof="0" err="1"/>
                        <a:t>škola</a:t>
                      </a:r>
                      <a:r>
                        <a:rPr lang="en" sz="1100" u="none" strike="noStrike" noProof="0"/>
                        <a:t>  </a:t>
                      </a:r>
                      <a:r>
                        <a:rPr lang="en" sz="1100" u="none" strike="noStrike" noProof="0" err="1"/>
                        <a:t>upoznat</a:t>
                      </a:r>
                      <a:r>
                        <a:rPr lang="en" sz="1100" u="none" strike="noStrike" noProof="0"/>
                        <a:t> </a:t>
                      </a:r>
                      <a:r>
                        <a:rPr lang="en" sz="1100" u="none" strike="noStrike" noProof="0" err="1"/>
                        <a:t>će</a:t>
                      </a:r>
                      <a:r>
                        <a:rPr lang="en" sz="1100" u="none" strike="noStrike" noProof="0"/>
                        <a:t>  </a:t>
                      </a:r>
                      <a:r>
                        <a:rPr lang="en" sz="1100" u="none" strike="noStrike" noProof="0" err="1"/>
                        <a:t>zgradu</a:t>
                      </a:r>
                      <a:r>
                        <a:rPr lang="en" sz="1100" u="none" strike="noStrike" noProof="0"/>
                        <a:t> </a:t>
                      </a:r>
                      <a:r>
                        <a:rPr lang="en" sz="1100" u="none" strike="noStrike" noProof="0" err="1"/>
                        <a:t>matične</a:t>
                      </a:r>
                      <a:r>
                        <a:rPr lang="en" sz="1100" u="none" strike="noStrike" noProof="0"/>
                        <a:t> </a:t>
                      </a:r>
                      <a:r>
                        <a:rPr lang="en" sz="1100" u="none" strike="noStrike" noProof="0" err="1"/>
                        <a:t>škole</a:t>
                      </a:r>
                      <a:r>
                        <a:rPr lang="en" sz="1100" u="none" strike="noStrike" noProof="0"/>
                        <a:t> </a:t>
                      </a:r>
                      <a:r>
                        <a:rPr lang="en" sz="1100" u="none" strike="noStrike" noProof="0" err="1"/>
                        <a:t>te</a:t>
                      </a:r>
                      <a:r>
                        <a:rPr lang="en" sz="1100" u="none" strike="noStrike" noProof="0"/>
                        <a:t> </a:t>
                      </a:r>
                      <a:r>
                        <a:rPr lang="en" sz="1100" u="none" strike="noStrike" noProof="0" err="1"/>
                        <a:t>učionice</a:t>
                      </a:r>
                      <a:r>
                        <a:rPr lang="en" sz="1100" u="none" strike="noStrike" noProof="0"/>
                        <a:t> </a:t>
                      </a:r>
                      <a:endParaRPr lang="en"/>
                    </a:p>
                    <a:p>
                      <a:pPr lvl="0" algn="l">
                        <a:lnSpc>
                          <a:spcPct val="100000"/>
                        </a:lnSpc>
                        <a:spcBef>
                          <a:spcPts val="0"/>
                        </a:spcBef>
                        <a:spcAft>
                          <a:spcPts val="0"/>
                        </a:spcAft>
                        <a:buNone/>
                      </a:pPr>
                      <a:r>
                        <a:rPr lang="en" sz="1100" u="none" strike="noStrike" noProof="0"/>
                        <a:t>-</a:t>
                      </a:r>
                      <a:r>
                        <a:rPr lang="en" sz="1100" u="none" strike="noStrike" noProof="0" err="1"/>
                        <a:t>učenici</a:t>
                      </a:r>
                      <a:r>
                        <a:rPr lang="en" sz="1100" u="none" strike="noStrike" noProof="0"/>
                        <a:t> </a:t>
                      </a:r>
                      <a:r>
                        <a:rPr lang="en" sz="1100" u="none" strike="noStrike" noProof="0" err="1"/>
                        <a:t>će</a:t>
                      </a:r>
                      <a:r>
                        <a:rPr lang="en" sz="1100" u="none" strike="noStrike" noProof="0"/>
                        <a:t> se </a:t>
                      </a:r>
                      <a:r>
                        <a:rPr lang="en" sz="1100" u="none" strike="noStrike" noProof="0" err="1"/>
                        <a:t>međusobno</a:t>
                      </a:r>
                      <a:r>
                        <a:rPr lang="en" sz="1100" u="none" strike="noStrike" noProof="0"/>
                        <a:t> </a:t>
                      </a:r>
                      <a:r>
                        <a:rPr lang="en" sz="1100" u="none" strike="noStrike" noProof="0" err="1"/>
                        <a:t>upoznati</a:t>
                      </a:r>
                      <a:r>
                        <a:rPr lang="en" sz="1100" u="none" strike="noStrike" noProof="0"/>
                        <a:t> </a:t>
                      </a:r>
                      <a:endParaRPr lang="en"/>
                    </a:p>
                    <a:p>
                      <a:pPr marL="0" marR="0" lvl="0" indent="0" algn="l">
                        <a:lnSpc>
                          <a:spcPct val="100000"/>
                        </a:lnSpc>
                        <a:spcBef>
                          <a:spcPts val="0"/>
                        </a:spcBef>
                        <a:spcAft>
                          <a:spcPts val="0"/>
                        </a:spcAft>
                        <a:buNone/>
                      </a:pPr>
                      <a:r>
                        <a:rPr lang="en" sz="1100" u="none" strike="noStrike" noProof="0"/>
                        <a:t>-</a:t>
                      </a:r>
                      <a:r>
                        <a:rPr lang="en" sz="1100" u="none" strike="noStrike" noProof="0" err="1"/>
                        <a:t>roditelji</a:t>
                      </a:r>
                      <a:r>
                        <a:rPr lang="en" sz="1100" u="none" strike="noStrike" noProof="0"/>
                        <a:t> </a:t>
                      </a:r>
                      <a:r>
                        <a:rPr lang="en" sz="1100" u="none" strike="noStrike" noProof="0" err="1"/>
                        <a:t>će</a:t>
                      </a:r>
                      <a:r>
                        <a:rPr lang="en" sz="1100" u="none" strike="noStrike" noProof="0"/>
                        <a:t> </a:t>
                      </a:r>
                      <a:r>
                        <a:rPr lang="en" sz="1100" u="none" strike="noStrike" noProof="0" err="1"/>
                        <a:t>biti</a:t>
                      </a:r>
                      <a:r>
                        <a:rPr lang="en" sz="1100" u="none" strike="noStrike" noProof="0"/>
                        <a:t> </a:t>
                      </a:r>
                      <a:r>
                        <a:rPr lang="en" sz="1100" u="none" strike="noStrike" noProof="0" err="1"/>
                        <a:t>upoznati</a:t>
                      </a:r>
                      <a:r>
                        <a:rPr lang="en" sz="1100" u="none" strike="noStrike" noProof="0"/>
                        <a:t> sa </a:t>
                      </a:r>
                      <a:r>
                        <a:rPr lang="en" sz="1100" u="none" strike="noStrike" noProof="0" err="1"/>
                        <a:t>specifičnosti</a:t>
                      </a:r>
                      <a:r>
                        <a:rPr lang="en" sz="1100" u="none" strike="noStrike" noProof="0"/>
                        <a:t> 5. </a:t>
                      </a:r>
                      <a:r>
                        <a:rPr lang="en" sz="1100" u="none" strike="noStrike" noProof="0" err="1"/>
                        <a:t>razreda</a:t>
                      </a:r>
                      <a:r>
                        <a:rPr lang="en" sz="1100" u="none" strike="noStrike" noProof="0"/>
                        <a:t> </a:t>
                      </a:r>
                      <a:r>
                        <a:rPr lang="en" sz="1100" u="none" strike="noStrike" noProof="0" err="1"/>
                        <a:t>te</a:t>
                      </a:r>
                      <a:r>
                        <a:rPr lang="en" sz="1100" u="none" strike="noStrike" noProof="0"/>
                        <a:t> </a:t>
                      </a:r>
                      <a:r>
                        <a:rPr lang="en" sz="1100" u="none" strike="noStrike" noProof="0" err="1"/>
                        <a:t>dobiti</a:t>
                      </a:r>
                      <a:r>
                        <a:rPr lang="en" sz="1100" u="none" strike="noStrike" noProof="0"/>
                        <a:t> </a:t>
                      </a:r>
                      <a:r>
                        <a:rPr lang="en" sz="1100" u="none" strike="noStrike" noProof="0" err="1"/>
                        <a:t>informacije</a:t>
                      </a:r>
                      <a:r>
                        <a:rPr lang="en" sz="1100" u="none" strike="noStrike" noProof="0"/>
                        <a:t> </a:t>
                      </a:r>
                      <a:r>
                        <a:rPr lang="en" sz="1100" u="none" strike="noStrike" noProof="0" err="1"/>
                        <a:t>kako</a:t>
                      </a:r>
                      <a:r>
                        <a:rPr lang="en" sz="1100" u="none" strike="noStrike" noProof="0"/>
                        <a:t> </a:t>
                      </a:r>
                      <a:r>
                        <a:rPr lang="en" sz="1100" u="none" strike="noStrike" noProof="0" err="1"/>
                        <a:t>učenicima</a:t>
                      </a:r>
                      <a:r>
                        <a:rPr lang="en" sz="1100" u="none" strike="noStrike" noProof="0"/>
                        <a:t> </a:t>
                      </a:r>
                      <a:r>
                        <a:rPr lang="en" sz="1100" u="none" strike="noStrike" noProof="0" err="1"/>
                        <a:t>pomoći</a:t>
                      </a:r>
                      <a:r>
                        <a:rPr lang="en" sz="1100" u="none" strike="noStrike" noProof="0"/>
                        <a:t> </a:t>
                      </a:r>
                      <a:r>
                        <a:rPr lang="en" sz="1100" u="none" strike="noStrike" noProof="0" err="1"/>
                        <a:t>pri</a:t>
                      </a:r>
                      <a:r>
                        <a:rPr lang="en" sz="1100" u="none" strike="noStrike" noProof="0"/>
                        <a:t> </a:t>
                      </a:r>
                      <a:r>
                        <a:rPr lang="en" sz="1100" u="none" strike="noStrike" noProof="0" err="1"/>
                        <a:t>prelasku</a:t>
                      </a:r>
                      <a:r>
                        <a:rPr lang="en" sz="1100" u="none" strike="noStrike" noProof="0"/>
                        <a:t> u 5. </a:t>
                      </a:r>
                      <a:r>
                        <a:rPr lang="en" sz="1100" u="none" strike="noStrike" noProof="0" err="1"/>
                        <a:t>razred</a:t>
                      </a:r>
                      <a:r>
                        <a:rPr lang="en" sz="1100" u="none" strike="noStrike" noProof="0"/>
                        <a:t> </a:t>
                      </a:r>
                      <a:r>
                        <a:rPr lang="en" sz="1100" u="none" strike="noStrike" noProof="0" err="1"/>
                        <a:t>kako</a:t>
                      </a:r>
                      <a:r>
                        <a:rPr lang="en" sz="1100" u="none" strike="noStrike" noProof="0"/>
                        <a:t> bi se </a:t>
                      </a:r>
                      <a:r>
                        <a:rPr lang="en" sz="1100" u="none" strike="noStrike" noProof="0" err="1"/>
                        <a:t>izbjegao</a:t>
                      </a:r>
                      <a:r>
                        <a:rPr lang="en" sz="1100" u="none" strike="noStrike" noProof="0"/>
                        <a:t> </a:t>
                      </a:r>
                      <a:r>
                        <a:rPr lang="en" sz="1100" u="none" strike="noStrike" noProof="0" err="1"/>
                        <a:t>lošiji</a:t>
                      </a:r>
                      <a:r>
                        <a:rPr lang="en" sz="1100" u="none" strike="noStrike" noProof="0"/>
                        <a:t> </a:t>
                      </a:r>
                      <a:r>
                        <a:rPr lang="en" sz="1100" u="none" strike="noStrike" noProof="0" err="1"/>
                        <a:t>uspjeh</a:t>
                      </a:r>
                      <a:r>
                        <a:rPr lang="en" sz="1100" u="none" strike="noStrike" noProof="0"/>
                        <a:t> u </a:t>
                      </a:r>
                      <a:r>
                        <a:rPr lang="en" sz="1100" u="none" strike="noStrike" noProof="0" err="1"/>
                        <a:t>učenju</a:t>
                      </a:r>
                      <a:r>
                        <a:rPr lang="en" sz="1100" u="none" strike="noStrike" noProof="0"/>
                        <a:t>, </a:t>
                      </a:r>
                      <a:r>
                        <a:rPr lang="en" sz="1100" u="none" strike="noStrike" noProof="0" err="1"/>
                        <a:t>ali</a:t>
                      </a:r>
                      <a:r>
                        <a:rPr lang="en" sz="1100" u="none" strike="noStrike" noProof="0"/>
                        <a:t> </a:t>
                      </a:r>
                      <a:r>
                        <a:rPr lang="en" sz="1100" u="none" strike="noStrike" noProof="0" err="1"/>
                        <a:t>i</a:t>
                      </a:r>
                      <a:r>
                        <a:rPr lang="en" sz="1100" u="none" strike="noStrike" noProof="0"/>
                        <a:t> </a:t>
                      </a:r>
                      <a:r>
                        <a:rPr lang="en" sz="1100" u="none" strike="noStrike" noProof="0" err="1"/>
                        <a:t>mogući</a:t>
                      </a:r>
                      <a:r>
                        <a:rPr lang="en" sz="1100" u="none" strike="noStrike" noProof="0"/>
                        <a:t> </a:t>
                      </a:r>
                      <a:r>
                        <a:rPr lang="en" sz="1100" u="none" strike="noStrike" noProof="0" err="1"/>
                        <a:t>problemi</a:t>
                      </a:r>
                      <a:r>
                        <a:rPr lang="en" sz="1100" u="none" strike="noStrike" noProof="0"/>
                        <a:t> u </a:t>
                      </a:r>
                      <a:r>
                        <a:rPr lang="en" sz="1100" u="none" strike="noStrike" noProof="0" err="1"/>
                        <a:t>ponašanju</a:t>
                      </a:r>
                      <a:r>
                        <a:rPr lang="en" sz="1100" u="none" strike="noStrike" noProof="0"/>
                        <a:t> </a:t>
                      </a:r>
                      <a:endParaRPr lang="en">
                        <a:sym typeface="Calibri"/>
                      </a:endParaRPr>
                    </a:p>
                  </a:txBody>
                  <a:tcPr marL="91425" marR="91425" marT="34025" marB="34025"/>
                </a:tc>
                <a:extLst>
                  <a:ext uri="{0D108BD9-81ED-4DB2-BD59-A6C34878D82A}">
                    <a16:rowId xmlns:a16="http://schemas.microsoft.com/office/drawing/2014/main" xmlns="" val="10000"/>
                  </a:ext>
                </a:extLst>
              </a:tr>
              <a:tr h="547734">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Namjena</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Međusobno</a:t>
                      </a:r>
                      <a:r>
                        <a:rPr lang="en" sz="1100">
                          <a:sym typeface="Calibri"/>
                        </a:rPr>
                        <a:t> </a:t>
                      </a:r>
                      <a:r>
                        <a:rPr lang="en" sz="1100" err="1">
                          <a:sym typeface="Calibri"/>
                        </a:rPr>
                        <a:t>upoznavanje</a:t>
                      </a:r>
                      <a:r>
                        <a:rPr lang="en" sz="1100">
                          <a:sym typeface="Calibri"/>
                        </a:rPr>
                        <a:t> </a:t>
                      </a:r>
                      <a:r>
                        <a:rPr lang="en" sz="1100" err="1">
                          <a:sym typeface="Calibri"/>
                        </a:rPr>
                        <a:t>učenika</a:t>
                      </a:r>
                      <a:r>
                        <a:rPr lang="en" sz="1100">
                          <a:sym typeface="Calibri"/>
                        </a:rPr>
                        <a:t> 4. </a:t>
                      </a:r>
                      <a:r>
                        <a:rPr lang="en" sz="1100" err="1">
                          <a:sym typeface="Calibri"/>
                        </a:rPr>
                        <a:t>razreda</a:t>
                      </a:r>
                      <a:r>
                        <a:rPr lang="en" sz="1100">
                          <a:sym typeface="Calibri"/>
                        </a:rPr>
                        <a:t> </a:t>
                      </a:r>
                      <a:r>
                        <a:rPr lang="en" sz="1100" err="1">
                          <a:sym typeface="Calibri"/>
                        </a:rPr>
                        <a:t>i</a:t>
                      </a:r>
                      <a:r>
                        <a:rPr lang="en" sz="1100">
                          <a:sym typeface="Calibri"/>
                        </a:rPr>
                        <a:t> </a:t>
                      </a:r>
                      <a:r>
                        <a:rPr lang="en" sz="1100" err="1">
                          <a:sym typeface="Calibri"/>
                        </a:rPr>
                        <a:t>njihovih</a:t>
                      </a:r>
                      <a:r>
                        <a:rPr lang="en" sz="1100">
                          <a:sym typeface="Calibri"/>
                        </a:rPr>
                        <a:t> </a:t>
                      </a:r>
                      <a:r>
                        <a:rPr lang="en" sz="1100" err="1">
                          <a:sym typeface="Calibri"/>
                        </a:rPr>
                        <a:t>budućih</a:t>
                      </a:r>
                      <a:r>
                        <a:rPr lang="en" sz="1100">
                          <a:sym typeface="Calibri"/>
                        </a:rPr>
                        <a:t> </a:t>
                      </a:r>
                      <a:r>
                        <a:rPr lang="en" sz="1100" err="1">
                          <a:sym typeface="Calibri"/>
                        </a:rPr>
                        <a:t>učitelja</a:t>
                      </a:r>
                      <a:r>
                        <a:rPr lang="en" sz="1100">
                          <a:sym typeface="Calibri"/>
                        </a:rPr>
                        <a:t> </a:t>
                      </a:r>
                      <a:r>
                        <a:rPr lang="en" sz="1100" err="1">
                          <a:sym typeface="Calibri"/>
                        </a:rPr>
                        <a:t>te</a:t>
                      </a:r>
                      <a:r>
                        <a:rPr lang="en" sz="1100">
                          <a:sym typeface="Calibri"/>
                        </a:rPr>
                        <a:t> </a:t>
                      </a:r>
                      <a:r>
                        <a:rPr lang="en" sz="1100" err="1">
                          <a:sym typeface="Calibri"/>
                        </a:rPr>
                        <a:t>predmeta</a:t>
                      </a:r>
                      <a:r>
                        <a:rPr lang="en" sz="1100">
                          <a:sym typeface="Calibri"/>
                        </a:rPr>
                        <a:t> koji </a:t>
                      </a:r>
                      <a:r>
                        <a:rPr lang="en" sz="1100" err="1">
                          <a:sym typeface="Calibri"/>
                        </a:rPr>
                        <a:t>ih</a:t>
                      </a:r>
                      <a:r>
                        <a:rPr lang="en" sz="1100">
                          <a:sym typeface="Calibri"/>
                        </a:rPr>
                        <a:t> </a:t>
                      </a:r>
                      <a:r>
                        <a:rPr lang="en" sz="1100" err="1">
                          <a:sym typeface="Calibri"/>
                        </a:rPr>
                        <a:t>očekuju</a:t>
                      </a:r>
                      <a:r>
                        <a:rPr lang="en" sz="1100">
                          <a:sym typeface="Calibri"/>
                        </a:rPr>
                        <a:t> u 5.razredu.</a:t>
                      </a:r>
                    </a:p>
                    <a:p>
                      <a:pPr marL="0" marR="0" lvl="0" indent="0" algn="l" rtl="0">
                        <a:spcBef>
                          <a:spcPts val="0"/>
                        </a:spcBef>
                        <a:buNone/>
                      </a:pPr>
                      <a:endParaRPr sz="1100">
                        <a:sym typeface="Calibri"/>
                      </a:endParaRPr>
                    </a:p>
                  </a:txBody>
                  <a:tcPr marL="91425" marR="91425" marT="34025" marB="34025"/>
                </a:tc>
                <a:extLst>
                  <a:ext uri="{0D108BD9-81ED-4DB2-BD59-A6C34878D82A}">
                    <a16:rowId xmlns:a16="http://schemas.microsoft.com/office/drawing/2014/main" xmlns="" val="10001"/>
                  </a:ext>
                </a:extLst>
              </a:tr>
              <a:tr h="434382">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realizacije</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Satovi</a:t>
                      </a:r>
                      <a:r>
                        <a:rPr lang="en" sz="1100">
                          <a:sym typeface="Calibri"/>
                        </a:rPr>
                        <a:t> </a:t>
                      </a:r>
                      <a:r>
                        <a:rPr lang="en" sz="1100" err="1">
                          <a:sym typeface="Calibri"/>
                        </a:rPr>
                        <a:t>razrednog</a:t>
                      </a:r>
                      <a:r>
                        <a:rPr lang="en" sz="1100">
                          <a:sym typeface="Calibri"/>
                        </a:rPr>
                        <a:t> </a:t>
                      </a:r>
                      <a:r>
                        <a:rPr lang="en" sz="1100" err="1">
                          <a:sym typeface="Calibri"/>
                        </a:rPr>
                        <a:t>odjela</a:t>
                      </a:r>
                      <a:r>
                        <a:rPr lang="en" sz="1100">
                          <a:sym typeface="Calibri"/>
                        </a:rPr>
                        <a:t>, </a:t>
                      </a:r>
                      <a:r>
                        <a:rPr lang="en" sz="1100" err="1">
                          <a:sym typeface="Calibri"/>
                        </a:rPr>
                        <a:t>integrirani</a:t>
                      </a:r>
                      <a:r>
                        <a:rPr lang="en" sz="1100">
                          <a:sym typeface="Calibri"/>
                        </a:rPr>
                        <a:t> </a:t>
                      </a:r>
                      <a:r>
                        <a:rPr lang="en" sz="1100" err="1">
                          <a:sym typeface="Calibri"/>
                        </a:rPr>
                        <a:t>nastavni</a:t>
                      </a:r>
                      <a:r>
                        <a:rPr lang="en" sz="1100">
                          <a:sym typeface="Calibri"/>
                        </a:rPr>
                        <a:t> </a:t>
                      </a:r>
                      <a:r>
                        <a:rPr lang="en" sz="1100" err="1">
                          <a:sym typeface="Calibri"/>
                        </a:rPr>
                        <a:t>dani</a:t>
                      </a:r>
                      <a:r>
                        <a:rPr lang="en" sz="1100">
                          <a:sym typeface="Calibri"/>
                        </a:rPr>
                        <a:t>, </a:t>
                      </a:r>
                      <a:r>
                        <a:rPr lang="en" sz="1100" err="1">
                          <a:sym typeface="Calibri"/>
                        </a:rPr>
                        <a:t>zajednička</a:t>
                      </a:r>
                      <a:r>
                        <a:rPr lang="en" sz="1100">
                          <a:sym typeface="Calibri"/>
                        </a:rPr>
                        <a:t> </a:t>
                      </a:r>
                      <a:r>
                        <a:rPr lang="en" sz="1100" err="1">
                          <a:sym typeface="Calibri"/>
                        </a:rPr>
                        <a:t>izrada</a:t>
                      </a:r>
                      <a:r>
                        <a:rPr lang="en" sz="1100">
                          <a:sym typeface="Calibri"/>
                        </a:rPr>
                        <a:t> </a:t>
                      </a:r>
                      <a:r>
                        <a:rPr lang="en" sz="1100" err="1">
                          <a:sym typeface="Calibri"/>
                        </a:rPr>
                        <a:t>inicijalnih</a:t>
                      </a:r>
                      <a:r>
                        <a:rPr lang="en" sz="1100">
                          <a:sym typeface="Calibri"/>
                        </a:rPr>
                        <a:t> </a:t>
                      </a:r>
                      <a:r>
                        <a:rPr lang="en" sz="1100" err="1">
                          <a:sym typeface="Calibri"/>
                        </a:rPr>
                        <a:t>testova</a:t>
                      </a:r>
                      <a:r>
                        <a:rPr lang="en" sz="1100">
                          <a:sym typeface="Calibri"/>
                        </a:rPr>
                        <a:t>, </a:t>
                      </a:r>
                      <a:r>
                        <a:rPr lang="en" sz="1100" err="1">
                          <a:sym typeface="Calibri"/>
                        </a:rPr>
                        <a:t>zajednička</a:t>
                      </a:r>
                      <a:r>
                        <a:rPr lang="en" sz="1100">
                          <a:sym typeface="Calibri"/>
                        </a:rPr>
                        <a:t> </a:t>
                      </a:r>
                      <a:r>
                        <a:rPr lang="en" sz="1100" err="1">
                          <a:sym typeface="Calibri"/>
                        </a:rPr>
                        <a:t>izrada</a:t>
                      </a:r>
                      <a:r>
                        <a:rPr lang="en" sz="1100">
                          <a:sym typeface="Calibri"/>
                        </a:rPr>
                        <a:t> </a:t>
                      </a:r>
                      <a:r>
                        <a:rPr lang="en" sz="1100" err="1">
                          <a:sym typeface="Calibri"/>
                        </a:rPr>
                        <a:t>kriterija</a:t>
                      </a:r>
                      <a:r>
                        <a:rPr lang="en" sz="1100">
                          <a:sym typeface="Calibri"/>
                        </a:rPr>
                        <a:t> </a:t>
                      </a:r>
                      <a:r>
                        <a:rPr lang="en" sz="1100" err="1">
                          <a:sym typeface="Calibri"/>
                        </a:rPr>
                        <a:t>ocjenjivanja</a:t>
                      </a:r>
                      <a:r>
                        <a:rPr lang="en" sz="1100">
                          <a:sym typeface="Calibri"/>
                        </a:rPr>
                        <a:t> .</a:t>
                      </a:r>
                    </a:p>
                  </a:txBody>
                  <a:tcPr marL="91425" marR="91425" marT="34025" marB="34025"/>
                </a:tc>
                <a:extLst>
                  <a:ext uri="{0D108BD9-81ED-4DB2-BD59-A6C34878D82A}">
                    <a16:rowId xmlns:a16="http://schemas.microsoft.com/office/drawing/2014/main" xmlns="" val="10002"/>
                  </a:ext>
                </a:extLst>
              </a:tr>
              <a:tr h="294043">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Nositelj</a:t>
                      </a:r>
                      <a:r>
                        <a:rPr lang="en" sz="1100">
                          <a:sym typeface="Calibri"/>
                        </a:rPr>
                        <a:t> </a:t>
                      </a:r>
                      <a:r>
                        <a:rPr lang="en" sz="1100" err="1">
                          <a:sym typeface="Calibri"/>
                        </a:rPr>
                        <a:t>aktivnosti</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err="1">
                          <a:sym typeface="Calibri"/>
                        </a:rPr>
                        <a:t>Učitelji</a:t>
                      </a:r>
                      <a:r>
                        <a:rPr lang="hr-HR" sz="1100" err="1">
                          <a:sym typeface="Calibri"/>
                        </a:rPr>
                        <a:t>ca</a:t>
                      </a:r>
                      <a:r>
                        <a:rPr lang="hr-HR" sz="1100">
                          <a:sym typeface="Calibri"/>
                        </a:rPr>
                        <a:t> Tonka </a:t>
                      </a:r>
                      <a:r>
                        <a:rPr lang="hr-HR" sz="1100" err="1">
                          <a:sym typeface="Calibri"/>
                        </a:rPr>
                        <a:t>Došlić</a:t>
                      </a:r>
                      <a:r>
                        <a:rPr lang="en" sz="1100">
                          <a:sym typeface="Calibri"/>
                        </a:rPr>
                        <a:t>, </a:t>
                      </a:r>
                      <a:r>
                        <a:rPr lang="en" sz="1100" err="1">
                          <a:sym typeface="Calibri"/>
                        </a:rPr>
                        <a:t>učenici</a:t>
                      </a:r>
                      <a:r>
                        <a:rPr lang="en" sz="1100">
                          <a:sym typeface="Calibri"/>
                        </a:rPr>
                        <a:t>,</a:t>
                      </a:r>
                      <a:r>
                        <a:rPr lang="hr-HR" sz="1100">
                          <a:sym typeface="Calibri"/>
                        </a:rPr>
                        <a:t> ravnateljica,</a:t>
                      </a:r>
                      <a:r>
                        <a:rPr lang="hr-HR" sz="1100"/>
                        <a:t> </a:t>
                      </a:r>
                      <a:r>
                        <a:rPr lang="en" sz="1100">
                          <a:sym typeface="Calibri"/>
                        </a:rPr>
                        <a:t> </a:t>
                      </a:r>
                      <a:r>
                        <a:rPr lang="en" sz="1100" err="1">
                          <a:sym typeface="Calibri"/>
                        </a:rPr>
                        <a:t>pedagoginja</a:t>
                      </a:r>
                      <a:r>
                        <a:rPr lang="en" sz="1100">
                          <a:sym typeface="Calibri"/>
                        </a:rPr>
                        <a:t> .</a:t>
                      </a:r>
                    </a:p>
                  </a:txBody>
                  <a:tcPr marL="91425" marR="91425" marT="34025" marB="34025"/>
                </a:tc>
                <a:extLst>
                  <a:ext uri="{0D108BD9-81ED-4DB2-BD59-A6C34878D82A}">
                    <a16:rowId xmlns:a16="http://schemas.microsoft.com/office/drawing/2014/main" xmlns="" val="10003"/>
                  </a:ext>
                </a:extLst>
              </a:tr>
              <a:tr h="327758">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Vremenik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Tijekom</a:t>
                      </a:r>
                      <a:r>
                        <a:rPr lang="en" sz="1100">
                          <a:sym typeface="Calibri"/>
                        </a:rPr>
                        <a:t> II. </a:t>
                      </a:r>
                      <a:r>
                        <a:rPr lang="en" sz="1100" err="1">
                          <a:sym typeface="Calibri"/>
                        </a:rPr>
                        <a:t>obrazovnog</a:t>
                      </a:r>
                      <a:r>
                        <a:rPr lang="en" sz="1100">
                          <a:sym typeface="Calibri"/>
                        </a:rPr>
                        <a:t> </a:t>
                      </a:r>
                      <a:r>
                        <a:rPr lang="en" sz="1100" err="1">
                          <a:sym typeface="Calibri"/>
                        </a:rPr>
                        <a:t>razdoblja</a:t>
                      </a:r>
                      <a:r>
                        <a:rPr lang="en" sz="1100">
                          <a:sym typeface="Calibri"/>
                        </a:rPr>
                        <a:t> </a:t>
                      </a:r>
                      <a:r>
                        <a:rPr lang="en" sz="1100" err="1">
                          <a:sym typeface="Calibri"/>
                        </a:rPr>
                        <a:t>školske</a:t>
                      </a:r>
                      <a:r>
                        <a:rPr lang="en" sz="1100">
                          <a:sym typeface="Calibri"/>
                        </a:rPr>
                        <a:t> </a:t>
                      </a:r>
                      <a:r>
                        <a:rPr lang="en" sz="1100" err="1">
                          <a:sym typeface="Calibri"/>
                        </a:rPr>
                        <a:t>godine</a:t>
                      </a:r>
                      <a:r>
                        <a:rPr lang="en" sz="1100">
                          <a:sym typeface="Calibri"/>
                        </a:rPr>
                        <a:t> </a:t>
                      </a:r>
                      <a:r>
                        <a:rPr lang="en" sz="1100"/>
                        <a:t>2020./2021</a:t>
                      </a:r>
                      <a:r>
                        <a:rPr lang="en" sz="1100">
                          <a:sym typeface="Calibri"/>
                        </a:rPr>
                        <a:t>.</a:t>
                      </a:r>
                    </a:p>
                  </a:txBody>
                  <a:tcPr marL="91425" marR="91425" marT="34025" marB="34025"/>
                </a:tc>
                <a:extLst>
                  <a:ext uri="{0D108BD9-81ED-4DB2-BD59-A6C34878D82A}">
                    <a16:rowId xmlns:a16="http://schemas.microsoft.com/office/drawing/2014/main" xmlns="" val="10004"/>
                  </a:ext>
                </a:extLst>
              </a:tr>
              <a:tr h="233898">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Troškovnik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a:sym typeface="Calibri"/>
                        </a:rPr>
                        <a:t>0 </a:t>
                      </a:r>
                      <a:r>
                        <a:rPr lang="en" sz="1100" err="1">
                          <a:sym typeface="Calibri"/>
                        </a:rPr>
                        <a:t>kuna</a:t>
                      </a:r>
                    </a:p>
                  </a:txBody>
                  <a:tcPr marL="91425" marR="91425" marT="34025" marB="34025"/>
                </a:tc>
                <a:extLst>
                  <a:ext uri="{0D108BD9-81ED-4DB2-BD59-A6C34878D82A}">
                    <a16:rowId xmlns:a16="http://schemas.microsoft.com/office/drawing/2014/main" xmlns="" val="10005"/>
                  </a:ext>
                </a:extLst>
              </a:tr>
              <a:tr h="850181">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vrednovanja</a:t>
                      </a:r>
                      <a:r>
                        <a:rPr lang="en" sz="1100">
                          <a:sym typeface="Calibri"/>
                        </a:rPr>
                        <a:t> </a:t>
                      </a:r>
                      <a:r>
                        <a:rPr lang="en" sz="1100" err="1">
                          <a:sym typeface="Calibri"/>
                        </a:rPr>
                        <a:t>i</a:t>
                      </a:r>
                      <a:r>
                        <a:rPr lang="en" sz="1100">
                          <a:sym typeface="Calibri"/>
                        </a:rPr>
                        <a:t> </a:t>
                      </a:r>
                      <a:r>
                        <a:rPr lang="en" sz="1100" err="1">
                          <a:sym typeface="Calibri"/>
                        </a:rPr>
                        <a:t>korištenja</a:t>
                      </a:r>
                      <a:r>
                        <a:rPr lang="en" sz="1100">
                          <a:sym typeface="Calibri"/>
                        </a:rPr>
                        <a:t> </a:t>
                      </a:r>
                      <a:r>
                        <a:rPr lang="en" sz="1100" err="1">
                          <a:sym typeface="Calibri"/>
                        </a:rPr>
                        <a:t>rezultata</a:t>
                      </a:r>
                      <a:r>
                        <a:rPr lang="en" sz="1100">
                          <a:sym typeface="Calibri"/>
                        </a:rPr>
                        <a:t> </a:t>
                      </a:r>
                      <a:r>
                        <a:rPr lang="en" sz="1100" err="1">
                          <a:sym typeface="Calibri"/>
                        </a:rPr>
                        <a:t>vrednovanja</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a:t> </a:t>
                      </a:r>
                      <a:r>
                        <a:rPr lang="en" sz="1100">
                          <a:sym typeface="Calibri"/>
                        </a:rPr>
                        <a:t>Evaluacijski listići - vrednovanje zadovoljstva učenika, učitelja i roditelja:</a:t>
                      </a:r>
                    </a:p>
                    <a:p>
                      <a:pPr marL="0" marR="0" lvl="0" indent="0" algn="l" rtl="0">
                        <a:lnSpc>
                          <a:spcPct val="100000"/>
                        </a:lnSpc>
                        <a:spcBef>
                          <a:spcPts val="0"/>
                        </a:spcBef>
                        <a:spcAft>
                          <a:spcPts val="0"/>
                        </a:spcAft>
                        <a:buClr>
                          <a:srgbClr val="000000"/>
                        </a:buClr>
                        <a:buSzPct val="25000"/>
                        <a:buFont typeface="Calibri"/>
                        <a:buNone/>
                      </a:pPr>
                      <a:r>
                        <a:rPr lang="en" sz="1100">
                          <a:sym typeface="Calibri"/>
                        </a:rPr>
                        <a:t>na temelju analize rezultata unaprijediti projekt.</a:t>
                      </a:r>
                    </a:p>
                    <a:p>
                      <a:pPr marL="0" marR="0" lvl="0" indent="0" algn="l" rtl="0">
                        <a:lnSpc>
                          <a:spcPct val="100000"/>
                        </a:lnSpc>
                        <a:spcBef>
                          <a:spcPts val="0"/>
                        </a:spcBef>
                        <a:spcAft>
                          <a:spcPts val="0"/>
                        </a:spcAft>
                        <a:buClr>
                          <a:srgbClr val="000000"/>
                        </a:buClr>
                        <a:buSzPct val="25000"/>
                        <a:buFont typeface="Calibri"/>
                        <a:buNone/>
                      </a:pPr>
                      <a:endParaRPr lang="en" sz="1100">
                        <a:sym typeface="Calibri"/>
                      </a:endParaRPr>
                    </a:p>
                  </a:txBody>
                  <a:tcPr marL="91425" marR="91425" marT="34025" marB="34025"/>
                </a:tc>
                <a:extLst>
                  <a:ext uri="{0D108BD9-81ED-4DB2-BD59-A6C34878D82A}">
                    <a16:rowId xmlns:a16="http://schemas.microsoft.com/office/drawing/2014/main" xmlns="" val="10006"/>
                  </a:ext>
                </a:extLst>
              </a:tr>
            </a:tbl>
          </a:graphicData>
        </a:graphic>
      </p:graphicFrame>
      <p:sp>
        <p:nvSpPr>
          <p:cNvPr id="962" name="Shape 962"/>
          <p:cNvSpPr txBox="1"/>
          <p:nvPr/>
        </p:nvSpPr>
        <p:spPr>
          <a:xfrm>
            <a:off x="7148511" y="178593"/>
            <a:ext cx="958850" cy="747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963" name="Shape 963"/>
          <p:cNvPicPr preferRelativeResize="0"/>
          <p:nvPr/>
        </p:nvPicPr>
        <p:blipFill rotWithShape="1">
          <a:blip r:embed="rId3">
            <a:alphaModFix/>
          </a:blip>
          <a:srcRect/>
          <a:stretch/>
        </p:blipFill>
        <p:spPr>
          <a:xfrm>
            <a:off x="6116933" y="0"/>
            <a:ext cx="1722702" cy="1095935"/>
          </a:xfrm>
          <a:prstGeom prst="rect">
            <a:avLst/>
          </a:prstGeom>
          <a:noFill/>
          <a:ln>
            <a:noFill/>
          </a:ln>
        </p:spPr>
      </p:pic>
      <p:sp>
        <p:nvSpPr>
          <p:cNvPr id="2" name="Title 1"/>
          <p:cNvSpPr>
            <a:spLocks noGrp="1"/>
          </p:cNvSpPr>
          <p:nvPr>
            <p:ph type="title"/>
          </p:nvPr>
        </p:nvSpPr>
        <p:spPr>
          <a:xfrm>
            <a:off x="914400" y="99416"/>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„Hrabro u peti”</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959"/>
        <p:cNvGrpSpPr/>
        <p:nvPr/>
      </p:nvGrpSpPr>
      <p:grpSpPr>
        <a:xfrm>
          <a:off x="0" y="0"/>
          <a:ext cx="0" cy="0"/>
          <a:chOff x="0" y="0"/>
          <a:chExt cx="0" cy="0"/>
        </a:xfrm>
      </p:grpSpPr>
      <p:graphicFrame>
        <p:nvGraphicFramePr>
          <p:cNvPr id="961" name="Shape 961"/>
          <p:cNvGraphicFramePr/>
          <p:nvPr>
            <p:extLst>
              <p:ext uri="{D42A27DB-BD31-4B8C-83A1-F6EECF244321}">
                <p14:modId xmlns:p14="http://schemas.microsoft.com/office/powerpoint/2010/main" xmlns="" val="3455957478"/>
              </p:ext>
            </p:extLst>
          </p:nvPr>
        </p:nvGraphicFramePr>
        <p:xfrm>
          <a:off x="914400" y="1130007"/>
          <a:ext cx="8132630" cy="3885772"/>
        </p:xfrm>
        <a:graphic>
          <a:graphicData uri="http://schemas.openxmlformats.org/drawingml/2006/table">
            <a:tbl>
              <a:tblPr>
                <a:tableStyleId>{0E3FDE45-AF77-4B5C-9715-49D594BDF05E}</a:tableStyleId>
              </a:tblPr>
              <a:tblGrid>
                <a:gridCol w="1788726">
                  <a:extLst>
                    <a:ext uri="{9D8B030D-6E8A-4147-A177-3AD203B41FA5}">
                      <a16:colId xmlns:a16="http://schemas.microsoft.com/office/drawing/2014/main" xmlns="" val="20000"/>
                    </a:ext>
                  </a:extLst>
                </a:gridCol>
                <a:gridCol w="6343904">
                  <a:extLst>
                    <a:ext uri="{9D8B030D-6E8A-4147-A177-3AD203B41FA5}">
                      <a16:colId xmlns:a16="http://schemas.microsoft.com/office/drawing/2014/main" xmlns="" val="20001"/>
                    </a:ext>
                  </a:extLst>
                </a:gridCol>
              </a:tblGrid>
              <a:tr h="893477">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Ishodi</a:t>
                      </a:r>
                      <a:r>
                        <a:rPr lang="en" sz="1100">
                          <a:sym typeface="Calibri"/>
                        </a:rPr>
                        <a:t>:</a:t>
                      </a:r>
                    </a:p>
                  </a:txBody>
                  <a:tcPr marL="91425" marR="91425" marT="34025" marB="34025"/>
                </a:tc>
                <a:tc>
                  <a:txBody>
                    <a:bodyPr/>
                    <a:lstStyle/>
                    <a:p>
                      <a:pPr lvl="0" algn="l">
                        <a:lnSpc>
                          <a:spcPct val="100000"/>
                        </a:lnSpc>
                        <a:spcBef>
                          <a:spcPts val="0"/>
                        </a:spcBef>
                        <a:spcAft>
                          <a:spcPts val="0"/>
                        </a:spcAft>
                        <a:buNone/>
                      </a:pPr>
                      <a:r>
                        <a:rPr lang="en" sz="1100" u="none" strike="noStrike" noProof="0"/>
                        <a:t>Učenici će: </a:t>
                      </a:r>
                      <a:endParaRPr lang="en-US"/>
                    </a:p>
                    <a:p>
                      <a:pPr marL="171450" lvl="0" indent="-171450" algn="l">
                        <a:lnSpc>
                          <a:spcPct val="100000"/>
                        </a:lnSpc>
                        <a:spcBef>
                          <a:spcPts val="0"/>
                        </a:spcBef>
                        <a:spcAft>
                          <a:spcPts val="0"/>
                        </a:spcAft>
                        <a:buFontTx/>
                        <a:buChar char="-"/>
                      </a:pPr>
                      <a:r>
                        <a:rPr lang="hr-HR" sz="1100" u="none" strike="noStrike" noProof="0"/>
                        <a:t>Otkriti stare obrtničke  zanate</a:t>
                      </a:r>
                    </a:p>
                    <a:p>
                      <a:pPr marL="285750" lvl="0" indent="-285750" algn="l">
                        <a:lnSpc>
                          <a:spcPct val="100000"/>
                        </a:lnSpc>
                        <a:spcBef>
                          <a:spcPts val="0"/>
                        </a:spcBef>
                        <a:spcAft>
                          <a:spcPts val="0"/>
                        </a:spcAft>
                        <a:buFontTx/>
                        <a:buChar char="-"/>
                      </a:pPr>
                      <a:r>
                        <a:rPr lang="hr-HR" sz="1100" u="none" strike="noStrike" noProof="0">
                          <a:sym typeface="Calibri"/>
                        </a:rPr>
                        <a:t>Razviti kreativnost i važnost očuvanja dostojanstva obrtničkog zanimanja</a:t>
                      </a:r>
                    </a:p>
                    <a:p>
                      <a:pPr marL="285750" lvl="0" indent="-285750" algn="l">
                        <a:lnSpc>
                          <a:spcPct val="100000"/>
                        </a:lnSpc>
                        <a:spcBef>
                          <a:spcPts val="0"/>
                        </a:spcBef>
                        <a:spcAft>
                          <a:spcPts val="0"/>
                        </a:spcAft>
                        <a:buFontTx/>
                        <a:buChar char="-"/>
                      </a:pPr>
                      <a:r>
                        <a:rPr lang="hr-HR" sz="1100" u="none" strike="noStrike" noProof="0">
                          <a:sym typeface="Calibri"/>
                        </a:rPr>
                        <a:t>Prepoznati vrijednost zanata u današnje vrijeme</a:t>
                      </a:r>
                    </a:p>
                    <a:p>
                      <a:pPr marL="285750" lvl="0" indent="-285750" algn="l">
                        <a:lnSpc>
                          <a:spcPct val="100000"/>
                        </a:lnSpc>
                        <a:spcBef>
                          <a:spcPts val="0"/>
                        </a:spcBef>
                        <a:spcAft>
                          <a:spcPts val="0"/>
                        </a:spcAft>
                        <a:buFontTx/>
                        <a:buChar char="-"/>
                      </a:pPr>
                      <a:endParaRPr lang="en">
                        <a:sym typeface="Calibri"/>
                      </a:endParaRPr>
                    </a:p>
                  </a:txBody>
                  <a:tcPr marL="91425" marR="91425" marT="34025" marB="34025"/>
                </a:tc>
                <a:extLst>
                  <a:ext uri="{0D108BD9-81ED-4DB2-BD59-A6C34878D82A}">
                    <a16:rowId xmlns:a16="http://schemas.microsoft.com/office/drawing/2014/main" xmlns="" val="10000"/>
                  </a:ext>
                </a:extLst>
              </a:tr>
              <a:tr h="537364">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Namjena</a:t>
                      </a:r>
                      <a:r>
                        <a:rPr lang="en" sz="1100">
                          <a:sym typeface="Calibri"/>
                        </a:rPr>
                        <a:t>:</a:t>
                      </a:r>
                    </a:p>
                  </a:txBody>
                  <a:tcPr marL="91425" marR="91425" marT="34025" marB="34025"/>
                </a:tc>
                <a:tc>
                  <a:txBody>
                    <a:bodyPr/>
                    <a:lstStyle/>
                    <a:p>
                      <a:pPr marL="0" marR="0" lvl="0" indent="0" algn="l" rtl="0">
                        <a:spcBef>
                          <a:spcPts val="0"/>
                        </a:spcBef>
                        <a:buNone/>
                      </a:pPr>
                      <a:r>
                        <a:rPr lang="hr-HR" sz="1100">
                          <a:sym typeface="Calibri"/>
                        </a:rPr>
                        <a:t>Stare zanate otrgnuti iz zaborava, očuvanje kulturne tradicije i njena</a:t>
                      </a:r>
                      <a:r>
                        <a:rPr lang="hr-HR" sz="1100" baseline="0">
                          <a:sym typeface="Calibri"/>
                        </a:rPr>
                        <a:t> primjena u sadašnjem suvremenom</a:t>
                      </a:r>
                    </a:p>
                    <a:p>
                      <a:pPr marL="0" marR="0" lvl="0" indent="0" algn="l" rtl="0">
                        <a:spcBef>
                          <a:spcPts val="0"/>
                        </a:spcBef>
                        <a:buNone/>
                      </a:pPr>
                      <a:r>
                        <a:rPr lang="hr-HR" sz="1100" baseline="0">
                          <a:sym typeface="Calibri"/>
                        </a:rPr>
                        <a:t>vremenu</a:t>
                      </a:r>
                      <a:endParaRPr sz="1100">
                        <a:sym typeface="Calibri"/>
                      </a:endParaRPr>
                    </a:p>
                  </a:txBody>
                  <a:tcPr marL="91425" marR="91425" marT="34025" marB="34025"/>
                </a:tc>
                <a:extLst>
                  <a:ext uri="{0D108BD9-81ED-4DB2-BD59-A6C34878D82A}">
                    <a16:rowId xmlns:a16="http://schemas.microsoft.com/office/drawing/2014/main" xmlns="" val="10001"/>
                  </a:ext>
                </a:extLst>
              </a:tr>
              <a:tr h="577286">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realizacije</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Prezentacija zanatskih umijeća na</a:t>
                      </a:r>
                      <a:r>
                        <a:rPr lang="hr-HR" sz="1100" baseline="0">
                          <a:sym typeface="Calibri"/>
                        </a:rPr>
                        <a:t> prostoru školskog </a:t>
                      </a:r>
                      <a:r>
                        <a:rPr lang="hr-HR" sz="1100" baseline="0" err="1">
                          <a:sym typeface="Calibri"/>
                        </a:rPr>
                        <a:t>igralista</a:t>
                      </a:r>
                      <a:endParaRPr lang="en" sz="1100">
                        <a:sym typeface="Calibri"/>
                      </a:endParaRPr>
                    </a:p>
                  </a:txBody>
                  <a:tcPr marL="91425" marR="91425" marT="34025" marB="34025"/>
                </a:tc>
                <a:extLst>
                  <a:ext uri="{0D108BD9-81ED-4DB2-BD59-A6C34878D82A}">
                    <a16:rowId xmlns:a16="http://schemas.microsoft.com/office/drawing/2014/main" xmlns="" val="10002"/>
                  </a:ext>
                </a:extLst>
              </a:tr>
              <a:tr h="350668">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Nositelj</a:t>
                      </a:r>
                      <a:r>
                        <a:rPr lang="en" sz="1100">
                          <a:sym typeface="Calibri"/>
                        </a:rPr>
                        <a:t> </a:t>
                      </a:r>
                      <a:r>
                        <a:rPr lang="en" sz="1100" err="1">
                          <a:sym typeface="Calibri"/>
                        </a:rPr>
                        <a:t>aktivnosti</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1100">
                          <a:sym typeface="Calibri"/>
                        </a:rPr>
                        <a:t>Ravnateljica, pedagoginja,</a:t>
                      </a:r>
                      <a:r>
                        <a:rPr lang="hr-HR" sz="1100" baseline="0">
                          <a:sym typeface="Calibri"/>
                        </a:rPr>
                        <a:t> razrednici u suradnji s Udruženjem obrtnika Slavonski Brod</a:t>
                      </a:r>
                      <a:endParaRPr lang="en" sz="1100">
                        <a:sym typeface="Calibri"/>
                      </a:endParaRPr>
                    </a:p>
                  </a:txBody>
                  <a:tcPr marL="91425" marR="91425" marT="34025" marB="34025"/>
                </a:tc>
                <a:extLst>
                  <a:ext uri="{0D108BD9-81ED-4DB2-BD59-A6C34878D82A}">
                    <a16:rowId xmlns:a16="http://schemas.microsoft.com/office/drawing/2014/main" xmlns="" val="10003"/>
                  </a:ext>
                </a:extLst>
              </a:tr>
              <a:tr h="321553">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Vremenik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Svibanj/lipanj 2020.</a:t>
                      </a:r>
                      <a:endParaRPr lang="en" sz="1100">
                        <a:sym typeface="Calibri"/>
                      </a:endParaRPr>
                    </a:p>
                  </a:txBody>
                  <a:tcPr marL="91425" marR="91425" marT="34025" marB="34025"/>
                </a:tc>
                <a:extLst>
                  <a:ext uri="{0D108BD9-81ED-4DB2-BD59-A6C34878D82A}">
                    <a16:rowId xmlns:a16="http://schemas.microsoft.com/office/drawing/2014/main" xmlns="" val="10004"/>
                  </a:ext>
                </a:extLst>
              </a:tr>
              <a:tr h="320465">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Troškovnik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a:sym typeface="Calibri"/>
                        </a:rPr>
                        <a:t>0 kuna</a:t>
                      </a:r>
                    </a:p>
                  </a:txBody>
                  <a:tcPr marL="91425" marR="91425" marT="34025" marB="34025"/>
                </a:tc>
                <a:extLst>
                  <a:ext uri="{0D108BD9-81ED-4DB2-BD59-A6C34878D82A}">
                    <a16:rowId xmlns:a16="http://schemas.microsoft.com/office/drawing/2014/main" xmlns="" val="10005"/>
                  </a:ext>
                </a:extLst>
              </a:tr>
              <a:tr h="834086">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vrednovanja</a:t>
                      </a:r>
                      <a:r>
                        <a:rPr lang="en" sz="1100">
                          <a:sym typeface="Calibri"/>
                        </a:rPr>
                        <a:t> </a:t>
                      </a:r>
                      <a:r>
                        <a:rPr lang="en" sz="1100" err="1">
                          <a:sym typeface="Calibri"/>
                        </a:rPr>
                        <a:t>i</a:t>
                      </a:r>
                      <a:r>
                        <a:rPr lang="en" sz="1100">
                          <a:sym typeface="Calibri"/>
                        </a:rPr>
                        <a:t> </a:t>
                      </a:r>
                      <a:r>
                        <a:rPr lang="en" sz="1100" err="1">
                          <a:sym typeface="Calibri"/>
                        </a:rPr>
                        <a:t>korištenja</a:t>
                      </a:r>
                      <a:r>
                        <a:rPr lang="en" sz="1100">
                          <a:sym typeface="Calibri"/>
                        </a:rPr>
                        <a:t> </a:t>
                      </a:r>
                      <a:r>
                        <a:rPr lang="en" sz="1100" err="1">
                          <a:sym typeface="Calibri"/>
                        </a:rPr>
                        <a:t>rezultata</a:t>
                      </a:r>
                      <a:r>
                        <a:rPr lang="en" sz="1100">
                          <a:sym typeface="Calibri"/>
                        </a:rPr>
                        <a:t> </a:t>
                      </a:r>
                      <a:r>
                        <a:rPr lang="en" sz="1100" err="1">
                          <a:sym typeface="Calibri"/>
                        </a:rPr>
                        <a:t>vrednovanja</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a:t> </a:t>
                      </a:r>
                      <a:r>
                        <a:rPr lang="en" sz="1100">
                          <a:sym typeface="Calibri"/>
                        </a:rPr>
                        <a:t>Evaluacijski listići - vrednovanje zadovoljstva učenika</a:t>
                      </a:r>
                      <a:r>
                        <a:rPr lang="hr-HR" sz="1100" baseline="0">
                          <a:sym typeface="Calibri"/>
                        </a:rPr>
                        <a:t> i usvojenosti obrtničkih zanimanja</a:t>
                      </a:r>
                      <a:endParaRPr lang="en" sz="110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a:sym typeface="Calibri"/>
                      </a:endParaRPr>
                    </a:p>
                  </a:txBody>
                  <a:tcPr marL="91425" marR="91425" marT="34025" marB="34025"/>
                </a:tc>
                <a:extLst>
                  <a:ext uri="{0D108BD9-81ED-4DB2-BD59-A6C34878D82A}">
                    <a16:rowId xmlns:a16="http://schemas.microsoft.com/office/drawing/2014/main" xmlns="" val="10006"/>
                  </a:ext>
                </a:extLst>
              </a:tr>
            </a:tbl>
          </a:graphicData>
        </a:graphic>
      </p:graphicFrame>
      <p:sp>
        <p:nvSpPr>
          <p:cNvPr id="962" name="Shape 962"/>
          <p:cNvSpPr txBox="1"/>
          <p:nvPr/>
        </p:nvSpPr>
        <p:spPr>
          <a:xfrm>
            <a:off x="7148511" y="178593"/>
            <a:ext cx="958850" cy="747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914400" y="99416"/>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„Budi majstor”</a:t>
            </a:r>
            <a:endParaRPr lang="hr-HR">
              <a:effectLst>
                <a:outerShdw blurRad="38100" dist="38100" dir="2700000" algn="tl">
                  <a:srgbClr val="000000">
                    <a:alpha val="43137"/>
                  </a:srgbClr>
                </a:outerShdw>
              </a:effectLst>
              <a:latin typeface="+mn-lt"/>
              <a:cs typeface="Calibri Light"/>
            </a:endParaRPr>
          </a:p>
        </p:txBody>
      </p:sp>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15200" y="99416"/>
            <a:ext cx="1567514" cy="1629582"/>
          </a:xfrm>
          <a:prstGeom prst="rect">
            <a:avLst/>
          </a:prstGeom>
        </p:spPr>
      </p:pic>
    </p:spTree>
    <p:extLst>
      <p:ext uri="{BB962C8B-B14F-4D97-AF65-F5344CB8AC3E}">
        <p14:creationId xmlns:p14="http://schemas.microsoft.com/office/powerpoint/2010/main" xmlns="" val="1213092808"/>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E42D8F6-4582-4C8F-9743-4A0D03489926}"/>
              </a:ext>
            </a:extLst>
          </p:cNvPr>
          <p:cNvSpPr>
            <a:spLocks noGrp="1"/>
          </p:cNvSpPr>
          <p:nvPr>
            <p:ph type="title"/>
          </p:nvPr>
        </p:nvSpPr>
        <p:spPr>
          <a:xfrm>
            <a:off x="828341" y="146404"/>
            <a:ext cx="822960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„Tjedan zdrave hrane”</a:t>
            </a:r>
          </a:p>
        </p:txBody>
      </p:sp>
      <p:graphicFrame>
        <p:nvGraphicFramePr>
          <p:cNvPr id="10" name="Shape 961">
            <a:extLst>
              <a:ext uri="{FF2B5EF4-FFF2-40B4-BE49-F238E27FC236}">
                <a16:creationId xmlns:a16="http://schemas.microsoft.com/office/drawing/2014/main" xmlns="" id="{B78AAD40-5E03-48F9-A163-C431ADFD605E}"/>
              </a:ext>
            </a:extLst>
          </p:cNvPr>
          <p:cNvGraphicFramePr/>
          <p:nvPr>
            <p:extLst>
              <p:ext uri="{D42A27DB-BD31-4B8C-83A1-F6EECF244321}">
                <p14:modId xmlns:p14="http://schemas.microsoft.com/office/powerpoint/2010/main" xmlns="" val="2332558493"/>
              </p:ext>
            </p:extLst>
          </p:nvPr>
        </p:nvGraphicFramePr>
        <p:xfrm>
          <a:off x="892969" y="878681"/>
          <a:ext cx="8516924" cy="3668008"/>
        </p:xfrm>
        <a:graphic>
          <a:graphicData uri="http://schemas.openxmlformats.org/drawingml/2006/table">
            <a:tbl>
              <a:tblPr>
                <a:tableStyleId>{0E3FDE45-AF77-4B5C-9715-49D594BDF05E}</a:tableStyleId>
              </a:tblPr>
              <a:tblGrid>
                <a:gridCol w="2166937">
                  <a:extLst>
                    <a:ext uri="{9D8B030D-6E8A-4147-A177-3AD203B41FA5}">
                      <a16:colId xmlns:a16="http://schemas.microsoft.com/office/drawing/2014/main" xmlns="" val="20000"/>
                    </a:ext>
                  </a:extLst>
                </a:gridCol>
                <a:gridCol w="6349987">
                  <a:extLst>
                    <a:ext uri="{9D8B030D-6E8A-4147-A177-3AD203B41FA5}">
                      <a16:colId xmlns:a16="http://schemas.microsoft.com/office/drawing/2014/main" xmlns="" val="20001"/>
                    </a:ext>
                  </a:extLst>
                </a:gridCol>
              </a:tblGrid>
              <a:tr h="961012">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a:t>Učenici će:</a:t>
                      </a:r>
                    </a:p>
                    <a:p>
                      <a:pPr marL="0" marR="0" lvl="0" indent="0" algn="l">
                        <a:lnSpc>
                          <a:spcPct val="100000"/>
                        </a:lnSpc>
                        <a:spcBef>
                          <a:spcPts val="0"/>
                        </a:spcBef>
                        <a:spcAft>
                          <a:spcPts val="0"/>
                        </a:spcAft>
                        <a:buFont typeface="Calibri"/>
                        <a:buNone/>
                      </a:pPr>
                      <a:r>
                        <a:rPr lang="en" sz="1100" u="none" strike="noStrike" cap="none" baseline="0"/>
                        <a:t>- shvatiti važnost zdrave prehrane za zdravlje</a:t>
                      </a:r>
                    </a:p>
                    <a:p>
                      <a:pPr marL="0" marR="0" lvl="0" indent="0" algn="l">
                        <a:lnSpc>
                          <a:spcPct val="100000"/>
                        </a:lnSpc>
                        <a:spcBef>
                          <a:spcPts val="0"/>
                        </a:spcBef>
                        <a:spcAft>
                          <a:spcPts val="0"/>
                        </a:spcAft>
                        <a:buFont typeface="Calibri"/>
                        <a:buNone/>
                      </a:pPr>
                      <a:r>
                        <a:rPr lang="en" sz="1100" u="none" strike="noStrike" cap="none" baseline="0"/>
                        <a:t>- naučiti štetne dodatke prehrani</a:t>
                      </a:r>
                    </a:p>
                    <a:p>
                      <a:pPr marL="0" marR="0" lvl="0" indent="0" algn="l">
                        <a:lnSpc>
                          <a:spcPct val="100000"/>
                        </a:lnSpc>
                        <a:spcBef>
                          <a:spcPts val="0"/>
                        </a:spcBef>
                        <a:spcAft>
                          <a:spcPts val="0"/>
                        </a:spcAft>
                        <a:buFont typeface="Calibri"/>
                        <a:buNone/>
                      </a:pPr>
                      <a:r>
                        <a:rPr lang="en" sz="1100" u="none" strike="noStrike" cap="none" baseline="0"/>
                        <a:t>- razumjeti piramidu zdrave prehrane</a:t>
                      </a:r>
                    </a:p>
                    <a:p>
                      <a:pPr marL="0" marR="0" lvl="0" indent="0" algn="l">
                        <a:lnSpc>
                          <a:spcPct val="100000"/>
                        </a:lnSpc>
                        <a:spcBef>
                          <a:spcPts val="0"/>
                        </a:spcBef>
                        <a:spcAft>
                          <a:spcPts val="0"/>
                        </a:spcAft>
                        <a:buFont typeface="Calibri"/>
                        <a:buNone/>
                      </a:pPr>
                      <a:r>
                        <a:rPr lang="en" sz="1100" u="none" strike="noStrike" cap="none" baseline="0"/>
                        <a:t>- naučiti spremati zdrave obroke</a:t>
                      </a:r>
                      <a:endParaRPr lang="en"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xmlns="" val="10000"/>
                  </a:ext>
                </a:extLst>
              </a:tr>
              <a:tr h="36648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a:lnSpc>
                          <a:spcPct val="100000"/>
                        </a:lnSpc>
                        <a:spcBef>
                          <a:spcPts val="0"/>
                        </a:spcBef>
                        <a:spcAft>
                          <a:spcPts val="0"/>
                        </a:spcAft>
                        <a:buNone/>
                      </a:pPr>
                      <a:r>
                        <a:rPr lang="en" sz="1100" u="none" strike="noStrike" cap="none" baseline="0"/>
                        <a:t>Poticanje izbacivanja nezdrave hrane te poticanje zdrave prehrane </a:t>
                      </a:r>
                      <a:endParaRPr lang="en" sz="1100" u="none" strike="noStrike" cap="none" baseline="0">
                        <a:sym typeface="Calibri"/>
                      </a:endParaRP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xmlns="" val="10001"/>
                  </a:ext>
                </a:extLst>
              </a:tr>
              <a:tr h="3176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a:t>Pripremanje zdravih obroka kod kuće, izrada prezentacija povezanih s temom zdrave prehrane</a:t>
                      </a:r>
                      <a:endParaRPr lang="en" sz="1100" u="none" strike="noStrike" cap="none" baseline="0">
                        <a:sym typeface="Calibri"/>
                      </a:endParaRPr>
                    </a:p>
                  </a:txBody>
                  <a:tcPr marL="91425" marR="91425" marT="34025" marB="34025"/>
                </a:tc>
                <a:extLst>
                  <a:ext uri="{0D108BD9-81ED-4DB2-BD59-A6C34878D82A}">
                    <a16:rowId xmlns:a16="http://schemas.microsoft.com/office/drawing/2014/main" xmlns="" val="10002"/>
                  </a:ext>
                </a:extLst>
              </a:tr>
              <a:tr h="35834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a:sym typeface="Calibri"/>
                        </a:rPr>
                        <a:t>Učitelji</a:t>
                      </a:r>
                      <a:r>
                        <a:rPr lang="hr-HR" sz="1100" u="none" strike="noStrike" cap="none" baseline="0"/>
                        <a:t>ce Valentina Lepan, Antonija Bekić, Neda Mujić, učenici </a:t>
                      </a:r>
                      <a:endParaRPr lang="hr-HR" sz="1100" u="none" strike="noStrike" cap="none" baseline="0">
                        <a:sym typeface="Calibri"/>
                      </a:endParaRPr>
                    </a:p>
                  </a:txBody>
                  <a:tcPr marL="91425" marR="91425" marT="34025" marB="34025"/>
                </a:tc>
                <a:extLst>
                  <a:ext uri="{0D108BD9-81ED-4DB2-BD59-A6C34878D82A}">
                    <a16:rowId xmlns:a16="http://schemas.microsoft.com/office/drawing/2014/main" xmlns="" val="10003"/>
                  </a:ext>
                </a:extLst>
              </a:tr>
              <a:tr h="33391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a:t>Ožujak ili travanj 2021</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xmlns="" val="10004"/>
                  </a:ext>
                </a:extLst>
              </a:tr>
              <a:tr h="32576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a:t>Voće, povrće, hamer papir, kolaž papir</a:t>
                      </a:r>
                      <a:endParaRPr lang="en" sz="1100" u="none" strike="noStrike" cap="none" baseline="0">
                        <a:sym typeface="Calibri"/>
                      </a:endParaRPr>
                    </a:p>
                  </a:txBody>
                  <a:tcPr marL="91425" marR="91425" marT="34025" marB="34025"/>
                </a:tc>
                <a:extLst>
                  <a:ext uri="{0D108BD9-81ED-4DB2-BD59-A6C34878D82A}">
                    <a16:rowId xmlns:a16="http://schemas.microsoft.com/office/drawing/2014/main" xmlns="" val="10005"/>
                  </a:ext>
                </a:extLst>
              </a:tr>
              <a:tr h="85514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a:t> Objavljivanje na web stranici škole, spremljene obroke ponuditi učenicima za vrijeme velikog odmora</a:t>
                      </a:r>
                      <a:endParaRPr lang="en" sz="11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xmlns="" val="10006"/>
                  </a:ext>
                </a:extLst>
              </a:tr>
            </a:tbl>
          </a:graphicData>
        </a:graphic>
      </p:graphicFrame>
      <p:pic>
        <p:nvPicPr>
          <p:cNvPr id="11" name="Picture 11" descr="A variety of fresh fruit and vegetables&#10;&#10;Description generated with very high confidence">
            <a:extLst>
              <a:ext uri="{FF2B5EF4-FFF2-40B4-BE49-F238E27FC236}">
                <a16:creationId xmlns:a16="http://schemas.microsoft.com/office/drawing/2014/main" xmlns="" id="{BCFBB019-0E71-427C-8348-2D62B8A080E3}"/>
              </a:ext>
            </a:extLst>
          </p:cNvPr>
          <p:cNvPicPr>
            <a:picLocks noChangeAspect="1"/>
          </p:cNvPicPr>
          <p:nvPr/>
        </p:nvPicPr>
        <p:blipFill>
          <a:blip r:embed="rId2"/>
          <a:stretch>
            <a:fillRect/>
          </a:stretch>
        </p:blipFill>
        <p:spPr>
          <a:xfrm>
            <a:off x="5926687" y="47739"/>
            <a:ext cx="1945257" cy="1054580"/>
          </a:xfrm>
          <a:prstGeom prst="rect">
            <a:avLst/>
          </a:prstGeom>
        </p:spPr>
      </p:pic>
    </p:spTree>
    <p:extLst>
      <p:ext uri="{BB962C8B-B14F-4D97-AF65-F5344CB8AC3E}">
        <p14:creationId xmlns:p14="http://schemas.microsoft.com/office/powerpoint/2010/main" xmlns="" val="2510055040"/>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967"/>
        <p:cNvGrpSpPr/>
        <p:nvPr/>
      </p:nvGrpSpPr>
      <p:grpSpPr>
        <a:xfrm>
          <a:off x="0" y="0"/>
          <a:ext cx="0" cy="0"/>
          <a:chOff x="0" y="0"/>
          <a:chExt cx="0" cy="0"/>
        </a:xfrm>
      </p:grpSpPr>
      <p:graphicFrame>
        <p:nvGraphicFramePr>
          <p:cNvPr id="969" name="Shape 969"/>
          <p:cNvGraphicFramePr/>
          <p:nvPr>
            <p:extLst>
              <p:ext uri="{D42A27DB-BD31-4B8C-83A1-F6EECF244321}">
                <p14:modId xmlns:p14="http://schemas.microsoft.com/office/powerpoint/2010/main" xmlns="" val="989359641"/>
              </p:ext>
            </p:extLst>
          </p:nvPr>
        </p:nvGraphicFramePr>
        <p:xfrm>
          <a:off x="914399" y="1129018"/>
          <a:ext cx="7977175" cy="3971650"/>
        </p:xfrm>
        <a:graphic>
          <a:graphicData uri="http://schemas.openxmlformats.org/drawingml/2006/table">
            <a:tbl>
              <a:tblPr>
                <a:tableStyleId>{0E3FDE45-AF77-4B5C-9715-49D594BDF05E}</a:tableStyleId>
              </a:tblPr>
              <a:tblGrid>
                <a:gridCol w="1745502">
                  <a:extLst>
                    <a:ext uri="{9D8B030D-6E8A-4147-A177-3AD203B41FA5}">
                      <a16:colId xmlns:a16="http://schemas.microsoft.com/office/drawing/2014/main" xmlns="" val="20000"/>
                    </a:ext>
                  </a:extLst>
                </a:gridCol>
                <a:gridCol w="6231673">
                  <a:extLst>
                    <a:ext uri="{9D8B030D-6E8A-4147-A177-3AD203B41FA5}">
                      <a16:colId xmlns:a16="http://schemas.microsoft.com/office/drawing/2014/main" xmlns="" val="20001"/>
                    </a:ext>
                  </a:extLst>
                </a:gridCol>
              </a:tblGrid>
              <a:tr h="8313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Font typeface="Calibri"/>
                        <a:buNone/>
                      </a:pPr>
                      <a:r>
                        <a:rPr lang="en" sz="1000" u="none" strike="noStrike" cap="none" baseline="0"/>
                        <a:t>  Učenici će:</a:t>
                      </a:r>
                      <a:endParaRPr lang="en-US"/>
                    </a:p>
                    <a:p>
                      <a:pPr marL="0" marR="0" lvl="0" indent="0" algn="l">
                        <a:lnSpc>
                          <a:spcPct val="100000"/>
                        </a:lnSpc>
                        <a:spcBef>
                          <a:spcPts val="0"/>
                        </a:spcBef>
                        <a:spcAft>
                          <a:spcPts val="0"/>
                        </a:spcAft>
                        <a:buFont typeface="Calibri"/>
                        <a:buNone/>
                      </a:pPr>
                      <a:r>
                        <a:rPr lang="en" sz="1000" u="none" strike="noStrike" cap="none" baseline="0">
                          <a:sym typeface="Calibri"/>
                        </a:rPr>
                        <a:t>- </a:t>
                      </a:r>
                      <a:r>
                        <a:rPr lang="en" sz="1000" u="none" strike="noStrike" cap="none" baseline="0"/>
                        <a:t>poticati</a:t>
                      </a:r>
                      <a:r>
                        <a:rPr lang="en" sz="1000" u="none" strike="noStrike" cap="none" baseline="0">
                          <a:sym typeface="Calibri"/>
                        </a:rPr>
                        <a:t> </a:t>
                      </a:r>
                      <a:r>
                        <a:rPr lang="en" sz="1000" u="none" strike="noStrike" cap="none" baseline="0"/>
                        <a:t> </a:t>
                      </a:r>
                      <a:r>
                        <a:rPr lang="en" sz="1000" u="none" strike="noStrike" cap="none" baseline="0">
                          <a:sym typeface="Calibri"/>
                        </a:rPr>
                        <a:t>na razvijanje empatije i humanitarnog djelovanja prema drugima</a:t>
                      </a:r>
                    </a:p>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a:t>razvijati</a:t>
                      </a:r>
                      <a:r>
                        <a:rPr lang="en" sz="1000" u="none" strike="noStrike" cap="none" baseline="0">
                          <a:sym typeface="Calibri"/>
                        </a:rPr>
                        <a:t> </a:t>
                      </a:r>
                      <a:r>
                        <a:rPr lang="en" sz="1000" u="none" strike="noStrike" cap="none" baseline="0"/>
                        <a:t>volonterske</a:t>
                      </a:r>
                      <a:r>
                        <a:rPr lang="en" sz="1000" u="none" strike="noStrike" cap="none" baseline="0">
                          <a:sym typeface="Calibri"/>
                        </a:rPr>
                        <a:t> </a:t>
                      </a:r>
                      <a:r>
                        <a:rPr lang="en" sz="1000" u="none" strike="noStrike" cap="none" baseline="0"/>
                        <a:t>navike</a:t>
                      </a:r>
                      <a:endParaRPr lang="en" sz="1000" u="none" strike="noStrike" cap="none" baseline="0">
                        <a:sym typeface="Calibri"/>
                      </a:endParaRPr>
                    </a:p>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a:t>odgajati</a:t>
                      </a:r>
                      <a:r>
                        <a:rPr lang="en" sz="1000" u="none" strike="noStrike" cap="none" baseline="0">
                          <a:sym typeface="Calibri"/>
                        </a:rPr>
                        <a:t> za pozitivne ljudske vrijednosti</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xmlns="" val="10000"/>
                  </a:ext>
                </a:extLst>
              </a:tr>
              <a:tr h="6572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Font typeface="Calibri"/>
                        <a:buChar char="-"/>
                      </a:pPr>
                      <a:r>
                        <a:rPr lang="en" sz="1000" u="none" strike="noStrike" cap="none" baseline="0"/>
                        <a:t> </a:t>
                      </a:r>
                      <a:r>
                        <a:rPr lang="en" sz="1000" u="none" strike="noStrike" cap="none" baseline="0" err="1">
                          <a:sym typeface="Calibri"/>
                        </a:rPr>
                        <a:t>prikupljanje</a:t>
                      </a:r>
                      <a:r>
                        <a:rPr lang="en" sz="1000" u="none" strike="noStrike" cap="none" baseline="0">
                          <a:sym typeface="Calibri"/>
                        </a:rPr>
                        <a:t> </a:t>
                      </a:r>
                      <a:r>
                        <a:rPr lang="en" sz="1000" u="none" strike="noStrike" cap="none" baseline="0" err="1">
                          <a:sym typeface="Calibri"/>
                        </a:rPr>
                        <a:t>hrane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odjeće</a:t>
                      </a:r>
                    </a:p>
                    <a:p>
                      <a:pPr marL="0" marR="0" lvl="0" indent="0" algn="l" rtl="0">
                        <a:lnSpc>
                          <a:spcPct val="100000"/>
                        </a:lnSpc>
                        <a:spcBef>
                          <a:spcPts val="0"/>
                        </a:spcBef>
                        <a:spcAft>
                          <a:spcPts val="0"/>
                        </a:spcAft>
                        <a:buFont typeface="Calibri"/>
                        <a:buChar char="-"/>
                      </a:pPr>
                      <a:r>
                        <a:rPr lang="en" sz="1000" u="none" strike="noStrike" cap="none" baseline="0"/>
                        <a:t> </a:t>
                      </a:r>
                      <a:r>
                        <a:rPr lang="en" sz="1000" u="none" strike="noStrike" cap="none" baseline="0" err="1">
                          <a:sym typeface="Calibri"/>
                        </a:rPr>
                        <a:t>pomoć</a:t>
                      </a:r>
                      <a:r>
                        <a:rPr lang="en" sz="1000" u="none" strike="noStrike" cap="none" baseline="0">
                          <a:sym typeface="Calibri"/>
                        </a:rPr>
                        <a:t> </a:t>
                      </a:r>
                      <a:r>
                        <a:rPr lang="en" sz="1000" u="none" strike="noStrike" cap="none" baseline="0" err="1">
                          <a:sym typeface="Calibri"/>
                        </a:rPr>
                        <a:t>osobama</a:t>
                      </a:r>
                      <a:r>
                        <a:rPr lang="en" sz="1000" u="none" strike="noStrike" cap="none" baseline="0">
                          <a:sym typeface="Calibri"/>
                        </a:rPr>
                        <a:t> </a:t>
                      </a:r>
                      <a:r>
                        <a:rPr lang="en" sz="1000" u="none" strike="noStrike" cap="none" baseline="0" err="1">
                          <a:sym typeface="Calibri"/>
                        </a:rPr>
                        <a:t>kojima</a:t>
                      </a:r>
                      <a:r>
                        <a:rPr lang="en" sz="1000" u="none" strike="noStrike" cap="none" baseline="0">
                          <a:sym typeface="Calibri"/>
                        </a:rPr>
                        <a:t> je to </a:t>
                      </a:r>
                      <a:r>
                        <a:rPr lang="en" sz="1000" u="none" strike="noStrike" cap="none" baseline="0" err="1">
                          <a:sym typeface="Calibri"/>
                        </a:rPr>
                        <a:t>potrebno</a:t>
                      </a:r>
                    </a:p>
                    <a:p>
                      <a:pPr marL="0" marR="0" lvl="0" indent="0" algn="l" rtl="0">
                        <a:lnSpc>
                          <a:spcPct val="100000"/>
                        </a:lnSpc>
                        <a:spcBef>
                          <a:spcPts val="0"/>
                        </a:spcBef>
                        <a:spcAft>
                          <a:spcPts val="0"/>
                        </a:spcAft>
                        <a:buFont typeface="Calibri"/>
                        <a:buChar char="-"/>
                      </a:pPr>
                      <a:r>
                        <a:rPr lang="en" sz="1000" u="none" strike="noStrike" cap="none" baseline="0"/>
                        <a:t> </a:t>
                      </a: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solidarnost</a:t>
                      </a:r>
                      <a:r>
                        <a:rPr lang="en" sz="1000" u="none" strike="noStrike" cap="none" baseline="0">
                          <a:sym typeface="Calibri"/>
                        </a:rPr>
                        <a:t> </a:t>
                      </a:r>
                      <a:r>
                        <a:rPr lang="en" sz="1000" u="none" strike="noStrike" cap="none" baseline="0" err="1">
                          <a:sym typeface="Calibri"/>
                        </a:rPr>
                        <a:t>kod</a:t>
                      </a:r>
                      <a:r>
                        <a:rPr lang="en" sz="1000" u="none" strike="noStrike" cap="none" baseline="0">
                          <a:sym typeface="Calibri"/>
                        </a:rPr>
                        <a:t> </a:t>
                      </a:r>
                      <a:r>
                        <a:rPr lang="en" sz="1000" u="none" strike="noStrike" cap="none" baseline="0" err="1">
                          <a:sym typeface="Calibri"/>
                        </a:rPr>
                        <a:t>svih</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roditelja</a:t>
                      </a:r>
                      <a:r>
                        <a:rPr lang="en" sz="1000" u="none" strike="noStrike" cap="none" baseline="0">
                          <a:sym typeface="Calibri"/>
                        </a:rPr>
                        <a:t> </a:t>
                      </a:r>
                      <a:r>
                        <a:rPr lang="en" sz="1000" u="none" strike="noStrike" cap="none" baseline="0" err="1">
                          <a:sym typeface="Calibri"/>
                        </a:rPr>
                        <a:t>naše</a:t>
                      </a:r>
                      <a:r>
                        <a:rPr lang="en" sz="1000" u="none" strike="noStrike" cap="none" baseline="0">
                          <a:sym typeface="Calibri"/>
                        </a:rPr>
                        <a:t> </a:t>
                      </a:r>
                      <a:r>
                        <a:rPr lang="en" sz="1000" u="none" strike="noStrike" cap="none" baseline="0" err="1">
                          <a:sym typeface="Calibri"/>
                        </a:rPr>
                        <a:t>škole</a:t>
                      </a:r>
                    </a:p>
                    <a:p>
                      <a:pPr marL="0" marR="0" lvl="0" indent="0" algn="l" rtl="0">
                        <a:lnSpc>
                          <a:spcPct val="100000"/>
                        </a:lnSpc>
                        <a:spcBef>
                          <a:spcPts val="0"/>
                        </a:spcBef>
                        <a:spcAft>
                          <a:spcPts val="0"/>
                        </a:spcAft>
                        <a:buFont typeface="Calibri"/>
                        <a:buNone/>
                      </a:pPr>
                      <a:endParaRPr lang="en" sz="1000" b="0" i="0" u="none" strike="noStrike" cap="none" baseline="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xmlns="" val="10001"/>
                  </a:ext>
                </a:extLst>
              </a:tr>
              <a:tr h="6334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err="1">
                          <a:sym typeface="Calibri"/>
                        </a:rPr>
                        <a:t>posjet</a:t>
                      </a:r>
                      <a:r>
                        <a:rPr lang="en" sz="1000" u="none" strike="noStrike" cap="none" baseline="0">
                          <a:sym typeface="Calibri"/>
                        </a:rPr>
                        <a:t> </a:t>
                      </a:r>
                      <a:r>
                        <a:rPr lang="en" sz="1000" u="none" strike="noStrike" cap="none" baseline="0" err="1">
                          <a:sym typeface="Calibri"/>
                        </a:rPr>
                        <a:t>starijim</a:t>
                      </a:r>
                      <a:r>
                        <a:rPr lang="en" sz="1000" u="none" strike="noStrike" cap="none" baseline="0">
                          <a:sym typeface="Calibri"/>
                        </a:rPr>
                        <a:t> </a:t>
                      </a:r>
                      <a:r>
                        <a:rPr lang="en" sz="1000" u="none" strike="noStrike" cap="none" baseline="0" err="1">
                          <a:sym typeface="Calibri"/>
                        </a:rPr>
                        <a:t>osobama</a:t>
                      </a:r>
                    </a:p>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err="1">
                          <a:sym typeface="Calibri"/>
                        </a:rPr>
                        <a:t>volonterska</a:t>
                      </a:r>
                      <a:r>
                        <a:rPr lang="en" sz="1000" u="none" strike="noStrike" cap="none" baseline="0">
                          <a:sym typeface="Calibri"/>
                        </a:rPr>
                        <a:t> </a:t>
                      </a:r>
                      <a:r>
                        <a:rPr lang="en" sz="1000" u="none" strike="noStrike" cap="none" baseline="0" err="1">
                          <a:sym typeface="Calibri"/>
                        </a:rPr>
                        <a:t>inicijativa</a:t>
                      </a:r>
                    </a:p>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err="1">
                          <a:sym typeface="Calibri"/>
                        </a:rPr>
                        <a:t>skupljanje</a:t>
                      </a:r>
                      <a:r>
                        <a:rPr lang="en" sz="1000" u="none" strike="noStrike" cap="none" baseline="0">
                          <a:sym typeface="Calibri"/>
                        </a:rPr>
                        <a:t> </a:t>
                      </a:r>
                      <a:r>
                        <a:rPr lang="en" sz="1000" u="none" strike="noStrike" cap="none" baseline="0" err="1">
                          <a:sym typeface="Calibri"/>
                        </a:rPr>
                        <a:t>donacija</a:t>
                      </a:r>
                      <a:r>
                        <a:rPr lang="en" sz="1000" u="none" strike="noStrike" cap="none" baseline="0">
                          <a:sym typeface="Calibri"/>
                        </a:rPr>
                        <a:t> za </a:t>
                      </a:r>
                      <a:r>
                        <a:rPr lang="en" sz="1000" u="none" strike="noStrike" cap="none" baseline="0" err="1">
                          <a:sym typeface="Calibri"/>
                        </a:rPr>
                        <a:t>siromašne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socijalno</a:t>
                      </a:r>
                      <a:r>
                        <a:rPr lang="en" sz="1000" u="none" strike="noStrike" cap="none" baseline="0">
                          <a:sym typeface="Calibri"/>
                        </a:rPr>
                        <a:t> </a:t>
                      </a:r>
                      <a:r>
                        <a:rPr lang="en" sz="1000" u="none" strike="noStrike" cap="none" baseline="0" err="1">
                          <a:sym typeface="Calibri"/>
                        </a:rPr>
                        <a:t>ugrožene</a:t>
                      </a:r>
                      <a:r>
                        <a:rPr lang="en" sz="1000" u="none" strike="noStrike" cap="none" baseline="0">
                          <a:sym typeface="Calibri"/>
                        </a:rPr>
                        <a:t> </a:t>
                      </a:r>
                      <a:r>
                        <a:rPr lang="en" sz="1000" u="none" strike="noStrike" cap="none" baseline="0" err="1">
                          <a:sym typeface="Calibri"/>
                        </a:rPr>
                        <a:t>stanovnike</a:t>
                      </a:r>
                      <a:r>
                        <a:rPr lang="en" sz="1000" u="none" strike="noStrike" cap="none" baseline="0">
                          <a:sym typeface="Calibri"/>
                        </a:rPr>
                        <a:t> </a:t>
                      </a:r>
                      <a:r>
                        <a:rPr lang="en" sz="1000" u="none" strike="noStrike" cap="none" baseline="0" err="1">
                          <a:sym typeface="Calibri"/>
                        </a:rPr>
                        <a:t>našeg</a:t>
                      </a:r>
                      <a:r>
                        <a:rPr lang="en" sz="1000" u="none" strike="noStrike" cap="none" baseline="0">
                          <a:sym typeface="Calibri"/>
                        </a:rPr>
                        <a:t> </a:t>
                      </a:r>
                      <a:r>
                        <a:rPr lang="en" sz="1000" u="none" strike="noStrike" cap="none" baseline="0" err="1">
                          <a:sym typeface="Calibri"/>
                        </a:rPr>
                        <a:t>kraja</a:t>
                      </a:r>
                      <a:endParaRPr lang="en" sz="1000" b="0" i="0" u="none" strike="noStrike" cap="none" baseline="0" err="1">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xmlns="" val="10002"/>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Učitelj Mario Milanović</a:t>
                      </a:r>
                      <a:r>
                        <a:rPr lang="en" sz="1000" u="none" strike="noStrike" cap="none" baseline="0">
                          <a:sym typeface="Calibri"/>
                        </a:rPr>
                        <a:t> </a:t>
                      </a:r>
                      <a:r>
                        <a:rPr lang="en" sz="1000" u="none" strike="noStrike" cap="none" baseline="0" err="1">
                          <a:sym typeface="Calibri"/>
                        </a:rPr>
                        <a:t>podmladak</a:t>
                      </a:r>
                      <a:r>
                        <a:rPr lang="en" sz="1000" u="none" strike="noStrike" cap="none" baseline="0">
                          <a:sym typeface="Calibri"/>
                        </a:rPr>
                        <a:t> </a:t>
                      </a:r>
                      <a:r>
                        <a:rPr lang="en" sz="1000" u="none" strike="noStrike" cap="none" baseline="0" err="1">
                          <a:sym typeface="Calibri"/>
                        </a:rPr>
                        <a:t>Crvenog</a:t>
                      </a:r>
                      <a:r>
                        <a:rPr lang="en" sz="1000" u="none" strike="noStrike" cap="none" baseline="0">
                          <a:sym typeface="Calibri"/>
                        </a:rPr>
                        <a:t> </a:t>
                      </a:r>
                      <a:r>
                        <a:rPr lang="en" sz="1000" u="none" strike="noStrike" cap="none" baseline="0" err="1">
                          <a:sym typeface="Calibri"/>
                        </a:rPr>
                        <a:t>križa</a:t>
                      </a:r>
                      <a:r>
                        <a:rPr lang="hr-HR" sz="1000" u="none" strike="noStrike" cap="none" baseline="0">
                          <a:sym typeface="Calibri"/>
                        </a:rPr>
                        <a:t>, vjeroučitelji, učiteljice RN u MŠ</a:t>
                      </a:r>
                      <a:endParaRPr lang="en" sz="1000" b="0" i="0" u="none" strike="noStrike" cap="none" baseline="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xmlns="" val="10003"/>
                  </a:ext>
                </a:extLst>
              </a:tr>
              <a:tr h="3024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endParaRPr lang="en" sz="1000" b="0" i="0" u="none" strike="noStrike" cap="none" baseline="0" err="1">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xmlns="" val="10004"/>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xmlns="" val="10005"/>
                  </a:ext>
                </a:extLst>
              </a:tr>
              <a:tr h="7929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Zadovoljstvo ostvarenom akcijom, razvijanje empatije i humanitarnog rada, zadovoljstvo </a:t>
                      </a:r>
                      <a:r>
                        <a:rPr lang="hr-HR" sz="1000" u="none" strike="noStrike" cap="none" baseline="0" err="1">
                          <a:sym typeface="Calibri"/>
                        </a:rPr>
                        <a:t>pomognutih</a:t>
                      </a:r>
                      <a:r>
                        <a:rPr lang="hr-HR" sz="1000" u="none" strike="noStrike" cap="none" baseline="0">
                          <a:sym typeface="Calibri"/>
                        </a:rPr>
                        <a:t> osoba</a:t>
                      </a:r>
                      <a:endParaRPr lang="en" sz="1000" b="0" i="0" u="none" strike="noStrike" cap="none" baseline="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xmlns="" val="10006"/>
                  </a:ext>
                </a:extLst>
              </a:tr>
            </a:tbl>
          </a:graphicData>
        </a:graphic>
      </p:graphicFrame>
      <p:pic>
        <p:nvPicPr>
          <p:cNvPr id="970" name="Shape 970"/>
          <p:cNvPicPr preferRelativeResize="0"/>
          <p:nvPr/>
        </p:nvPicPr>
        <p:blipFill rotWithShape="1">
          <a:blip r:embed="rId3">
            <a:alphaModFix/>
          </a:blip>
          <a:srcRect/>
          <a:stretch/>
        </p:blipFill>
        <p:spPr>
          <a:xfrm>
            <a:off x="6684613" y="96732"/>
            <a:ext cx="1430337" cy="787002"/>
          </a:xfrm>
          <a:prstGeom prst="rect">
            <a:avLst/>
          </a:prstGeom>
          <a:noFill/>
          <a:ln>
            <a:noFill/>
          </a:ln>
        </p:spPr>
      </p:pic>
      <p:sp>
        <p:nvSpPr>
          <p:cNvPr id="2" name="Title 1"/>
          <p:cNvSpPr>
            <a:spLocks noGrp="1"/>
          </p:cNvSpPr>
          <p:nvPr>
            <p:ph type="title"/>
          </p:nvPr>
        </p:nvSpPr>
        <p:spPr>
          <a:xfrm>
            <a:off x="798653" y="355235"/>
            <a:ext cx="8229600" cy="773783"/>
          </a:xfrm>
          <a:noFill/>
        </p:spPr>
        <p:txBody>
          <a:bodyPr>
            <a:normAutofit/>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Učimo se solidarnosti</a:t>
            </a:r>
          </a:p>
        </p:txBody>
      </p:sp>
    </p:spTree>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974"/>
        <p:cNvGrpSpPr/>
        <p:nvPr/>
      </p:nvGrpSpPr>
      <p:grpSpPr>
        <a:xfrm>
          <a:off x="0" y="0"/>
          <a:ext cx="0" cy="0"/>
          <a:chOff x="0" y="0"/>
          <a:chExt cx="0" cy="0"/>
        </a:xfrm>
      </p:grpSpPr>
      <p:graphicFrame>
        <p:nvGraphicFramePr>
          <p:cNvPr id="976" name="Shape 976"/>
          <p:cNvGraphicFramePr/>
          <p:nvPr>
            <p:extLst>
              <p:ext uri="{D42A27DB-BD31-4B8C-83A1-F6EECF244321}">
                <p14:modId xmlns:p14="http://schemas.microsoft.com/office/powerpoint/2010/main" xmlns="" val="2286084887"/>
              </p:ext>
            </p:extLst>
          </p:nvPr>
        </p:nvGraphicFramePr>
        <p:xfrm>
          <a:off x="970588" y="1341897"/>
          <a:ext cx="7806059" cy="3542050"/>
        </p:xfrm>
        <a:graphic>
          <a:graphicData uri="http://schemas.openxmlformats.org/drawingml/2006/table">
            <a:tbl>
              <a:tblPr>
                <a:tableStyleId>{0E3FDE45-AF77-4B5C-9715-49D594BDF05E}</a:tableStyleId>
              </a:tblPr>
              <a:tblGrid>
                <a:gridCol w="1511876">
                  <a:extLst>
                    <a:ext uri="{9D8B030D-6E8A-4147-A177-3AD203B41FA5}">
                      <a16:colId xmlns:a16="http://schemas.microsoft.com/office/drawing/2014/main" xmlns="" val="20000"/>
                    </a:ext>
                  </a:extLst>
                </a:gridCol>
                <a:gridCol w="6294183">
                  <a:extLst>
                    <a:ext uri="{9D8B030D-6E8A-4147-A177-3AD203B41FA5}">
                      <a16:colId xmlns:a16="http://schemas.microsoft.com/office/drawing/2014/main" xmlns="" val="20001"/>
                    </a:ext>
                  </a:extLst>
                </a:gridCol>
              </a:tblGrid>
              <a:tr h="52387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 </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a:t>
                      </a:r>
                      <a:r>
                        <a:rPr lang="en" sz="1000" u="none" strike="noStrike" cap="none" baseline="0" err="1"/>
                        <a:t>izrađivati</a:t>
                      </a:r>
                      <a:r>
                        <a:rPr lang="en" sz="1000" u="none" strike="noStrike" cap="none" baseline="0"/>
                        <a:t> </a:t>
                      </a:r>
                      <a:r>
                        <a:rPr lang="en" sz="1000" u="none" strike="noStrike" cap="none" baseline="0" err="1"/>
                        <a:t>božićne</a:t>
                      </a:r>
                      <a:r>
                        <a:rPr lang="en" sz="1000" u="none" strike="noStrike" cap="none" baseline="0"/>
                        <a:t> </a:t>
                      </a:r>
                      <a:r>
                        <a:rPr lang="en" sz="1000" u="none" strike="noStrike" cap="none" baseline="0" err="1"/>
                        <a:t>ukrase</a:t>
                      </a:r>
                      <a:endParaRPr lang="en" sz="1000" b="0" i="0" u="none" strike="noStrike" cap="none" baseline="0" err="1">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a:t>
                      </a:r>
                      <a:r>
                        <a:rPr lang="en" sz="1000" u="none" strike="noStrike" cap="none" baseline="0" err="1"/>
                        <a:t>sudjelovati</a:t>
                      </a:r>
                      <a:r>
                        <a:rPr lang="en" sz="1000" u="none" strike="noStrike" cap="none" baseline="0"/>
                        <a:t> u </a:t>
                      </a:r>
                      <a:r>
                        <a:rPr lang="en" sz="1000" u="none" strike="noStrike" cap="none" baseline="0" err="1"/>
                        <a:t>božićnim</a:t>
                      </a:r>
                      <a:r>
                        <a:rPr lang="en" sz="1000" u="none" strike="noStrike" cap="none" baseline="0"/>
                        <a:t> </a:t>
                      </a:r>
                      <a:r>
                        <a:rPr lang="en" sz="1000" u="none" strike="noStrike" cap="none" baseline="0" err="1"/>
                        <a:t>radionicama</a:t>
                      </a:r>
                      <a:endParaRPr lang="en" sz="1000" b="0" i="0" u="none" strike="noStrike" cap="none" baseline="0" err="1">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objasniti</a:t>
                      </a:r>
                      <a:r>
                        <a:rPr lang="en" sz="1000" u="none" strike="noStrike" cap="none" baseline="0">
                          <a:sym typeface="Calibri"/>
                        </a:rPr>
                        <a:t> </a:t>
                      </a:r>
                      <a:r>
                        <a:rPr lang="en" sz="1000" u="none" strike="noStrike" cap="none" baseline="0" err="1"/>
                        <a:t>važnost</a:t>
                      </a:r>
                      <a:r>
                        <a:rPr lang="en" sz="1000" u="none" strike="noStrike" cap="none" baseline="0"/>
                        <a:t> </a:t>
                      </a:r>
                      <a:r>
                        <a:rPr lang="en" sz="1000" u="none" strike="noStrike" cap="none" baseline="0" err="1">
                          <a:sym typeface="Calibri"/>
                        </a:rPr>
                        <a:t>međusobnog</a:t>
                      </a:r>
                      <a:r>
                        <a:rPr lang="en" sz="1000" u="none" strike="noStrike" cap="none" baseline="0">
                          <a:sym typeface="Calibri"/>
                        </a:rPr>
                        <a:t> </a:t>
                      </a:r>
                      <a:r>
                        <a:rPr lang="en" sz="1000" u="none" strike="noStrike" cap="none" baseline="0" err="1">
                          <a:sym typeface="Calibri"/>
                        </a:rPr>
                        <a:t>pomaganja</a:t>
                      </a:r>
                      <a:r>
                        <a:rPr lang="en" sz="1000" u="none" strike="noStrike" cap="none" baseline="0">
                          <a:sym typeface="Calibri"/>
                        </a:rPr>
                        <a:t> </a:t>
                      </a:r>
                      <a:r>
                        <a:rPr lang="en" sz="1000" u="none" strike="noStrike" cap="none" baseline="0" err="1"/>
                        <a:t>i</a:t>
                      </a:r>
                      <a:r>
                        <a:rPr lang="en" sz="1000" u="none" strike="noStrike" cap="none" baseline="0"/>
                        <a:t> </a:t>
                      </a:r>
                      <a:r>
                        <a:rPr lang="en" sz="1000" u="none" strike="noStrike" cap="none" baseline="0" err="1"/>
                        <a:t>solidarnosti</a:t>
                      </a:r>
                      <a:r>
                        <a:rPr lang="en" sz="1000" u="none" strike="noStrike" cap="none" baseline="0"/>
                        <a:t> </a:t>
                      </a:r>
                      <a:r>
                        <a:rPr lang="en" sz="1000" u="none" strike="noStrike" cap="none" baseline="0" err="1"/>
                        <a:t>prema</a:t>
                      </a:r>
                      <a:r>
                        <a:rPr lang="en" sz="1000" u="none" strike="noStrike" cap="none" baseline="0"/>
                        <a:t> </a:t>
                      </a:r>
                      <a:r>
                        <a:rPr lang="en" sz="1000" u="none" strike="noStrike" cap="none" baseline="0" err="1"/>
                        <a:t>potrebitima</a:t>
                      </a:r>
                      <a:endParaRPr lang="en" sz="1000" u="none" strike="noStrike" cap="none" baseline="0" err="1">
                        <a:sym typeface="Calibri"/>
                      </a:endParaRPr>
                    </a:p>
                  </a:txBody>
                  <a:tcPr marL="91450" marR="91450" marT="32750" marB="32750"/>
                </a:tc>
                <a:extLst>
                  <a:ext uri="{0D108BD9-81ED-4DB2-BD59-A6C34878D82A}">
                    <a16:rowId xmlns:a16="http://schemas.microsoft.com/office/drawing/2014/main" xmlns="" val="10000"/>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Potaknuti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međuljudsku</a:t>
                      </a:r>
                      <a:r>
                        <a:rPr lang="en" sz="1000" u="none" strike="noStrike" cap="none" baseline="0">
                          <a:sym typeface="Calibri"/>
                        </a:rPr>
                        <a:t> </a:t>
                      </a:r>
                      <a:r>
                        <a:rPr lang="en" sz="1000" u="none" strike="noStrike" cap="none" baseline="0" err="1">
                          <a:sym typeface="Calibri"/>
                        </a:rPr>
                        <a:t>suradnju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darivanje</a:t>
                      </a:r>
                      <a:r>
                        <a:rPr lang="en" sz="1000" u="none" strike="noStrike" cap="none" baseline="0">
                          <a:sym typeface="Calibri"/>
                        </a:rPr>
                        <a:t>.</a:t>
                      </a:r>
                    </a:p>
                    <a:p>
                      <a:pPr marL="0" marR="0" lvl="0" indent="0" algn="l" rtl="0">
                        <a:lnSpc>
                          <a:spcPct val="100000"/>
                        </a:lnSpc>
                        <a:spcBef>
                          <a:spcPts val="200"/>
                        </a:spcBef>
                        <a:spcAft>
                          <a:spcPts val="0"/>
                        </a:spcAft>
                        <a:buClr>
                          <a:srgbClr val="000000"/>
                        </a:buClr>
                        <a:buSzPct val="25000"/>
                        <a:buFont typeface="Calibri"/>
                        <a:buNone/>
                      </a:pPr>
                      <a:r>
                        <a:rPr lang="en" sz="1000" u="none" strike="noStrike" cap="none" baseline="0" err="1">
                          <a:sym typeface="Calibri"/>
                        </a:rPr>
                        <a:t>Prepoznati</a:t>
                      </a:r>
                      <a:r>
                        <a:rPr lang="en" sz="1000" u="none" strike="noStrike" cap="none" baseline="0">
                          <a:sym typeface="Calibri"/>
                        </a:rPr>
                        <a:t> </a:t>
                      </a:r>
                      <a:r>
                        <a:rPr lang="en" sz="1000" u="none" strike="noStrike" cap="none" baseline="0" err="1">
                          <a:sym typeface="Calibri"/>
                        </a:rPr>
                        <a:t>potrebite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pomoći</a:t>
                      </a:r>
                      <a:r>
                        <a:rPr lang="en" sz="1000" u="none" strike="noStrike" cap="none" baseline="0">
                          <a:sym typeface="Calibri"/>
                        </a:rPr>
                        <a:t> </a:t>
                      </a:r>
                      <a:r>
                        <a:rPr lang="en" sz="1000" u="none" strike="noStrike" cap="none" baseline="0" err="1">
                          <a:sym typeface="Calibri"/>
                        </a:rPr>
                        <a:t>im</a:t>
                      </a:r>
                      <a:r>
                        <a:rPr lang="en" sz="1000" u="none" strike="noStrike" cap="none" baseline="0">
                          <a:sym typeface="Calibri"/>
                        </a:rPr>
                        <a:t> </a:t>
                      </a:r>
                      <a:r>
                        <a:rPr lang="en" sz="1000" u="none" strike="noStrike" cap="none" baseline="0" err="1">
                          <a:sym typeface="Calibri"/>
                        </a:rPr>
                        <a:t>svojim</a:t>
                      </a:r>
                      <a:r>
                        <a:rPr lang="en" sz="1000" u="none" strike="noStrike" cap="none" baseline="0">
                          <a:sym typeface="Calibri"/>
                        </a:rPr>
                        <a:t> </a:t>
                      </a:r>
                      <a:r>
                        <a:rPr lang="en" sz="1000" u="none" strike="noStrike" cap="none" baseline="0" err="1">
                          <a:sym typeface="Calibri"/>
                        </a:rPr>
                        <a:t>prilogom</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extLst>
                  <a:ext uri="{0D108BD9-81ED-4DB2-BD59-A6C34878D82A}">
                    <a16:rowId xmlns:a16="http://schemas.microsoft.com/office/drawing/2014/main" xmlns="" val="10001"/>
                  </a:ext>
                </a:extLst>
              </a:tr>
              <a:tr h="43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tc>
                  <a:txBody>
                    <a:bodyPr/>
                    <a:lstStyle/>
                    <a:p>
                      <a:pPr marL="0" marR="0" lvl="0" indent="0" algn="l" rtl="0">
                        <a:lnSpc>
                          <a:spcPct val="100000"/>
                        </a:lnSpc>
                        <a:spcBef>
                          <a:spcPts val="0"/>
                        </a:spcBef>
                        <a:spcAft>
                          <a:spcPts val="0"/>
                        </a:spcAft>
                        <a:buFont typeface="Calibri"/>
                        <a:buNone/>
                      </a:pPr>
                      <a:r>
                        <a:rPr lang="hr-HR" sz="1000" u="none" strike="noStrike" cap="none" baseline="0"/>
                        <a:t>Prikupljanje namirnica. Organizacija humanitarne pomoći potrebitima u našoj okolini.</a:t>
                      </a:r>
                      <a:endParaRPr lang="hr-HR" sz="1000" u="none" strike="noStrike" cap="none" baseline="0">
                        <a:sym typeface="Calibri"/>
                      </a:endParaRPr>
                    </a:p>
                  </a:txBody>
                  <a:tcPr marL="91450" marR="91450" marT="32750" marB="32750"/>
                </a:tc>
                <a:extLst>
                  <a:ext uri="{0D108BD9-81ED-4DB2-BD59-A6C34878D82A}">
                    <a16:rowId xmlns:a16="http://schemas.microsoft.com/office/drawing/2014/main" xmlns="" val="10002"/>
                  </a:ext>
                </a:extLst>
              </a:tr>
              <a:tr h="402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a:t>Učitelji</a:t>
                      </a:r>
                      <a:r>
                        <a:rPr lang="en-US" sz="1000" u="none" strike="noStrike" cap="none" baseline="0">
                          <a:sym typeface="Calibri"/>
                        </a:rPr>
                        <a:t>, </a:t>
                      </a:r>
                      <a:r>
                        <a:rPr lang="en-US" sz="1000" u="none" strike="noStrike" cap="none" baseline="0" err="1">
                          <a:sym typeface="Calibri"/>
                        </a:rPr>
                        <a:t>učenici</a:t>
                      </a:r>
                      <a:r>
                        <a:rPr lang="en-US" sz="1000" u="none" strike="noStrike" cap="none" baseline="0">
                          <a:sym typeface="Calibri"/>
                        </a:rPr>
                        <a:t> </a:t>
                      </a:r>
                      <a:r>
                        <a:rPr lang="en-US" sz="1000" u="none" strike="noStrike" cap="none" baseline="0" err="1">
                          <a:sym typeface="Calibri"/>
                        </a:rPr>
                        <a:t>i</a:t>
                      </a:r>
                      <a:r>
                        <a:rPr lang="en-US" sz="1000" u="none" strike="noStrike" cap="none" baseline="0">
                          <a:sym typeface="Calibri"/>
                        </a:rPr>
                        <a:t> </a:t>
                      </a:r>
                      <a:r>
                        <a:rPr lang="en-US" sz="1000" u="none" strike="noStrike" cap="none" baseline="0" err="1">
                          <a:sym typeface="Calibri"/>
                        </a:rPr>
                        <a:t>njihovi</a:t>
                      </a:r>
                      <a:r>
                        <a:rPr lang="en-US" sz="1000" u="none" strike="noStrike" cap="none" baseline="0">
                          <a:sym typeface="Calibri"/>
                        </a:rPr>
                        <a:t> roditelji</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2750" marB="32750"/>
                </a:tc>
                <a:extLst>
                  <a:ext uri="{0D108BD9-81ED-4DB2-BD59-A6C34878D82A}">
                    <a16:rowId xmlns:a16="http://schemas.microsoft.com/office/drawing/2014/main" xmlns="" val="10003"/>
                  </a:ext>
                </a:extLst>
              </a:tr>
              <a:tr h="398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Studeni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prosinac</a:t>
                      </a:r>
                      <a:r>
                        <a:rPr lang="en" sz="1000" u="none" strike="noStrike" cap="none" baseline="0">
                          <a:sym typeface="Calibri"/>
                        </a:rPr>
                        <a:t> </a:t>
                      </a:r>
                      <a:r>
                        <a:rPr lang="en" sz="1000" u="none" strike="noStrike" cap="none" baseline="0"/>
                        <a:t>2020</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extLst>
                  <a:ext uri="{0D108BD9-81ED-4DB2-BD59-A6C34878D82A}">
                    <a16:rowId xmlns:a16="http://schemas.microsoft.com/office/drawing/2014/main" xmlns="" val="10004"/>
                  </a:ext>
                </a:extLst>
              </a:tr>
              <a:tr h="4000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tc>
                  <a:txBody>
                    <a:bodyPr/>
                    <a:lstStyle/>
                    <a:p>
                      <a:pPr marL="0" marR="0" lvl="0" indent="0" algn="l" rtl="0">
                        <a:lnSpc>
                          <a:spcPct val="100000"/>
                        </a:lnSpc>
                        <a:spcBef>
                          <a:spcPts val="0"/>
                        </a:spcBef>
                        <a:spcAft>
                          <a:spcPts val="0"/>
                        </a:spcAft>
                        <a:buClr>
                          <a:schemeClr val="dk1"/>
                        </a:buClr>
                        <a:buSzPct val="25000"/>
                        <a:buFont typeface="Calibri"/>
                        <a:buNone/>
                      </a:pPr>
                      <a:r>
                        <a:rPr lang="hr-HR" sz="1000" u="none" strike="noStrike" cap="none" baseline="0">
                          <a:sym typeface="Calibri"/>
                        </a:rPr>
                        <a:t>0 kuna</a:t>
                      </a:r>
                      <a:endParaRPr lang="en" sz="1000" b="0" i="0" u="none" strike="noStrike" cap="none" baseline="0">
                        <a:solidFill>
                          <a:schemeClr val="dk1"/>
                        </a:solidFill>
                        <a:latin typeface="Calibri"/>
                        <a:ea typeface="Calibri"/>
                        <a:cs typeface="Calibri"/>
                        <a:sym typeface="Calibri"/>
                      </a:endParaRPr>
                    </a:p>
                  </a:txBody>
                  <a:tcPr marL="91450" marR="91450" marT="32750" marB="32750"/>
                </a:tc>
                <a:extLst>
                  <a:ext uri="{0D108BD9-81ED-4DB2-BD59-A6C34878D82A}">
                    <a16:rowId xmlns:a16="http://schemas.microsoft.com/office/drawing/2014/main" xmlns="" val="10005"/>
                  </a:ext>
                </a:extLst>
              </a:tr>
              <a:tr h="8298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Intervju</a:t>
                      </a:r>
                      <a:r>
                        <a:rPr lang="en" sz="1000" u="none" strike="noStrike" cap="none" baseline="0">
                          <a:sym typeface="Calibri"/>
                        </a:rPr>
                        <a:t> </a:t>
                      </a:r>
                      <a:r>
                        <a:rPr lang="en" sz="1000" u="none" strike="noStrike" cap="none" baseline="0" err="1">
                          <a:sym typeface="Calibri"/>
                        </a:rPr>
                        <a:t>među</a:t>
                      </a:r>
                      <a:r>
                        <a:rPr lang="en" sz="1000" u="none" strike="noStrike" cap="none" baseline="0">
                          <a:sym typeface="Calibri"/>
                        </a:rPr>
                        <a:t> </a:t>
                      </a:r>
                      <a:r>
                        <a:rPr lang="en" sz="1000" u="none" strike="noStrike" cap="none" baseline="0" err="1">
                          <a:sym typeface="Calibri"/>
                        </a:rPr>
                        <a:t>sudionicima</a:t>
                      </a:r>
                      <a:r>
                        <a:rPr lang="en" sz="1000" u="none" strike="noStrike" cap="none" baseline="0">
                          <a:sym typeface="Calibri"/>
                        </a:rPr>
                        <a:t> </a:t>
                      </a:r>
                      <a:r>
                        <a:rPr lang="en" sz="1000" u="none" strike="noStrike" cap="none" baseline="0" err="1">
                          <a:sym typeface="Calibri"/>
                        </a:rPr>
                        <a:t>projekta</a:t>
                      </a:r>
                      <a:r>
                        <a:rPr lang="en" sz="1000" u="none" strike="noStrike" cap="none" baseline="0">
                          <a:sym typeface="Calibri"/>
                        </a:rPr>
                        <a:t>, </a:t>
                      </a:r>
                      <a:r>
                        <a:rPr lang="en" sz="1000" u="none" strike="noStrike" cap="none" baseline="0" err="1">
                          <a:sym typeface="Calibri"/>
                        </a:rPr>
                        <a:t>objavljiivanje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WEB </a:t>
                      </a:r>
                      <a:r>
                        <a:rPr lang="en" sz="1000" u="none" strike="noStrike" cap="none" baseline="0" err="1">
                          <a:sym typeface="Calibri"/>
                        </a:rPr>
                        <a:t>stranici</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750" marB="32750"/>
                </a:tc>
                <a:extLst>
                  <a:ext uri="{0D108BD9-81ED-4DB2-BD59-A6C34878D82A}">
                    <a16:rowId xmlns:a16="http://schemas.microsoft.com/office/drawing/2014/main" xmlns="" val="10006"/>
                  </a:ext>
                </a:extLst>
              </a:tr>
            </a:tbl>
          </a:graphicData>
        </a:graphic>
      </p:graphicFrame>
      <p:pic>
        <p:nvPicPr>
          <p:cNvPr id="977" name="Shape 977"/>
          <p:cNvPicPr preferRelativeResize="0"/>
          <p:nvPr/>
        </p:nvPicPr>
        <p:blipFill rotWithShape="1">
          <a:blip r:embed="rId3">
            <a:alphaModFix/>
          </a:blip>
          <a:srcRect/>
          <a:stretch/>
        </p:blipFill>
        <p:spPr>
          <a:xfrm>
            <a:off x="7152617" y="360410"/>
            <a:ext cx="866774" cy="702468"/>
          </a:xfrm>
          <a:prstGeom prst="rect">
            <a:avLst/>
          </a:prstGeom>
          <a:noFill/>
          <a:ln>
            <a:noFill/>
          </a:ln>
        </p:spPr>
      </p:pic>
      <p:sp>
        <p:nvSpPr>
          <p:cNvPr id="2" name="Title 1"/>
          <p:cNvSpPr>
            <a:spLocks noGrp="1"/>
          </p:cNvSpPr>
          <p:nvPr>
            <p:ph type="title"/>
          </p:nvPr>
        </p:nvSpPr>
        <p:spPr>
          <a:xfrm>
            <a:off x="970588" y="205628"/>
            <a:ext cx="8017830" cy="857250"/>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Darujmo ljubav u dane adventa</a:t>
            </a:r>
            <a:endParaRPr lang="hr-HR">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907822" y="28688"/>
            <a:ext cx="8236177" cy="994172"/>
          </a:xfrm>
        </p:spPr>
        <p:txBody>
          <a:bodyPr>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Razvojni plan škole</a:t>
            </a:r>
          </a:p>
        </p:txBody>
      </p:sp>
      <p:graphicFrame>
        <p:nvGraphicFramePr>
          <p:cNvPr id="3" name="Tablica 2">
            <a:extLst>
              <a:ext uri="{FF2B5EF4-FFF2-40B4-BE49-F238E27FC236}">
                <a16:creationId xmlns:a16="http://schemas.microsoft.com/office/drawing/2014/main" xmlns="" id="{3895CEE0-C5B2-460E-A42D-089CBCE6EA7C}"/>
              </a:ext>
            </a:extLst>
          </p:cNvPr>
          <p:cNvGraphicFramePr>
            <a:graphicFrameLocks noGrp="1"/>
          </p:cNvGraphicFramePr>
          <p:nvPr>
            <p:extLst>
              <p:ext uri="{D42A27DB-BD31-4B8C-83A1-F6EECF244321}">
                <p14:modId xmlns:p14="http://schemas.microsoft.com/office/powerpoint/2010/main" xmlns="" val="1810284884"/>
              </p:ext>
            </p:extLst>
          </p:nvPr>
        </p:nvGraphicFramePr>
        <p:xfrm>
          <a:off x="907822" y="776440"/>
          <a:ext cx="7450734" cy="3646767"/>
        </p:xfrm>
        <a:graphic>
          <a:graphicData uri="http://schemas.openxmlformats.org/drawingml/2006/table">
            <a:tbl>
              <a:tblPr>
                <a:tableStyleId>{0E3FDE45-AF77-4B5C-9715-49D594BDF05E}</a:tableStyleId>
              </a:tblPr>
              <a:tblGrid>
                <a:gridCol w="1409186">
                  <a:extLst>
                    <a:ext uri="{9D8B030D-6E8A-4147-A177-3AD203B41FA5}">
                      <a16:colId xmlns:a16="http://schemas.microsoft.com/office/drawing/2014/main" xmlns="" val="3902979226"/>
                    </a:ext>
                  </a:extLst>
                </a:gridCol>
                <a:gridCol w="1314636">
                  <a:extLst>
                    <a:ext uri="{9D8B030D-6E8A-4147-A177-3AD203B41FA5}">
                      <a16:colId xmlns:a16="http://schemas.microsoft.com/office/drawing/2014/main" xmlns="" val="220136182"/>
                    </a:ext>
                  </a:extLst>
                </a:gridCol>
                <a:gridCol w="1797008">
                  <a:extLst>
                    <a:ext uri="{9D8B030D-6E8A-4147-A177-3AD203B41FA5}">
                      <a16:colId xmlns:a16="http://schemas.microsoft.com/office/drawing/2014/main" xmlns="" val="3176896955"/>
                    </a:ext>
                  </a:extLst>
                </a:gridCol>
                <a:gridCol w="1128367">
                  <a:extLst>
                    <a:ext uri="{9D8B030D-6E8A-4147-A177-3AD203B41FA5}">
                      <a16:colId xmlns:a16="http://schemas.microsoft.com/office/drawing/2014/main" xmlns="" val="2003424841"/>
                    </a:ext>
                  </a:extLst>
                </a:gridCol>
                <a:gridCol w="981730">
                  <a:extLst>
                    <a:ext uri="{9D8B030D-6E8A-4147-A177-3AD203B41FA5}">
                      <a16:colId xmlns:a16="http://schemas.microsoft.com/office/drawing/2014/main" xmlns="" val="1959773899"/>
                    </a:ext>
                  </a:extLst>
                </a:gridCol>
                <a:gridCol w="819807">
                  <a:extLst>
                    <a:ext uri="{9D8B030D-6E8A-4147-A177-3AD203B41FA5}">
                      <a16:colId xmlns:a16="http://schemas.microsoft.com/office/drawing/2014/main" xmlns="" val="1159013735"/>
                    </a:ext>
                  </a:extLst>
                </a:gridCol>
              </a:tblGrid>
              <a:tr h="577866">
                <a:tc>
                  <a:txBody>
                    <a:bodyPr/>
                    <a:lstStyle/>
                    <a:p>
                      <a:pPr algn="ctr">
                        <a:lnSpc>
                          <a:spcPct val="107000"/>
                        </a:lnSpc>
                        <a:spcAft>
                          <a:spcPts val="0"/>
                        </a:spcAft>
                      </a:pPr>
                      <a:r>
                        <a:rPr lang="en-US" sz="900">
                          <a:effectLst/>
                        </a:rPr>
                        <a:t>PRIORITETNO </a:t>
                      </a:r>
                      <a:endParaRPr lang="hr-HR" sz="900">
                        <a:effectLst/>
                      </a:endParaRPr>
                    </a:p>
                    <a:p>
                      <a:pPr algn="ctr">
                        <a:lnSpc>
                          <a:spcPct val="107000"/>
                        </a:lnSpc>
                        <a:spcAft>
                          <a:spcPts val="800"/>
                        </a:spcAft>
                      </a:pPr>
                      <a:r>
                        <a:rPr lang="en-US" sz="900">
                          <a:effectLst/>
                        </a:rPr>
                        <a:t>PODRUČJE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800"/>
                        </a:spcAft>
                      </a:pPr>
                      <a:r>
                        <a:rPr lang="hr-HR" sz="900">
                          <a:effectLst/>
                        </a:rPr>
                        <a:t>ISHODI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0"/>
                        </a:spcAft>
                      </a:pPr>
                      <a:r>
                        <a:rPr lang="en-US" sz="900">
                          <a:effectLst/>
                        </a:rPr>
                        <a:t>METODE I </a:t>
                      </a:r>
                      <a:endParaRPr lang="hr-HR" sz="900">
                        <a:effectLst/>
                      </a:endParaRPr>
                    </a:p>
                    <a:p>
                      <a:pPr algn="ctr">
                        <a:lnSpc>
                          <a:spcPct val="107000"/>
                        </a:lnSpc>
                        <a:spcAft>
                          <a:spcPts val="800"/>
                        </a:spcAft>
                      </a:pPr>
                      <a:r>
                        <a:rPr lang="en-US" sz="900">
                          <a:effectLst/>
                        </a:rPr>
                        <a:t>AKTIVNOSTI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0"/>
                        </a:spcAft>
                      </a:pPr>
                      <a:r>
                        <a:rPr lang="en-US" sz="900">
                          <a:effectLst/>
                        </a:rPr>
                        <a:t>NUŽNI </a:t>
                      </a:r>
                      <a:endParaRPr lang="hr-HR" sz="900">
                        <a:effectLst/>
                      </a:endParaRPr>
                    </a:p>
                    <a:p>
                      <a:pPr algn="ctr">
                        <a:lnSpc>
                          <a:spcPct val="107000"/>
                        </a:lnSpc>
                        <a:spcAft>
                          <a:spcPts val="800"/>
                        </a:spcAft>
                      </a:pPr>
                      <a:r>
                        <a:rPr lang="en-US" sz="900">
                          <a:effectLst/>
                        </a:rPr>
                        <a:t>RESURSI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800"/>
                        </a:spcAft>
                      </a:pPr>
                      <a:r>
                        <a:rPr lang="en-US" sz="900">
                          <a:effectLst/>
                        </a:rPr>
                        <a:t>VREMENSKO RAZDOBLJE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0"/>
                        </a:spcAft>
                      </a:pPr>
                      <a:r>
                        <a:rPr lang="en-US" sz="900">
                          <a:effectLst/>
                        </a:rPr>
                        <a:t>ODGOVORNE</a:t>
                      </a:r>
                      <a:endParaRPr lang="hr-HR" sz="900">
                        <a:effectLst/>
                      </a:endParaRPr>
                    </a:p>
                    <a:p>
                      <a:pPr algn="ctr">
                        <a:lnSpc>
                          <a:spcPct val="107000"/>
                        </a:lnSpc>
                        <a:spcAft>
                          <a:spcPts val="800"/>
                        </a:spcAft>
                      </a:pPr>
                      <a:r>
                        <a:rPr lang="en-US" sz="900">
                          <a:effectLst/>
                        </a:rPr>
                        <a:t>OSOBE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extLst>
                  <a:ext uri="{0D108BD9-81ED-4DB2-BD59-A6C34878D82A}">
                    <a16:rowId xmlns:a16="http://schemas.microsoft.com/office/drawing/2014/main" xmlns="" val="1117718887"/>
                  </a:ext>
                </a:extLst>
              </a:tr>
              <a:tr h="1712744">
                <a:tc>
                  <a:txBody>
                    <a:bodyPr/>
                    <a:lstStyle/>
                    <a:p>
                      <a:pPr>
                        <a:lnSpc>
                          <a:spcPct val="107000"/>
                        </a:lnSpc>
                        <a:spcAft>
                          <a:spcPts val="800"/>
                        </a:spcAft>
                      </a:pPr>
                      <a:r>
                        <a:rPr lang="en-US" sz="800" err="1">
                          <a:effectLst/>
                        </a:rPr>
                        <a:t>Odnos</a:t>
                      </a:r>
                      <a:r>
                        <a:rPr lang="en-US" sz="800">
                          <a:effectLst/>
                        </a:rPr>
                        <a:t> </a:t>
                      </a:r>
                      <a:r>
                        <a:rPr lang="en-US" sz="800" err="1">
                          <a:effectLst/>
                        </a:rPr>
                        <a:t>učitelja</a:t>
                      </a:r>
                      <a:r>
                        <a:rPr lang="en-US" sz="800">
                          <a:effectLst/>
                        </a:rPr>
                        <a:t> </a:t>
                      </a:r>
                      <a:r>
                        <a:rPr lang="en-US" sz="800" err="1">
                          <a:effectLst/>
                        </a:rPr>
                        <a:t>i</a:t>
                      </a:r>
                      <a:r>
                        <a:rPr lang="en-US" sz="800">
                          <a:effectLst/>
                        </a:rPr>
                        <a:t> </a:t>
                      </a:r>
                      <a:r>
                        <a:rPr lang="en-US" sz="800" err="1">
                          <a:effectLst/>
                        </a:rPr>
                        <a:t>roditelja</a:t>
                      </a:r>
                      <a:r>
                        <a:rPr lang="en-US" sz="800">
                          <a:effectLst/>
                        </a:rPr>
                        <a:t> </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Poboljšati kvalitetu odnosa između učitelja i roditelja </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a:t>
                      </a:r>
                      <a:r>
                        <a:rPr lang="en-US" sz="800" err="1">
                          <a:effectLst/>
                        </a:rPr>
                        <a:t>Informacije</a:t>
                      </a:r>
                      <a:r>
                        <a:rPr lang="en-US" sz="800">
                          <a:effectLst/>
                        </a:rPr>
                        <a:t> </a:t>
                      </a:r>
                      <a:r>
                        <a:rPr lang="en-US" sz="800" err="1">
                          <a:effectLst/>
                        </a:rPr>
                        <a:t>svih</a:t>
                      </a:r>
                      <a:r>
                        <a:rPr lang="en-US" sz="800">
                          <a:effectLst/>
                        </a:rPr>
                        <a:t> </a:t>
                      </a:r>
                      <a:r>
                        <a:rPr lang="en-US" sz="800" err="1">
                          <a:effectLst/>
                        </a:rPr>
                        <a:t>nastavnika</a:t>
                      </a:r>
                      <a:r>
                        <a:rPr lang="en-US" sz="800">
                          <a:effectLst/>
                        </a:rPr>
                        <a:t> za </a:t>
                      </a:r>
                      <a:r>
                        <a:rPr lang="en-US" sz="800" err="1">
                          <a:effectLst/>
                        </a:rPr>
                        <a:t>roditelje</a:t>
                      </a:r>
                      <a:endParaRPr lang="hr-HR" sz="900">
                        <a:effectLst/>
                      </a:endParaRPr>
                    </a:p>
                    <a:p>
                      <a:pPr>
                        <a:lnSpc>
                          <a:spcPct val="107000"/>
                        </a:lnSpc>
                        <a:spcAft>
                          <a:spcPts val="800"/>
                        </a:spcAft>
                      </a:pPr>
                      <a:r>
                        <a:rPr lang="en-US" sz="800">
                          <a:effectLst/>
                        </a:rPr>
                        <a:t>-</a:t>
                      </a:r>
                      <a:r>
                        <a:rPr lang="en-US" sz="800" err="1">
                          <a:effectLst/>
                        </a:rPr>
                        <a:t>Savjetovanja</a:t>
                      </a:r>
                      <a:r>
                        <a:rPr lang="en-US" sz="800">
                          <a:effectLst/>
                        </a:rPr>
                        <a:t> za </a:t>
                      </a:r>
                      <a:r>
                        <a:rPr lang="en-US" sz="800" err="1">
                          <a:effectLst/>
                        </a:rPr>
                        <a:t>roditelje</a:t>
                      </a:r>
                      <a:endParaRPr lang="hr-HR" sz="900">
                        <a:effectLst/>
                      </a:endParaRPr>
                    </a:p>
                    <a:p>
                      <a:pPr>
                        <a:lnSpc>
                          <a:spcPct val="107000"/>
                        </a:lnSpc>
                        <a:spcAft>
                          <a:spcPts val="800"/>
                        </a:spcAft>
                      </a:pPr>
                      <a:r>
                        <a:rPr lang="en-US" sz="800">
                          <a:effectLst/>
                        </a:rPr>
                        <a:t>- </a:t>
                      </a:r>
                      <a:r>
                        <a:rPr lang="en-US" sz="800" err="1">
                          <a:effectLst/>
                        </a:rPr>
                        <a:t>Organiziranje</a:t>
                      </a:r>
                      <a:r>
                        <a:rPr lang="en-US" sz="800">
                          <a:effectLst/>
                        </a:rPr>
                        <a:t> </a:t>
                      </a:r>
                      <a:r>
                        <a:rPr lang="en-US" sz="800" err="1">
                          <a:effectLst/>
                        </a:rPr>
                        <a:t>predavanja</a:t>
                      </a:r>
                      <a:r>
                        <a:rPr lang="en-US" sz="800">
                          <a:effectLst/>
                        </a:rPr>
                        <a:t> </a:t>
                      </a:r>
                      <a:r>
                        <a:rPr lang="en-US" sz="800" err="1">
                          <a:effectLst/>
                        </a:rPr>
                        <a:t>na</a:t>
                      </a:r>
                      <a:r>
                        <a:rPr lang="en-US" sz="800">
                          <a:effectLst/>
                        </a:rPr>
                        <a:t> </a:t>
                      </a:r>
                      <a:r>
                        <a:rPr lang="en-US" sz="800" err="1">
                          <a:effectLst/>
                        </a:rPr>
                        <a:t>roditeljskim</a:t>
                      </a:r>
                      <a:r>
                        <a:rPr lang="en-US" sz="800">
                          <a:effectLst/>
                        </a:rPr>
                        <a:t> </a:t>
                      </a:r>
                      <a:r>
                        <a:rPr lang="en-US" sz="800" err="1">
                          <a:effectLst/>
                        </a:rPr>
                        <a:t>sastancima</a:t>
                      </a:r>
                      <a:endParaRPr lang="hr-HR" sz="900">
                        <a:effectLst/>
                      </a:endParaRPr>
                    </a:p>
                    <a:p>
                      <a:pPr>
                        <a:lnSpc>
                          <a:spcPct val="107000"/>
                        </a:lnSpc>
                        <a:spcAft>
                          <a:spcPts val="800"/>
                        </a:spcAft>
                      </a:pPr>
                      <a:r>
                        <a:rPr lang="en-US" sz="800">
                          <a:effectLst/>
                        </a:rPr>
                        <a:t> - </a:t>
                      </a:r>
                      <a:r>
                        <a:rPr lang="en-US" sz="800" err="1">
                          <a:effectLst/>
                        </a:rPr>
                        <a:t>Suradnja</a:t>
                      </a:r>
                      <a:r>
                        <a:rPr lang="en-US" sz="800">
                          <a:effectLst/>
                        </a:rPr>
                        <a:t> </a:t>
                      </a:r>
                      <a:r>
                        <a:rPr lang="en-US" sz="800" err="1">
                          <a:effectLst/>
                        </a:rPr>
                        <a:t>kod</a:t>
                      </a:r>
                      <a:r>
                        <a:rPr lang="en-US" sz="800">
                          <a:effectLst/>
                        </a:rPr>
                        <a:t> </a:t>
                      </a:r>
                      <a:r>
                        <a:rPr lang="en-US" sz="800" err="1">
                          <a:effectLst/>
                        </a:rPr>
                        <a:t>provođenja</a:t>
                      </a:r>
                      <a:r>
                        <a:rPr lang="en-US" sz="800">
                          <a:effectLst/>
                        </a:rPr>
                        <a:t> </a:t>
                      </a:r>
                      <a:r>
                        <a:rPr lang="en-US" sz="800" err="1">
                          <a:effectLst/>
                        </a:rPr>
                        <a:t>kulturne</a:t>
                      </a:r>
                      <a:r>
                        <a:rPr lang="en-US" sz="800">
                          <a:effectLst/>
                        </a:rPr>
                        <a:t> </a:t>
                      </a:r>
                      <a:r>
                        <a:rPr lang="en-US" sz="800" err="1">
                          <a:effectLst/>
                        </a:rPr>
                        <a:t>i</a:t>
                      </a:r>
                      <a:r>
                        <a:rPr lang="en-US" sz="800">
                          <a:effectLst/>
                        </a:rPr>
                        <a:t> </a:t>
                      </a:r>
                      <a:r>
                        <a:rPr lang="en-US" sz="800" err="1">
                          <a:effectLst/>
                        </a:rPr>
                        <a:t>javne</a:t>
                      </a:r>
                      <a:r>
                        <a:rPr lang="en-US" sz="800">
                          <a:effectLst/>
                        </a:rPr>
                        <a:t> </a:t>
                      </a:r>
                      <a:r>
                        <a:rPr lang="en-US" sz="800" err="1">
                          <a:effectLst/>
                        </a:rPr>
                        <a:t>djelatnosti</a:t>
                      </a:r>
                      <a:endParaRPr lang="hr-HR" sz="900">
                        <a:effectLst/>
                      </a:endParaRPr>
                    </a:p>
                    <a:p>
                      <a:pPr>
                        <a:lnSpc>
                          <a:spcPct val="107000"/>
                        </a:lnSpc>
                        <a:spcAft>
                          <a:spcPts val="800"/>
                        </a:spcAft>
                      </a:pPr>
                      <a:r>
                        <a:rPr lang="en-US" sz="800">
                          <a:effectLst/>
                        </a:rPr>
                        <a:t> - </a:t>
                      </a:r>
                      <a:r>
                        <a:rPr lang="en-US" sz="800" err="1">
                          <a:effectLst/>
                        </a:rPr>
                        <a:t>Potaknuti</a:t>
                      </a:r>
                      <a:r>
                        <a:rPr lang="en-US" sz="800">
                          <a:effectLst/>
                        </a:rPr>
                        <a:t> </a:t>
                      </a:r>
                      <a:r>
                        <a:rPr lang="en-US" sz="800" err="1">
                          <a:effectLst/>
                        </a:rPr>
                        <a:t>roditelje</a:t>
                      </a:r>
                      <a:r>
                        <a:rPr lang="en-US" sz="800">
                          <a:effectLst/>
                        </a:rPr>
                        <a:t> </a:t>
                      </a:r>
                      <a:r>
                        <a:rPr lang="en-US" sz="800" err="1">
                          <a:effectLst/>
                        </a:rPr>
                        <a:t>na</a:t>
                      </a:r>
                      <a:r>
                        <a:rPr lang="en-US" sz="800">
                          <a:effectLst/>
                        </a:rPr>
                        <a:t> </a:t>
                      </a:r>
                      <a:r>
                        <a:rPr lang="en-US" sz="800" err="1">
                          <a:effectLst/>
                        </a:rPr>
                        <a:t>prenošenje</a:t>
                      </a:r>
                      <a:r>
                        <a:rPr lang="en-US" sz="800">
                          <a:effectLst/>
                        </a:rPr>
                        <a:t> </a:t>
                      </a:r>
                      <a:r>
                        <a:rPr lang="en-US" sz="800" err="1">
                          <a:effectLst/>
                        </a:rPr>
                        <a:t>bitnih</a:t>
                      </a:r>
                      <a:r>
                        <a:rPr lang="en-US" sz="800">
                          <a:effectLst/>
                        </a:rPr>
                        <a:t> </a:t>
                      </a:r>
                      <a:r>
                        <a:rPr lang="en-US" sz="800" err="1">
                          <a:effectLst/>
                        </a:rPr>
                        <a:t>informacija</a:t>
                      </a:r>
                      <a:r>
                        <a:rPr lang="en-US" sz="800">
                          <a:effectLst/>
                        </a:rPr>
                        <a:t> </a:t>
                      </a:r>
                      <a:r>
                        <a:rPr lang="en-US" sz="800" err="1">
                          <a:effectLst/>
                        </a:rPr>
                        <a:t>sa</a:t>
                      </a:r>
                      <a:r>
                        <a:rPr lang="en-US" sz="800">
                          <a:effectLst/>
                        </a:rPr>
                        <a:t> </a:t>
                      </a:r>
                      <a:r>
                        <a:rPr lang="en-US" sz="800" err="1">
                          <a:effectLst/>
                        </a:rPr>
                        <a:t>sjednica</a:t>
                      </a:r>
                      <a:r>
                        <a:rPr lang="en-US" sz="800">
                          <a:effectLst/>
                        </a:rPr>
                        <a:t> </a:t>
                      </a:r>
                      <a:r>
                        <a:rPr lang="en-US" sz="800" err="1">
                          <a:effectLst/>
                        </a:rPr>
                        <a:t>Vijeća</a:t>
                      </a:r>
                      <a:r>
                        <a:rPr lang="en-US" sz="800">
                          <a:effectLst/>
                        </a:rPr>
                        <a:t> </a:t>
                      </a:r>
                      <a:r>
                        <a:rPr lang="en-US" sz="800" err="1">
                          <a:effectLst/>
                        </a:rPr>
                        <a:t>roditelja</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Stručna literatura</a:t>
                      </a:r>
                      <a:endParaRPr lang="hr-HR" sz="900">
                        <a:effectLst/>
                      </a:endParaRPr>
                    </a:p>
                    <a:p>
                      <a:pPr>
                        <a:lnSpc>
                          <a:spcPct val="107000"/>
                        </a:lnSpc>
                        <a:spcAft>
                          <a:spcPts val="800"/>
                        </a:spcAft>
                      </a:pPr>
                      <a:r>
                        <a:rPr lang="en-US" sz="800">
                          <a:effectLst/>
                        </a:rPr>
                        <a:t>Angažiranost svih učitelja</a:t>
                      </a:r>
                      <a:endParaRPr lang="hr-HR" sz="900">
                        <a:effectLst/>
                      </a:endParaRPr>
                    </a:p>
                    <a:p>
                      <a:pPr>
                        <a:lnSpc>
                          <a:spcPct val="107000"/>
                        </a:lnSpc>
                        <a:spcAft>
                          <a:spcPts val="800"/>
                        </a:spcAft>
                      </a:pPr>
                      <a:r>
                        <a:rPr lang="en-US" sz="800">
                          <a:effectLst/>
                        </a:rPr>
                        <a:t>Angažiranost roditelja</a:t>
                      </a:r>
                      <a:endParaRPr lang="hr-HR" sz="900">
                        <a:effectLst/>
                      </a:endParaRPr>
                    </a:p>
                    <a:p>
                      <a:pPr>
                        <a:lnSpc>
                          <a:spcPct val="107000"/>
                        </a:lnSpc>
                        <a:spcAft>
                          <a:spcPts val="800"/>
                        </a:spcAft>
                      </a:pPr>
                      <a:r>
                        <a:rPr lang="en-US" sz="800">
                          <a:effectLst/>
                        </a:rPr>
                        <a:t>Radni materijal</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Tijekom godine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Ravnatelj</a:t>
                      </a:r>
                      <a:endParaRPr lang="hr-HR" sz="900">
                        <a:effectLst/>
                      </a:endParaRPr>
                    </a:p>
                    <a:p>
                      <a:pPr>
                        <a:lnSpc>
                          <a:spcPct val="107000"/>
                        </a:lnSpc>
                        <a:spcAft>
                          <a:spcPts val="800"/>
                        </a:spcAft>
                      </a:pPr>
                      <a:r>
                        <a:rPr lang="en-US" sz="800">
                          <a:effectLst/>
                        </a:rPr>
                        <a:t>Pedagog </a:t>
                      </a:r>
                      <a:endParaRPr lang="hr-HR" sz="900">
                        <a:effectLst/>
                      </a:endParaRPr>
                    </a:p>
                    <a:p>
                      <a:pPr>
                        <a:lnSpc>
                          <a:spcPct val="107000"/>
                        </a:lnSpc>
                        <a:spcAft>
                          <a:spcPts val="800"/>
                        </a:spcAft>
                      </a:pPr>
                      <a:r>
                        <a:rPr lang="en-US" sz="800">
                          <a:effectLst/>
                        </a:rPr>
                        <a:t>Učitelji</a:t>
                      </a:r>
                      <a:endParaRPr lang="hr-HR" sz="900">
                        <a:effectLst/>
                      </a:endParaRPr>
                    </a:p>
                    <a:p>
                      <a:pPr>
                        <a:lnSpc>
                          <a:spcPct val="107000"/>
                        </a:lnSpc>
                        <a:spcAft>
                          <a:spcPts val="800"/>
                        </a:spcAft>
                      </a:pPr>
                      <a:r>
                        <a:rPr lang="en-US" sz="800">
                          <a:effectLst/>
                        </a:rPr>
                        <a:t>Roditelji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extLst>
                  <a:ext uri="{0D108BD9-81ED-4DB2-BD59-A6C34878D82A}">
                    <a16:rowId xmlns:a16="http://schemas.microsoft.com/office/drawing/2014/main" xmlns="" val="514421724"/>
                  </a:ext>
                </a:extLst>
              </a:tr>
              <a:tr h="1356157">
                <a:tc>
                  <a:txBody>
                    <a:bodyPr/>
                    <a:lstStyle/>
                    <a:p>
                      <a:pPr>
                        <a:lnSpc>
                          <a:spcPct val="107000"/>
                        </a:lnSpc>
                        <a:spcAft>
                          <a:spcPts val="800"/>
                        </a:spcAft>
                      </a:pPr>
                      <a:r>
                        <a:rPr lang="en-US" sz="800" err="1">
                          <a:effectLst/>
                        </a:rPr>
                        <a:t>Promocija</a:t>
                      </a:r>
                      <a:r>
                        <a:rPr lang="en-US" sz="800">
                          <a:effectLst/>
                        </a:rPr>
                        <a:t> </a:t>
                      </a:r>
                      <a:r>
                        <a:rPr lang="hr-HR" sz="800">
                          <a:effectLst/>
                        </a:rPr>
                        <a:t>rada </a:t>
                      </a:r>
                      <a:r>
                        <a:rPr lang="en-US" sz="800" err="1">
                          <a:effectLst/>
                        </a:rPr>
                        <a:t>škole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marL="0" lvl="0" indent="0">
                        <a:lnSpc>
                          <a:spcPct val="107000"/>
                        </a:lnSpc>
                        <a:spcAft>
                          <a:spcPts val="800"/>
                        </a:spcAft>
                        <a:buFont typeface="Calibri" panose="020F0502020204030204" pitchFamily="34" charset="0"/>
                        <a:buNone/>
                        <a:tabLst>
                          <a:tab pos="457200" algn="l"/>
                        </a:tabLst>
                      </a:pPr>
                      <a:r>
                        <a:rPr lang="en-US" sz="800" err="1">
                          <a:effectLst/>
                        </a:rPr>
                        <a:t>Predstaviti</a:t>
                      </a:r>
                      <a:r>
                        <a:rPr lang="en-US" sz="800">
                          <a:effectLst/>
                        </a:rPr>
                        <a:t> rad </a:t>
                      </a:r>
                      <a:r>
                        <a:rPr lang="en-US" sz="800" err="1">
                          <a:effectLst/>
                        </a:rPr>
                        <a:t>škole</a:t>
                      </a:r>
                      <a:r>
                        <a:rPr lang="en-US" sz="800">
                          <a:effectLst/>
                        </a:rPr>
                        <a:t> </a:t>
                      </a:r>
                      <a:r>
                        <a:rPr lang="en-US" sz="800" err="1">
                          <a:effectLst/>
                        </a:rPr>
                        <a:t>široj</a:t>
                      </a:r>
                      <a:r>
                        <a:rPr lang="en-US" sz="800">
                          <a:effectLst/>
                        </a:rPr>
                        <a:t> </a:t>
                      </a:r>
                      <a:r>
                        <a:rPr lang="en-US" sz="800" err="1">
                          <a:effectLst/>
                        </a:rPr>
                        <a:t>javnosti</a:t>
                      </a:r>
                      <a:endParaRPr lang="hr-HR" sz="900">
                        <a:effectLst/>
                      </a:endParaRPr>
                    </a:p>
                    <a:p>
                      <a:pPr marL="0" lvl="0" indent="0">
                        <a:lnSpc>
                          <a:spcPct val="107000"/>
                        </a:lnSpc>
                        <a:spcAft>
                          <a:spcPts val="800"/>
                        </a:spcAft>
                        <a:buFont typeface="Calibri" panose="020F0502020204030204" pitchFamily="34" charset="0"/>
                        <a:buNone/>
                        <a:tabLst>
                          <a:tab pos="457200" algn="l"/>
                        </a:tabLst>
                      </a:pPr>
                      <a:r>
                        <a:rPr lang="en-US" sz="800" err="1">
                          <a:effectLst/>
                        </a:rPr>
                        <a:t>Poticanje</a:t>
                      </a:r>
                      <a:r>
                        <a:rPr lang="en-US" sz="800">
                          <a:effectLst/>
                        </a:rPr>
                        <a:t> </a:t>
                      </a:r>
                      <a:r>
                        <a:rPr lang="en-US" sz="800" err="1">
                          <a:effectLst/>
                        </a:rPr>
                        <a:t>zadovoljstva</a:t>
                      </a:r>
                      <a:r>
                        <a:rPr lang="en-US" sz="800">
                          <a:effectLst/>
                        </a:rPr>
                        <a:t> </a:t>
                      </a:r>
                      <a:r>
                        <a:rPr lang="en-US" sz="800" err="1">
                          <a:effectLst/>
                        </a:rPr>
                        <a:t>postignutim</a:t>
                      </a:r>
                      <a:r>
                        <a:rPr lang="en-US" sz="800">
                          <a:effectLst/>
                        </a:rPr>
                        <a:t> </a:t>
                      </a:r>
                      <a:r>
                        <a:rPr lang="en-US" sz="800" err="1">
                          <a:effectLst/>
                        </a:rPr>
                        <a:t>uspjesima</a:t>
                      </a:r>
                      <a:r>
                        <a:rPr lang="en-US" sz="800">
                          <a:effectLst/>
                        </a:rPr>
                        <a:t> </a:t>
                      </a:r>
                      <a:r>
                        <a:rPr lang="en-US" sz="800" err="1">
                          <a:effectLst/>
                        </a:rPr>
                        <a:t>kao</a:t>
                      </a:r>
                      <a:r>
                        <a:rPr lang="en-US" sz="800">
                          <a:effectLst/>
                        </a:rPr>
                        <a:t> </a:t>
                      </a:r>
                      <a:r>
                        <a:rPr lang="en-US" sz="800" err="1">
                          <a:effectLst/>
                        </a:rPr>
                        <a:t>motivaciju</a:t>
                      </a:r>
                      <a:r>
                        <a:rPr lang="en-US" sz="800">
                          <a:effectLst/>
                        </a:rPr>
                        <a:t> za </a:t>
                      </a:r>
                      <a:r>
                        <a:rPr lang="en-US" sz="800" err="1">
                          <a:effectLst/>
                        </a:rPr>
                        <a:t>daljnji</a:t>
                      </a:r>
                      <a:r>
                        <a:rPr lang="en-US" sz="800">
                          <a:effectLst/>
                        </a:rPr>
                        <a:t>  rad </a:t>
                      </a:r>
                      <a:r>
                        <a:rPr lang="en-US" sz="800" err="1">
                          <a:effectLst/>
                        </a:rPr>
                        <a:t>i</a:t>
                      </a:r>
                      <a:r>
                        <a:rPr lang="en-US" sz="800">
                          <a:effectLst/>
                        </a:rPr>
                        <a:t> </a:t>
                      </a:r>
                      <a:r>
                        <a:rPr lang="en-US" sz="800" err="1">
                          <a:effectLst/>
                        </a:rPr>
                        <a:t>razvoj</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err="1">
                          <a:effectLst/>
                        </a:rPr>
                        <a:t>Stalno</a:t>
                      </a:r>
                      <a:r>
                        <a:rPr lang="en-US" sz="800">
                          <a:effectLst/>
                        </a:rPr>
                        <a:t> </a:t>
                      </a:r>
                      <a:r>
                        <a:rPr lang="en-US" sz="800" err="1">
                          <a:effectLst/>
                        </a:rPr>
                        <a:t>objavljivanje</a:t>
                      </a:r>
                      <a:r>
                        <a:rPr lang="en-US" sz="800">
                          <a:effectLst/>
                        </a:rPr>
                        <a:t> </a:t>
                      </a:r>
                      <a:r>
                        <a:rPr lang="en-US" sz="800" err="1">
                          <a:effectLst/>
                        </a:rPr>
                        <a:t>aktualnih</a:t>
                      </a:r>
                      <a:r>
                        <a:rPr lang="en-US" sz="800">
                          <a:effectLst/>
                        </a:rPr>
                        <a:t> </a:t>
                      </a:r>
                      <a:r>
                        <a:rPr lang="en-US" sz="800" err="1">
                          <a:effectLst/>
                        </a:rPr>
                        <a:t>sadržaja</a:t>
                      </a:r>
                      <a:r>
                        <a:rPr lang="en-US" sz="800">
                          <a:effectLst/>
                        </a:rPr>
                        <a:t> </a:t>
                      </a:r>
                      <a:r>
                        <a:rPr lang="en-US" sz="800" err="1">
                          <a:effectLst/>
                        </a:rPr>
                        <a:t>sadržaja</a:t>
                      </a:r>
                      <a:r>
                        <a:rPr lang="en-US" sz="800">
                          <a:effectLst/>
                        </a:rPr>
                        <a:t> </a:t>
                      </a:r>
                      <a:r>
                        <a:rPr lang="en-US" sz="800" err="1">
                          <a:effectLst/>
                        </a:rPr>
                        <a:t>na</a:t>
                      </a:r>
                      <a:r>
                        <a:rPr lang="en-US" sz="800">
                          <a:effectLst/>
                        </a:rPr>
                        <a:t> web </a:t>
                      </a:r>
                      <a:r>
                        <a:rPr lang="en-US" sz="800" err="1">
                          <a:effectLst/>
                        </a:rPr>
                        <a:t>stranicama</a:t>
                      </a:r>
                      <a:r>
                        <a:rPr lang="en-US" sz="800">
                          <a:effectLst/>
                        </a:rPr>
                        <a:t> </a:t>
                      </a:r>
                      <a:r>
                        <a:rPr lang="en-US" sz="800" err="1">
                          <a:effectLst/>
                        </a:rPr>
                        <a:t>škole</a:t>
                      </a:r>
                      <a:endParaRPr lang="hr-HR" sz="900">
                        <a:effectLst/>
                      </a:endParaRPr>
                    </a:p>
                    <a:p>
                      <a:pPr>
                        <a:lnSpc>
                          <a:spcPct val="107000"/>
                        </a:lnSpc>
                        <a:spcAft>
                          <a:spcPts val="800"/>
                        </a:spcAft>
                      </a:pPr>
                      <a:r>
                        <a:rPr lang="en-US" sz="800" err="1">
                          <a:effectLst/>
                        </a:rPr>
                        <a:t>suradnja</a:t>
                      </a:r>
                      <a:r>
                        <a:rPr lang="en-US" sz="800">
                          <a:effectLst/>
                        </a:rPr>
                        <a:t> s </a:t>
                      </a:r>
                      <a:r>
                        <a:rPr lang="en-US" sz="800" err="1">
                          <a:effectLst/>
                        </a:rPr>
                        <a:t>novinskim</a:t>
                      </a:r>
                      <a:r>
                        <a:rPr lang="en-US" sz="800">
                          <a:effectLst/>
                        </a:rPr>
                        <a:t> </a:t>
                      </a:r>
                      <a:r>
                        <a:rPr lang="en-US" sz="800" err="1">
                          <a:effectLst/>
                        </a:rPr>
                        <a:t>i</a:t>
                      </a:r>
                      <a:r>
                        <a:rPr lang="en-US" sz="800">
                          <a:effectLst/>
                        </a:rPr>
                        <a:t> TV </a:t>
                      </a:r>
                      <a:r>
                        <a:rPr lang="en-US" sz="800" err="1">
                          <a:effectLst/>
                        </a:rPr>
                        <a:t>kućama</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Informatička oprema</a:t>
                      </a:r>
                      <a:endParaRPr lang="hr-HR" sz="900">
                        <a:effectLst/>
                      </a:endParaRPr>
                    </a:p>
                    <a:p>
                      <a:pPr>
                        <a:lnSpc>
                          <a:spcPct val="107000"/>
                        </a:lnSpc>
                        <a:spcAft>
                          <a:spcPts val="800"/>
                        </a:spcAft>
                      </a:pPr>
                      <a:r>
                        <a:rPr lang="en-US" sz="800">
                          <a:effectLst/>
                        </a:rPr>
                        <a:t>Angažiranost učitelja</a:t>
                      </a:r>
                      <a:endParaRPr lang="hr-HR" sz="900">
                        <a:effectLst/>
                      </a:endParaRPr>
                    </a:p>
                    <a:p>
                      <a:pPr>
                        <a:lnSpc>
                          <a:spcPct val="107000"/>
                        </a:lnSpc>
                        <a:spcAft>
                          <a:spcPts val="800"/>
                        </a:spcAft>
                      </a:pPr>
                      <a:r>
                        <a:rPr lang="en-US" sz="800">
                          <a:effectLst/>
                        </a:rPr>
                        <a:t>Radni materijali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Tijekom godine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err="1">
                          <a:effectLst/>
                        </a:rPr>
                        <a:t>Ravnatelj</a:t>
                      </a:r>
                      <a:endParaRPr lang="hr-HR" sz="900">
                        <a:effectLst/>
                      </a:endParaRPr>
                    </a:p>
                    <a:p>
                      <a:pPr>
                        <a:lnSpc>
                          <a:spcPct val="107000"/>
                        </a:lnSpc>
                        <a:spcAft>
                          <a:spcPts val="800"/>
                        </a:spcAft>
                      </a:pPr>
                      <a:r>
                        <a:rPr lang="en-US" sz="800" err="1">
                          <a:effectLst/>
                        </a:rPr>
                        <a:t>Pedagog</a:t>
                      </a:r>
                      <a:r>
                        <a:rPr lang="en-US" sz="800">
                          <a:effectLst/>
                        </a:rPr>
                        <a:t> </a:t>
                      </a:r>
                      <a:endParaRPr lang="hr-HR" sz="900">
                        <a:effectLst/>
                      </a:endParaRPr>
                    </a:p>
                    <a:p>
                      <a:pPr>
                        <a:lnSpc>
                          <a:spcPct val="107000"/>
                        </a:lnSpc>
                        <a:spcAft>
                          <a:spcPts val="800"/>
                        </a:spcAft>
                      </a:pPr>
                      <a:r>
                        <a:rPr lang="en-US" sz="800" err="1">
                          <a:effectLst/>
                        </a:rPr>
                        <a:t>Učitelji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extLst>
                  <a:ext uri="{0D108BD9-81ED-4DB2-BD59-A6C34878D82A}">
                    <a16:rowId xmlns:a16="http://schemas.microsoft.com/office/drawing/2014/main" xmlns="" val="897325999"/>
                  </a:ext>
                </a:extLst>
              </a:tr>
            </a:tbl>
          </a:graphicData>
        </a:graphic>
      </p:graphicFrame>
    </p:spTree>
    <p:extLst>
      <p:ext uri="{BB962C8B-B14F-4D97-AF65-F5344CB8AC3E}">
        <p14:creationId xmlns:p14="http://schemas.microsoft.com/office/powerpoint/2010/main" xmlns="" val="1146155216"/>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17439-2B2B-4A49-ACA8-063DD9CAB1E7}"/>
              </a:ext>
            </a:extLst>
          </p:cNvPr>
          <p:cNvSpPr>
            <a:spLocks noGrp="1"/>
          </p:cNvSpPr>
          <p:nvPr>
            <p:ph type="title"/>
          </p:nvPr>
        </p:nvSpPr>
        <p:spPr>
          <a:xfrm>
            <a:off x="914400" y="159838"/>
            <a:ext cx="8229600" cy="857250"/>
          </a:xfrm>
        </p:spPr>
        <p:txBody>
          <a:bodyPr>
            <a:scene3d>
              <a:camera prst="orthographicFront"/>
              <a:lightRig rig="threePt" dir="t"/>
            </a:scene3d>
            <a:sp3d extrusionH="57150">
              <a:bevelT w="38100" h="38100"/>
            </a:sp3d>
          </a:bodyPr>
          <a:lstStyle/>
          <a:p>
            <a:r>
              <a:rPr lang="en-US" err="1">
                <a:effectLst>
                  <a:outerShdw blurRad="38100" dist="38100" dir="2700000" algn="tl">
                    <a:srgbClr val="000000">
                      <a:alpha val="43137"/>
                    </a:srgbClr>
                  </a:outerShdw>
                </a:effectLst>
                <a:latin typeface="+mn-lt"/>
                <a:cs typeface="Calibri"/>
              </a:rPr>
              <a:t>Zeleni</a:t>
            </a:r>
            <a:r>
              <a:rPr lang="en-US">
                <a:effectLst>
                  <a:outerShdw blurRad="38100" dist="38100" dir="2700000" algn="tl">
                    <a:srgbClr val="000000">
                      <a:alpha val="43137"/>
                    </a:srgbClr>
                  </a:outerShdw>
                </a:effectLst>
                <a:latin typeface="+mn-lt"/>
                <a:cs typeface="Calibri"/>
              </a:rPr>
              <a:t> </a:t>
            </a:r>
            <a:r>
              <a:rPr lang="en-US" err="1">
                <a:effectLst>
                  <a:outerShdw blurRad="38100" dist="38100" dir="2700000" algn="tl">
                    <a:srgbClr val="000000">
                      <a:alpha val="43137"/>
                    </a:srgbClr>
                  </a:outerShdw>
                </a:effectLst>
                <a:latin typeface="+mn-lt"/>
                <a:cs typeface="Calibri"/>
              </a:rPr>
              <a:t>korak</a:t>
            </a:r>
            <a:r>
              <a:rPr lang="en-US">
                <a:effectLst>
                  <a:outerShdw blurRad="38100" dist="38100" dir="2700000" algn="tl">
                    <a:srgbClr val="000000">
                      <a:alpha val="43137"/>
                    </a:srgbClr>
                  </a:outerShdw>
                </a:effectLst>
                <a:latin typeface="+mn-lt"/>
                <a:cs typeface="Calibri"/>
              </a:rPr>
              <a:t> </a:t>
            </a:r>
          </a:p>
        </p:txBody>
      </p:sp>
      <p:pic>
        <p:nvPicPr>
          <p:cNvPr id="3" name="Picture 3" descr="A picture containing stationary&#10;&#10;Description generated with high confidence">
            <a:extLst>
              <a:ext uri="{FF2B5EF4-FFF2-40B4-BE49-F238E27FC236}">
                <a16:creationId xmlns:a16="http://schemas.microsoft.com/office/drawing/2014/main" xmlns="" id="{B49B40A4-EFD3-4248-80D7-84C247CD29DF}"/>
              </a:ext>
            </a:extLst>
          </p:cNvPr>
          <p:cNvPicPr>
            <a:picLocks noChangeAspect="1"/>
          </p:cNvPicPr>
          <p:nvPr/>
        </p:nvPicPr>
        <p:blipFill>
          <a:blip r:embed="rId2"/>
          <a:stretch>
            <a:fillRect/>
          </a:stretch>
        </p:blipFill>
        <p:spPr>
          <a:xfrm>
            <a:off x="5339350" y="271026"/>
            <a:ext cx="2996780" cy="1085311"/>
          </a:xfrm>
          <a:prstGeom prst="rect">
            <a:avLst/>
          </a:prstGeom>
        </p:spPr>
      </p:pic>
      <p:sp>
        <p:nvSpPr>
          <p:cNvPr id="6" name="TextBox 5">
            <a:extLst>
              <a:ext uri="{FF2B5EF4-FFF2-40B4-BE49-F238E27FC236}">
                <a16:creationId xmlns:a16="http://schemas.microsoft.com/office/drawing/2014/main" xmlns="" id="{C7DB0152-EDCF-445C-A71D-04CA8126CF22}"/>
              </a:ext>
            </a:extLst>
          </p:cNvPr>
          <p:cNvSpPr txBox="1"/>
          <p:nvPr/>
        </p:nvSpPr>
        <p:spPr>
          <a:xfrm>
            <a:off x="647521" y="1526337"/>
            <a:ext cx="75955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graphicFrame>
        <p:nvGraphicFramePr>
          <p:cNvPr id="8" name="Table 7">
            <a:extLst>
              <a:ext uri="{FF2B5EF4-FFF2-40B4-BE49-F238E27FC236}">
                <a16:creationId xmlns:a16="http://schemas.microsoft.com/office/drawing/2014/main" xmlns="" id="{B12F639B-5DE3-4445-8246-EEB12F195904}"/>
              </a:ext>
            </a:extLst>
          </p:cNvPr>
          <p:cNvGraphicFramePr>
            <a:graphicFrameLocks noGrp="1"/>
          </p:cNvGraphicFramePr>
          <p:nvPr>
            <p:extLst>
              <p:ext uri="{D42A27DB-BD31-4B8C-83A1-F6EECF244321}">
                <p14:modId xmlns:p14="http://schemas.microsoft.com/office/powerpoint/2010/main" xmlns="" val="240516063"/>
              </p:ext>
            </p:extLst>
          </p:nvPr>
        </p:nvGraphicFramePr>
        <p:xfrm>
          <a:off x="914400" y="1467525"/>
          <a:ext cx="7892716" cy="3404950"/>
        </p:xfrm>
        <a:graphic>
          <a:graphicData uri="http://schemas.openxmlformats.org/drawingml/2006/table">
            <a:tbl>
              <a:tblPr firstRow="1" bandRow="1">
                <a:tableStyleId>{0E3FDE45-AF77-4B5C-9715-49D594BDF05E}</a:tableStyleId>
              </a:tblPr>
              <a:tblGrid>
                <a:gridCol w="2367276">
                  <a:extLst>
                    <a:ext uri="{9D8B030D-6E8A-4147-A177-3AD203B41FA5}">
                      <a16:colId xmlns:a16="http://schemas.microsoft.com/office/drawing/2014/main" xmlns="" val="1793610139"/>
                    </a:ext>
                  </a:extLst>
                </a:gridCol>
                <a:gridCol w="5525440">
                  <a:extLst>
                    <a:ext uri="{9D8B030D-6E8A-4147-A177-3AD203B41FA5}">
                      <a16:colId xmlns:a16="http://schemas.microsoft.com/office/drawing/2014/main" xmlns="" val="303993008"/>
                    </a:ext>
                  </a:extLst>
                </a:gridCol>
              </a:tblGrid>
              <a:tr h="580102">
                <a:tc>
                  <a:txBody>
                    <a:bodyPr/>
                    <a:lstStyle/>
                    <a:p>
                      <a:pPr rtl="0" fontAlgn="base"/>
                      <a:r>
                        <a:rPr lang="hr-HR" sz="1050" b="0">
                          <a:effectLst/>
                        </a:rPr>
                        <a:t>Ishodi:​</a:t>
                      </a:r>
                    </a:p>
                  </a:txBody>
                  <a:tcPr>
                    <a:lnB w="12700" cap="flat" cmpd="sng" algn="ctr">
                      <a:noFill/>
                      <a:prstDash val="solid"/>
                      <a:round/>
                      <a:headEnd type="none" w="med" len="med"/>
                      <a:tailEnd type="none" w="med" len="med"/>
                    </a:lnB>
                  </a:tcPr>
                </a:tc>
                <a:tc>
                  <a:txBody>
                    <a:bodyPr/>
                    <a:lstStyle/>
                    <a:p>
                      <a:pPr lvl="0">
                        <a:buNone/>
                      </a:pPr>
                      <a:r>
                        <a:rPr lang="en-US" sz="1050" b="0" err="1">
                          <a:effectLst/>
                        </a:rPr>
                        <a:t>Učenici</a:t>
                      </a:r>
                      <a:r>
                        <a:rPr lang="en-US" sz="1050" b="0">
                          <a:effectLst/>
                        </a:rPr>
                        <a:t> </a:t>
                      </a:r>
                      <a:r>
                        <a:rPr lang="en-US" sz="1050" b="0" err="1">
                          <a:effectLst/>
                        </a:rPr>
                        <a:t>će</a:t>
                      </a:r>
                      <a:r>
                        <a:rPr lang="en-US" sz="1050" b="0">
                          <a:effectLst/>
                        </a:rPr>
                        <a:t>: </a:t>
                      </a:r>
                      <a:r>
                        <a:rPr lang="en-US" sz="1050" b="0" err="1">
                          <a:effectLst/>
                        </a:rPr>
                        <a:t>skupljati</a:t>
                      </a:r>
                      <a:r>
                        <a:rPr lang="en-US" sz="1050" b="0">
                          <a:effectLst/>
                        </a:rPr>
                        <a:t> </a:t>
                      </a:r>
                      <a:r>
                        <a:rPr lang="en-US" sz="1050" b="0" err="1">
                          <a:effectLst/>
                        </a:rPr>
                        <a:t>stari</a:t>
                      </a:r>
                      <a:r>
                        <a:rPr lang="en-US" sz="1050" b="0">
                          <a:effectLst/>
                        </a:rPr>
                        <a:t> </a:t>
                      </a:r>
                      <a:r>
                        <a:rPr lang="en-US" sz="1050" b="0" err="1">
                          <a:effectLst/>
                        </a:rPr>
                        <a:t>papir</a:t>
                      </a:r>
                      <a:r>
                        <a:rPr lang="en-US" sz="1050" b="0">
                          <a:effectLst/>
                        </a:rPr>
                        <a:t> </a:t>
                      </a:r>
                      <a:r>
                        <a:rPr lang="en-US" sz="1050" b="0" err="1">
                          <a:effectLst/>
                        </a:rPr>
                        <a:t>tijekom</a:t>
                      </a:r>
                      <a:r>
                        <a:rPr lang="en-US" sz="1050" b="0">
                          <a:effectLst/>
                        </a:rPr>
                        <a:t> </a:t>
                      </a:r>
                      <a:r>
                        <a:rPr lang="en-US" sz="1050" b="0" err="1">
                          <a:effectLst/>
                        </a:rPr>
                        <a:t>školske</a:t>
                      </a:r>
                      <a:r>
                        <a:rPr lang="en-US" sz="1050" b="0">
                          <a:effectLst/>
                        </a:rPr>
                        <a:t> </a:t>
                      </a:r>
                      <a:r>
                        <a:rPr lang="en-US" sz="1050" b="0" err="1">
                          <a:effectLst/>
                        </a:rPr>
                        <a:t>godine</a:t>
                      </a:r>
                      <a:r>
                        <a:rPr lang="en-US" sz="1050" b="0">
                          <a:effectLst/>
                        </a:rPr>
                        <a:t> </a:t>
                      </a:r>
                      <a:r>
                        <a:rPr lang="en-US" sz="1050" b="0" err="1">
                          <a:effectLst/>
                        </a:rPr>
                        <a:t>kako</a:t>
                      </a:r>
                      <a:r>
                        <a:rPr lang="en-US" sz="1050" b="0">
                          <a:effectLst/>
                        </a:rPr>
                        <a:t> bi </a:t>
                      </a:r>
                      <a:r>
                        <a:rPr lang="en-US" sz="1050" b="0" err="1">
                          <a:effectLst/>
                        </a:rPr>
                        <a:t>opremili</a:t>
                      </a:r>
                      <a:r>
                        <a:rPr lang="en-US" sz="1050" b="0">
                          <a:effectLst/>
                        </a:rPr>
                        <a:t> </a:t>
                      </a:r>
                      <a:r>
                        <a:rPr lang="en-US" sz="1050" b="0" err="1">
                          <a:effectLst/>
                        </a:rPr>
                        <a:t>školsku</a:t>
                      </a:r>
                      <a:r>
                        <a:rPr lang="en-US" sz="1050" b="0">
                          <a:effectLst/>
                        </a:rPr>
                        <a:t> </a:t>
                      </a:r>
                      <a:r>
                        <a:rPr lang="en-US" sz="1050" b="0" err="1">
                          <a:effectLst/>
                        </a:rPr>
                        <a:t>učionicu</a:t>
                      </a:r>
                      <a:r>
                        <a:rPr lang="en-US" sz="1050" b="0">
                          <a:effectLst/>
                        </a:rPr>
                        <a:t> </a:t>
                      </a:r>
                      <a:r>
                        <a:rPr lang="en-US" sz="1050" b="0" err="1">
                          <a:effectLst/>
                        </a:rPr>
                        <a:t>informatičkim</a:t>
                      </a:r>
                      <a:r>
                        <a:rPr lang="en-US" sz="1050" b="0">
                          <a:effectLst/>
                        </a:rPr>
                        <a:t> </a:t>
                      </a:r>
                      <a:r>
                        <a:rPr lang="en-US" sz="1050" b="0" err="1">
                          <a:effectLst/>
                        </a:rPr>
                        <a:t>i</a:t>
                      </a:r>
                      <a:r>
                        <a:rPr lang="en-US" sz="1050" b="0">
                          <a:effectLst/>
                        </a:rPr>
                        <a:t>  </a:t>
                      </a:r>
                      <a:r>
                        <a:rPr lang="en-US" sz="1050" b="0" err="1">
                          <a:effectLst/>
                        </a:rPr>
                        <a:t>didaktičkim</a:t>
                      </a:r>
                      <a:r>
                        <a:rPr lang="en-US" sz="1050" b="0">
                          <a:effectLst/>
                        </a:rPr>
                        <a:t> </a:t>
                      </a:r>
                      <a:r>
                        <a:rPr lang="en-US" sz="1050" b="0" err="1">
                          <a:effectLst/>
                        </a:rPr>
                        <a:t>pomagalima</a:t>
                      </a:r>
                      <a:r>
                        <a:rPr lang="en-US" sz="1050" b="0">
                          <a:effectLst/>
                        </a:rPr>
                        <a:t> od </a:t>
                      </a:r>
                      <a:r>
                        <a:rPr lang="en-US" sz="1050" b="0" err="1">
                          <a:effectLst/>
                        </a:rPr>
                        <a:t>dobivenih</a:t>
                      </a:r>
                      <a:r>
                        <a:rPr lang="en-US" sz="1050" b="0">
                          <a:effectLst/>
                        </a:rPr>
                        <a:t> </a:t>
                      </a:r>
                      <a:r>
                        <a:rPr lang="en-US" sz="1050" b="0" err="1">
                          <a:effectLst/>
                        </a:rPr>
                        <a:t>novčanih</a:t>
                      </a:r>
                      <a:r>
                        <a:rPr lang="en-US" sz="1050" b="0">
                          <a:effectLst/>
                        </a:rPr>
                        <a:t> </a:t>
                      </a:r>
                      <a:r>
                        <a:rPr lang="en-US" sz="1050" b="0" err="1">
                          <a:effectLst/>
                        </a:rPr>
                        <a:t>sredstava</a:t>
                      </a:r>
                      <a:r>
                        <a:rPr lang="en-US" sz="1050" b="0">
                          <a:effectLst/>
                        </a:rPr>
                        <a:t>  </a:t>
                      </a:r>
                      <a:r>
                        <a:rPr lang="en-US" sz="1050" b="0" err="1">
                          <a:effectLst/>
                        </a:rPr>
                        <a:t>iz</a:t>
                      </a:r>
                      <a:r>
                        <a:rPr lang="en-US" sz="1050" b="0">
                          <a:effectLst/>
                        </a:rPr>
                        <a:t> DM-</a:t>
                      </a:r>
                      <a:r>
                        <a:rPr lang="en-US" sz="1050" b="0" err="1">
                          <a:effectLst/>
                        </a:rPr>
                        <a:t>ovog</a:t>
                      </a:r>
                      <a:r>
                        <a:rPr lang="en-US" sz="1050" b="0">
                          <a:effectLst/>
                        </a:rPr>
                        <a:t> </a:t>
                      </a:r>
                      <a:r>
                        <a:rPr lang="en-US" sz="1050" b="0" err="1">
                          <a:effectLst/>
                        </a:rPr>
                        <a:t>natječaja</a:t>
                      </a:r>
                      <a:r>
                        <a:rPr lang="en-US" sz="1050" b="0">
                          <a:effectLst/>
                        </a:rPr>
                        <a:t>  </a:t>
                      </a:r>
                      <a:r>
                        <a:rPr lang="en-US" sz="1050" b="0" err="1">
                          <a:effectLst/>
                        </a:rPr>
                        <a:t>Zeleni</a:t>
                      </a:r>
                      <a:r>
                        <a:rPr lang="en-US" sz="1050" b="0">
                          <a:effectLst/>
                        </a:rPr>
                        <a:t> </a:t>
                      </a:r>
                      <a:r>
                        <a:rPr lang="en-US" sz="1050" b="0" err="1">
                          <a:effectLst/>
                        </a:rPr>
                        <a:t>korak</a:t>
                      </a:r>
                      <a:r>
                        <a:rPr lang="en-US" sz="1050" b="0">
                          <a:effectLst/>
                        </a:rPr>
                        <a:t>, </a:t>
                      </a:r>
                      <a:r>
                        <a:rPr lang="en-US" sz="1050" b="0" err="1">
                          <a:effectLst/>
                        </a:rPr>
                        <a:t>ekološki</a:t>
                      </a:r>
                      <a:r>
                        <a:rPr lang="en-US" sz="1050" b="0">
                          <a:effectLst/>
                        </a:rPr>
                        <a:t> </a:t>
                      </a:r>
                      <a:r>
                        <a:rPr lang="en-US" sz="1050" b="0" err="1">
                          <a:effectLst/>
                        </a:rPr>
                        <a:t>će</a:t>
                      </a:r>
                      <a:r>
                        <a:rPr lang="en-US" sz="1050" b="0">
                          <a:effectLst/>
                        </a:rPr>
                        <a:t> se </a:t>
                      </a:r>
                      <a:r>
                        <a:rPr lang="en-US" sz="1050" b="0" err="1">
                          <a:effectLst/>
                        </a:rPr>
                        <a:t>osvješćivati</a:t>
                      </a:r>
                      <a:r>
                        <a:rPr lang="en-US" sz="1050" b="0">
                          <a:effectLst/>
                        </a:rPr>
                        <a:t>, </a:t>
                      </a:r>
                      <a:r>
                        <a:rPr lang="en-US" sz="1050" b="0" err="1">
                          <a:effectLst/>
                        </a:rPr>
                        <a:t>shvatit</a:t>
                      </a:r>
                      <a:r>
                        <a:rPr lang="en-US" sz="1050" b="0">
                          <a:effectLst/>
                        </a:rPr>
                        <a:t> </a:t>
                      </a:r>
                      <a:r>
                        <a:rPr lang="en-US" sz="1050" b="0" err="1">
                          <a:effectLst/>
                        </a:rPr>
                        <a:t>će</a:t>
                      </a:r>
                      <a:r>
                        <a:rPr lang="en-US" sz="1050" b="0">
                          <a:effectLst/>
                        </a:rPr>
                        <a:t> </a:t>
                      </a:r>
                      <a:r>
                        <a:rPr lang="en-US" sz="1050" b="0" err="1">
                          <a:effectLst/>
                        </a:rPr>
                        <a:t>važnost</a:t>
                      </a:r>
                      <a:r>
                        <a:rPr lang="en-US" sz="1050" b="0">
                          <a:effectLst/>
                        </a:rPr>
                        <a:t> </a:t>
                      </a:r>
                      <a:r>
                        <a:rPr lang="en-US" sz="1050" b="0" err="1">
                          <a:effectLst/>
                        </a:rPr>
                        <a:t>odvajanja</a:t>
                      </a:r>
                      <a:r>
                        <a:rPr lang="en-US" sz="1050" b="0">
                          <a:effectLst/>
                        </a:rPr>
                        <a:t> </a:t>
                      </a:r>
                      <a:r>
                        <a:rPr lang="en-US" sz="1050" b="0" err="1">
                          <a:effectLst/>
                        </a:rPr>
                        <a:t>otpada</a:t>
                      </a:r>
                      <a:endParaRPr lang="en-US" sz="1050" b="0">
                        <a:effectLst/>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1147823057"/>
                  </a:ext>
                </a:extLst>
              </a:tr>
              <a:tr h="756656">
                <a:tc>
                  <a:txBody>
                    <a:bodyPr/>
                    <a:lstStyle/>
                    <a:p>
                      <a:pPr rtl="0" fontAlgn="base"/>
                      <a:r>
                        <a:rPr lang="en-US" sz="1050" b="0" err="1">
                          <a:effectLst/>
                        </a:rPr>
                        <a:t>Namjena</a:t>
                      </a:r>
                      <a:r>
                        <a:rPr lang="en-US" sz="1050" b="0">
                          <a:effectLst/>
                        </a:rPr>
                        <a:t>:​</a:t>
                      </a:r>
                    </a:p>
                  </a:txBody>
                  <a:tcPr>
                    <a:lnT w="12700" cap="flat" cmpd="sng" algn="ctr">
                      <a:noFill/>
                      <a:prstDash val="solid"/>
                      <a:round/>
                      <a:headEnd type="none" w="med" len="med"/>
                      <a:tailEnd type="none" w="med" len="med"/>
                    </a:lnT>
                    <a:noFill/>
                  </a:tcPr>
                </a:tc>
                <a:tc>
                  <a:txBody>
                    <a:bodyPr/>
                    <a:lstStyle/>
                    <a:p>
                      <a:pPr rtl="0" fontAlgn="base"/>
                      <a:r>
                        <a:rPr lang="en-US" sz="1050" b="0" err="1">
                          <a:effectLst/>
                        </a:rPr>
                        <a:t>Ekološki</a:t>
                      </a:r>
                      <a:r>
                        <a:rPr lang="en-US" sz="1050" b="0">
                          <a:effectLst/>
                        </a:rPr>
                        <a:t> </a:t>
                      </a:r>
                      <a:r>
                        <a:rPr lang="en-US" sz="1050" b="0" err="1">
                          <a:effectLst/>
                        </a:rPr>
                        <a:t>osvješćivati</a:t>
                      </a:r>
                      <a:r>
                        <a:rPr lang="en-US" sz="1050" b="0">
                          <a:effectLst/>
                        </a:rPr>
                        <a:t> </a:t>
                      </a:r>
                      <a:r>
                        <a:rPr lang="en-US" sz="1050" b="0" err="1">
                          <a:effectLst/>
                        </a:rPr>
                        <a:t>učenike</a:t>
                      </a:r>
                      <a:r>
                        <a:rPr lang="en-US" sz="1050" b="0">
                          <a:effectLst/>
                        </a:rPr>
                        <a:t>. </a:t>
                      </a:r>
                      <a:r>
                        <a:rPr lang="en-US" sz="1050" b="0" err="1">
                          <a:effectLst/>
                        </a:rPr>
                        <a:t>Poticati</a:t>
                      </a:r>
                      <a:r>
                        <a:rPr lang="en-US" sz="1050" b="0">
                          <a:effectLst/>
                        </a:rPr>
                        <a:t> </a:t>
                      </a:r>
                      <a:r>
                        <a:rPr lang="en-US" sz="1050" b="0" err="1">
                          <a:effectLst/>
                        </a:rPr>
                        <a:t>na</a:t>
                      </a:r>
                      <a:r>
                        <a:rPr lang="en-US" sz="1050" b="0">
                          <a:effectLst/>
                        </a:rPr>
                        <a:t> </a:t>
                      </a:r>
                      <a:r>
                        <a:rPr lang="en-US" sz="1050" b="0" err="1">
                          <a:effectLst/>
                        </a:rPr>
                        <a:t>važnost</a:t>
                      </a:r>
                      <a:r>
                        <a:rPr lang="en-US" sz="1050" b="0">
                          <a:effectLst/>
                        </a:rPr>
                        <a:t>  </a:t>
                      </a:r>
                      <a:r>
                        <a:rPr lang="en-US" sz="1050" b="0" err="1">
                          <a:effectLst/>
                        </a:rPr>
                        <a:t>odvajanja</a:t>
                      </a:r>
                      <a:r>
                        <a:rPr lang="en-US" sz="1050" b="0">
                          <a:effectLst/>
                        </a:rPr>
                        <a:t> </a:t>
                      </a:r>
                      <a:r>
                        <a:rPr lang="en-US" sz="1050" b="0" err="1">
                          <a:effectLst/>
                        </a:rPr>
                        <a:t>otpada</a:t>
                      </a:r>
                      <a:r>
                        <a:rPr lang="en-US" sz="1050" b="0">
                          <a:effectLst/>
                        </a:rPr>
                        <a:t> </a:t>
                      </a:r>
                      <a:r>
                        <a:rPr lang="en-US" sz="1050" b="0" err="1">
                          <a:effectLst/>
                        </a:rPr>
                        <a:t>i</a:t>
                      </a:r>
                      <a:r>
                        <a:rPr lang="en-US" sz="1050" b="0">
                          <a:effectLst/>
                        </a:rPr>
                        <a:t> </a:t>
                      </a:r>
                      <a:r>
                        <a:rPr lang="en-US" sz="1050" b="0" err="1">
                          <a:effectLst/>
                        </a:rPr>
                        <a:t>razvijati</a:t>
                      </a:r>
                      <a:r>
                        <a:rPr lang="en-US" sz="1050" b="0">
                          <a:effectLst/>
                        </a:rPr>
                        <a:t> </a:t>
                      </a:r>
                      <a:r>
                        <a:rPr lang="en-US" sz="1050" b="0" err="1">
                          <a:effectLst/>
                        </a:rPr>
                        <a:t>svijest</a:t>
                      </a:r>
                      <a:r>
                        <a:rPr lang="en-US" sz="1050" b="0">
                          <a:effectLst/>
                        </a:rPr>
                        <a:t> o tome </a:t>
                      </a:r>
                      <a:r>
                        <a:rPr lang="en-US" sz="1050" b="0" err="1">
                          <a:effectLst/>
                        </a:rPr>
                        <a:t>kako</a:t>
                      </a:r>
                      <a:r>
                        <a:rPr lang="en-US" sz="1050" b="0">
                          <a:effectLst/>
                        </a:rPr>
                        <a:t> </a:t>
                      </a:r>
                      <a:r>
                        <a:rPr lang="en-US" sz="1050" b="0" err="1">
                          <a:effectLst/>
                        </a:rPr>
                        <a:t>svojim</a:t>
                      </a:r>
                      <a:r>
                        <a:rPr lang="en-US" sz="1050" b="0">
                          <a:effectLst/>
                        </a:rPr>
                        <a:t> </a:t>
                      </a:r>
                      <a:r>
                        <a:rPr lang="en-US" sz="1050" b="0" err="1">
                          <a:effectLst/>
                        </a:rPr>
                        <a:t>radom</a:t>
                      </a:r>
                      <a:r>
                        <a:rPr lang="en-US" sz="1050" b="0">
                          <a:effectLst/>
                        </a:rPr>
                        <a:t> </a:t>
                      </a:r>
                      <a:r>
                        <a:rPr lang="en-US" sz="1050" b="0" err="1">
                          <a:effectLst/>
                        </a:rPr>
                        <a:t>mogu</a:t>
                      </a:r>
                      <a:r>
                        <a:rPr lang="en-US" sz="1050" b="0">
                          <a:effectLst/>
                        </a:rPr>
                        <a:t> </a:t>
                      </a:r>
                      <a:r>
                        <a:rPr lang="en-US" sz="1050" b="0" err="1">
                          <a:effectLst/>
                        </a:rPr>
                        <a:t>doprinijeti</a:t>
                      </a:r>
                      <a:r>
                        <a:rPr lang="en-US" sz="1050" b="0">
                          <a:effectLst/>
                        </a:rPr>
                        <a:t> </a:t>
                      </a:r>
                      <a:r>
                        <a:rPr lang="en-US" sz="1050" b="0" err="1">
                          <a:effectLst/>
                        </a:rPr>
                        <a:t>razvoju</a:t>
                      </a:r>
                      <a:r>
                        <a:rPr lang="en-US" sz="1050" b="0">
                          <a:effectLst/>
                        </a:rPr>
                        <a:t> </a:t>
                      </a:r>
                      <a:r>
                        <a:rPr lang="en-US" sz="1050" b="0" err="1">
                          <a:effectLst/>
                        </a:rPr>
                        <a:t>zajednice</a:t>
                      </a:r>
                      <a:r>
                        <a:rPr lang="en-US" sz="1050" b="0">
                          <a:effectLst/>
                        </a:rPr>
                        <a:t> I </a:t>
                      </a:r>
                      <a:r>
                        <a:rPr lang="en-US" sz="1050" b="0" err="1">
                          <a:effectLst/>
                        </a:rPr>
                        <a:t>čuvanja</a:t>
                      </a:r>
                      <a:r>
                        <a:rPr lang="en-US" sz="1050" b="0">
                          <a:effectLst/>
                        </a:rPr>
                        <a:t> </a:t>
                      </a:r>
                      <a:r>
                        <a:rPr lang="en-US" sz="1050" b="0" err="1">
                          <a:effectLst/>
                        </a:rPr>
                        <a:t>okoliša</a:t>
                      </a:r>
                      <a:r>
                        <a:rPr lang="en-US" sz="1050" b="0">
                          <a:effectLst/>
                        </a:rPr>
                        <a:t>. </a:t>
                      </a:r>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xmlns="" val="3678862049"/>
                  </a:ext>
                </a:extLst>
              </a:tr>
              <a:tr h="327884">
                <a:tc>
                  <a:txBody>
                    <a:bodyPr/>
                    <a:lstStyle/>
                    <a:p>
                      <a:pPr rtl="0" fontAlgn="base"/>
                      <a:r>
                        <a:rPr lang="en-US" sz="1050" b="0" err="1">
                          <a:effectLst/>
                        </a:rPr>
                        <a:t>Način</a:t>
                      </a:r>
                      <a:r>
                        <a:rPr lang="en-US" sz="1050" b="0">
                          <a:effectLst/>
                        </a:rPr>
                        <a:t> </a:t>
                      </a:r>
                      <a:r>
                        <a:rPr lang="en-US" sz="1050" b="0" err="1">
                          <a:effectLst/>
                        </a:rPr>
                        <a:t>realizacije</a:t>
                      </a:r>
                      <a:r>
                        <a:rPr lang="en-US" sz="1050" b="0">
                          <a:effectLst/>
                        </a:rPr>
                        <a:t>:​</a:t>
                      </a:r>
                    </a:p>
                  </a:txBody>
                  <a:tcPr>
                    <a:noFill/>
                  </a:tcPr>
                </a:tc>
                <a:tc>
                  <a:txBody>
                    <a:bodyPr/>
                    <a:lstStyle/>
                    <a:p>
                      <a:pPr lvl="0">
                        <a:buNone/>
                      </a:pPr>
                      <a:r>
                        <a:rPr lang="en-US" sz="1050" b="0" err="1">
                          <a:effectLst/>
                        </a:rPr>
                        <a:t>Tijekom</a:t>
                      </a:r>
                      <a:r>
                        <a:rPr lang="en-US" sz="1050" b="0">
                          <a:effectLst/>
                        </a:rPr>
                        <a:t> </a:t>
                      </a:r>
                      <a:r>
                        <a:rPr lang="en-US" sz="1050" b="0" err="1">
                          <a:effectLst/>
                        </a:rPr>
                        <a:t>cijele</a:t>
                      </a:r>
                      <a:r>
                        <a:rPr lang="en-US" sz="1050" b="0">
                          <a:effectLst/>
                        </a:rPr>
                        <a:t> </a:t>
                      </a:r>
                      <a:r>
                        <a:rPr lang="en-US" sz="1050" b="0" err="1">
                          <a:effectLst/>
                        </a:rPr>
                        <a:t>školske</a:t>
                      </a:r>
                      <a:r>
                        <a:rPr lang="en-US" sz="1050" b="0">
                          <a:effectLst/>
                        </a:rPr>
                        <a:t> </a:t>
                      </a:r>
                      <a:r>
                        <a:rPr lang="en-US" sz="1050" b="0" err="1">
                          <a:effectLst/>
                        </a:rPr>
                        <a:t>godine</a:t>
                      </a:r>
                      <a:r>
                        <a:rPr lang="en-US" sz="1050" b="0">
                          <a:effectLst/>
                        </a:rPr>
                        <a:t>.</a:t>
                      </a:r>
                    </a:p>
                  </a:txBody>
                  <a:tcPr>
                    <a:noFill/>
                  </a:tcPr>
                </a:tc>
                <a:extLst>
                  <a:ext uri="{0D108BD9-81ED-4DB2-BD59-A6C34878D82A}">
                    <a16:rowId xmlns:a16="http://schemas.microsoft.com/office/drawing/2014/main" xmlns="" val="38661392"/>
                  </a:ext>
                </a:extLst>
              </a:tr>
              <a:tr h="327884">
                <a:tc>
                  <a:txBody>
                    <a:bodyPr/>
                    <a:lstStyle/>
                    <a:p>
                      <a:pPr rtl="0" fontAlgn="base"/>
                      <a:r>
                        <a:rPr lang="en-US" sz="1050" b="0" err="1">
                          <a:effectLst/>
                        </a:rPr>
                        <a:t>Nositelj</a:t>
                      </a:r>
                      <a:r>
                        <a:rPr lang="en-US" sz="1050" b="0">
                          <a:effectLst/>
                        </a:rPr>
                        <a:t> </a:t>
                      </a:r>
                      <a:r>
                        <a:rPr lang="en-US" sz="1050" b="0" err="1">
                          <a:effectLst/>
                        </a:rPr>
                        <a:t>aktivnosti</a:t>
                      </a:r>
                      <a:r>
                        <a:rPr lang="en-US" sz="1050" b="0">
                          <a:effectLst/>
                        </a:rPr>
                        <a:t>:​</a:t>
                      </a:r>
                    </a:p>
                  </a:txBody>
                  <a:tcPr>
                    <a:noFill/>
                  </a:tcPr>
                </a:tc>
                <a:tc>
                  <a:txBody>
                    <a:bodyPr/>
                    <a:lstStyle/>
                    <a:p>
                      <a:pPr rtl="0" fontAlgn="base"/>
                      <a:r>
                        <a:rPr lang="en-US" sz="1050" b="0" err="1">
                          <a:effectLst/>
                        </a:rPr>
                        <a:t>Učenici</a:t>
                      </a:r>
                      <a:r>
                        <a:rPr lang="en-US" sz="1050" b="0">
                          <a:effectLst/>
                        </a:rPr>
                        <a:t> </a:t>
                      </a:r>
                      <a:r>
                        <a:rPr lang="en-US" sz="1050" b="0" err="1">
                          <a:effectLst/>
                        </a:rPr>
                        <a:t>i</a:t>
                      </a:r>
                      <a:r>
                        <a:rPr lang="en-US" sz="1050" b="0">
                          <a:effectLst/>
                        </a:rPr>
                        <a:t> </a:t>
                      </a:r>
                      <a:r>
                        <a:rPr lang="en-US" sz="1050" b="0" err="1">
                          <a:effectLst/>
                        </a:rPr>
                        <a:t>učiteljice</a:t>
                      </a:r>
                      <a:r>
                        <a:rPr lang="en-US" sz="1050" b="0">
                          <a:effectLst/>
                        </a:rPr>
                        <a:t> PRO </a:t>
                      </a:r>
                      <a:r>
                        <a:rPr lang="en-US" sz="1050" b="0" err="1">
                          <a:effectLst/>
                        </a:rPr>
                        <a:t>Gunjavci</a:t>
                      </a:r>
                      <a:r>
                        <a:rPr lang="en-US" sz="1050" b="0">
                          <a:effectLst/>
                        </a:rPr>
                        <a:t> – Ivana Filipović </a:t>
                      </a:r>
                      <a:r>
                        <a:rPr lang="en-US" sz="1050" b="0" err="1">
                          <a:effectLst/>
                        </a:rPr>
                        <a:t>i</a:t>
                      </a:r>
                      <a:r>
                        <a:rPr lang="en-US" sz="1050" b="0">
                          <a:effectLst/>
                        </a:rPr>
                        <a:t> Kristina </a:t>
                      </a:r>
                      <a:r>
                        <a:rPr lang="en-US" sz="1050" b="0" err="1">
                          <a:effectLst/>
                        </a:rPr>
                        <a:t>Jelančić</a:t>
                      </a:r>
                      <a:r>
                        <a:rPr lang="en-US" sz="1050" b="0">
                          <a:effectLst/>
                        </a:rPr>
                        <a:t> </a:t>
                      </a:r>
                    </a:p>
                  </a:txBody>
                  <a:tcPr>
                    <a:noFill/>
                  </a:tcPr>
                </a:tc>
                <a:extLst>
                  <a:ext uri="{0D108BD9-81ED-4DB2-BD59-A6C34878D82A}">
                    <a16:rowId xmlns:a16="http://schemas.microsoft.com/office/drawing/2014/main" xmlns="" val="2503349314"/>
                  </a:ext>
                </a:extLst>
              </a:tr>
              <a:tr h="327884">
                <a:tc>
                  <a:txBody>
                    <a:bodyPr/>
                    <a:lstStyle/>
                    <a:p>
                      <a:pPr rtl="0" fontAlgn="base"/>
                      <a:r>
                        <a:rPr lang="en-US" sz="1050" b="0" err="1">
                          <a:effectLst/>
                        </a:rPr>
                        <a:t>Vremenik</a:t>
                      </a:r>
                      <a:r>
                        <a:rPr lang="en-US" sz="1050" b="0">
                          <a:effectLst/>
                        </a:rPr>
                        <a:t>:​</a:t>
                      </a:r>
                    </a:p>
                  </a:txBody>
                  <a:tcPr>
                    <a:noFill/>
                  </a:tcPr>
                </a:tc>
                <a:tc>
                  <a:txBody>
                    <a:bodyPr/>
                    <a:lstStyle/>
                    <a:p>
                      <a:pPr rtl="0" fontAlgn="base"/>
                      <a:r>
                        <a:rPr lang="en-US" sz="1050" b="0" err="1">
                          <a:effectLst/>
                        </a:rPr>
                        <a:t>Tijekom</a:t>
                      </a:r>
                      <a:r>
                        <a:rPr lang="en-US" sz="1050" b="0">
                          <a:effectLst/>
                        </a:rPr>
                        <a:t> </a:t>
                      </a:r>
                      <a:r>
                        <a:rPr lang="en-US" sz="1050" b="0" err="1">
                          <a:effectLst/>
                        </a:rPr>
                        <a:t>školske</a:t>
                      </a:r>
                      <a:r>
                        <a:rPr lang="en-US" sz="1050" b="0">
                          <a:effectLst/>
                        </a:rPr>
                        <a:t> </a:t>
                      </a:r>
                      <a:r>
                        <a:rPr lang="en-US" sz="1050" b="0" err="1">
                          <a:effectLst/>
                        </a:rPr>
                        <a:t>godine</a:t>
                      </a:r>
                      <a:r>
                        <a:rPr lang="en-US" sz="1050" b="0">
                          <a:effectLst/>
                        </a:rPr>
                        <a:t>​</a:t>
                      </a:r>
                    </a:p>
                  </a:txBody>
                  <a:tcPr>
                    <a:noFill/>
                  </a:tcPr>
                </a:tc>
                <a:extLst>
                  <a:ext uri="{0D108BD9-81ED-4DB2-BD59-A6C34878D82A}">
                    <a16:rowId xmlns:a16="http://schemas.microsoft.com/office/drawing/2014/main" xmlns="" val="1077552867"/>
                  </a:ext>
                </a:extLst>
              </a:tr>
              <a:tr h="327884">
                <a:tc>
                  <a:txBody>
                    <a:bodyPr/>
                    <a:lstStyle/>
                    <a:p>
                      <a:pPr rtl="0" fontAlgn="base"/>
                      <a:r>
                        <a:rPr lang="en-US" sz="1050" b="0" err="1">
                          <a:effectLst/>
                        </a:rPr>
                        <a:t>Troškovnik</a:t>
                      </a:r>
                      <a:r>
                        <a:rPr lang="en-US" sz="1050" b="0">
                          <a:effectLst/>
                        </a:rPr>
                        <a:t>:​</a:t>
                      </a:r>
                    </a:p>
                  </a:txBody>
                  <a:tcPr>
                    <a:noFill/>
                  </a:tcPr>
                </a:tc>
                <a:tc>
                  <a:txBody>
                    <a:bodyPr/>
                    <a:lstStyle/>
                    <a:p>
                      <a:pPr rtl="0" fontAlgn="base"/>
                      <a:r>
                        <a:rPr lang="en-US" sz="1050" b="0">
                          <a:effectLst/>
                        </a:rPr>
                        <a:t>0 </a:t>
                      </a:r>
                      <a:r>
                        <a:rPr lang="en-US" sz="1050" b="0" err="1">
                          <a:effectLst/>
                        </a:rPr>
                        <a:t>kuna</a:t>
                      </a:r>
                      <a:r>
                        <a:rPr lang="en-US" sz="1050" b="0">
                          <a:effectLst/>
                        </a:rPr>
                        <a:t>​</a:t>
                      </a:r>
                    </a:p>
                  </a:txBody>
                  <a:tcPr>
                    <a:noFill/>
                  </a:tcPr>
                </a:tc>
                <a:extLst>
                  <a:ext uri="{0D108BD9-81ED-4DB2-BD59-A6C34878D82A}">
                    <a16:rowId xmlns:a16="http://schemas.microsoft.com/office/drawing/2014/main" xmlns="" val="1838788286"/>
                  </a:ext>
                </a:extLst>
              </a:tr>
              <a:tr h="756656">
                <a:tc>
                  <a:txBody>
                    <a:bodyPr/>
                    <a:lstStyle/>
                    <a:p>
                      <a:pPr rtl="0" fontAlgn="base"/>
                      <a:r>
                        <a:rPr lang="en-US" sz="1050" b="0" err="1">
                          <a:effectLst/>
                        </a:rPr>
                        <a:t>Način</a:t>
                      </a:r>
                      <a:r>
                        <a:rPr lang="en-US" sz="1050" b="0">
                          <a:effectLst/>
                        </a:rPr>
                        <a:t> </a:t>
                      </a:r>
                      <a:r>
                        <a:rPr lang="en-US" sz="1050" b="0" err="1">
                          <a:effectLst/>
                        </a:rPr>
                        <a:t>vrednovanja</a:t>
                      </a:r>
                      <a:r>
                        <a:rPr lang="en-US" sz="1050" b="0">
                          <a:effectLst/>
                        </a:rPr>
                        <a:t> </a:t>
                      </a:r>
                      <a:r>
                        <a:rPr lang="en-US" sz="1050" b="0" err="1">
                          <a:effectLst/>
                        </a:rPr>
                        <a:t>i</a:t>
                      </a:r>
                      <a:r>
                        <a:rPr lang="en-US" sz="1050" b="0">
                          <a:effectLst/>
                        </a:rPr>
                        <a:t> </a:t>
                      </a:r>
                      <a:r>
                        <a:rPr lang="en-US" sz="1050" b="0" err="1">
                          <a:effectLst/>
                        </a:rPr>
                        <a:t>korištenja</a:t>
                      </a:r>
                      <a:r>
                        <a:rPr lang="en-US" sz="1050" b="0">
                          <a:effectLst/>
                        </a:rPr>
                        <a:t> </a:t>
                      </a:r>
                      <a:r>
                        <a:rPr lang="en-US" sz="1050" b="0" err="1">
                          <a:effectLst/>
                        </a:rPr>
                        <a:t>rezultata</a:t>
                      </a:r>
                      <a:r>
                        <a:rPr lang="en-US" sz="1050" b="0">
                          <a:effectLst/>
                        </a:rPr>
                        <a:t> </a:t>
                      </a:r>
                      <a:r>
                        <a:rPr lang="en-US" sz="1050" b="0" err="1">
                          <a:effectLst/>
                        </a:rPr>
                        <a:t>vrednovanja</a:t>
                      </a:r>
                      <a:r>
                        <a:rPr lang="en-US" sz="1050" b="0">
                          <a:effectLst/>
                        </a:rPr>
                        <a:t>:​</a:t>
                      </a:r>
                    </a:p>
                  </a:txBody>
                  <a:tcPr>
                    <a:noFill/>
                  </a:tcPr>
                </a:tc>
                <a:tc>
                  <a:txBody>
                    <a:bodyPr/>
                    <a:lstStyle/>
                    <a:p>
                      <a:pPr rtl="0" fontAlgn="base"/>
                      <a:r>
                        <a:rPr lang="en-US" sz="1050" b="0" err="1">
                          <a:effectLst/>
                        </a:rPr>
                        <a:t>Prikupljeni</a:t>
                      </a:r>
                      <a:r>
                        <a:rPr lang="en-US" sz="1050" b="0">
                          <a:effectLst/>
                        </a:rPr>
                        <a:t> </a:t>
                      </a:r>
                      <a:r>
                        <a:rPr lang="en-US" sz="1050" b="0" err="1">
                          <a:effectLst/>
                        </a:rPr>
                        <a:t>papir</a:t>
                      </a:r>
                      <a:r>
                        <a:rPr lang="en-US" sz="1050" b="0">
                          <a:effectLst/>
                        </a:rPr>
                        <a:t> </a:t>
                      </a:r>
                      <a:r>
                        <a:rPr lang="en-US" sz="1050" b="0" err="1">
                          <a:effectLst/>
                        </a:rPr>
                        <a:t>predati</a:t>
                      </a:r>
                      <a:r>
                        <a:rPr lang="en-US" sz="1050" b="0">
                          <a:effectLst/>
                        </a:rPr>
                        <a:t> </a:t>
                      </a:r>
                      <a:r>
                        <a:rPr lang="en-US" sz="1050" b="0" err="1">
                          <a:effectLst/>
                        </a:rPr>
                        <a:t>tvrtki</a:t>
                      </a:r>
                      <a:r>
                        <a:rPr lang="en-US" sz="1050" b="0">
                          <a:effectLst/>
                        </a:rPr>
                        <a:t> </a:t>
                      </a:r>
                      <a:r>
                        <a:rPr lang="en-US" sz="1050" b="0" err="1">
                          <a:effectLst/>
                        </a:rPr>
                        <a:t>Unija</a:t>
                      </a:r>
                      <a:r>
                        <a:rPr lang="en-US" sz="1050" b="0">
                          <a:effectLst/>
                        </a:rPr>
                        <a:t> </a:t>
                      </a:r>
                      <a:r>
                        <a:rPr lang="en-US" sz="1050" b="0" err="1">
                          <a:effectLst/>
                        </a:rPr>
                        <a:t>papir</a:t>
                      </a:r>
                      <a:r>
                        <a:rPr lang="en-US" sz="1050" b="0">
                          <a:effectLst/>
                        </a:rPr>
                        <a:t>  </a:t>
                      </a:r>
                      <a:r>
                        <a:rPr lang="en-US" sz="1050" b="0" err="1">
                          <a:effectLst/>
                        </a:rPr>
                        <a:t>i</a:t>
                      </a:r>
                      <a:r>
                        <a:rPr lang="en-US" sz="1050" b="0">
                          <a:effectLst/>
                        </a:rPr>
                        <a:t> s </a:t>
                      </a:r>
                      <a:r>
                        <a:rPr lang="en-US" sz="1050" b="0" err="1">
                          <a:effectLst/>
                        </a:rPr>
                        <a:t>dobivenim</a:t>
                      </a:r>
                      <a:r>
                        <a:rPr lang="en-US" sz="1050" b="0">
                          <a:effectLst/>
                        </a:rPr>
                        <a:t> </a:t>
                      </a:r>
                      <a:r>
                        <a:rPr lang="en-US" sz="1050" b="0" err="1">
                          <a:effectLst/>
                        </a:rPr>
                        <a:t>novčanim</a:t>
                      </a:r>
                      <a:r>
                        <a:rPr lang="en-US" sz="1050" b="0">
                          <a:effectLst/>
                        </a:rPr>
                        <a:t> </a:t>
                      </a:r>
                      <a:r>
                        <a:rPr lang="en-US" sz="1050" b="0" err="1">
                          <a:effectLst/>
                        </a:rPr>
                        <a:t>sredstvima</a:t>
                      </a:r>
                      <a:r>
                        <a:rPr lang="en-US" sz="1050" b="0">
                          <a:effectLst/>
                        </a:rPr>
                        <a:t> </a:t>
                      </a:r>
                      <a:r>
                        <a:rPr lang="en-US" sz="1050" b="0" err="1">
                          <a:effectLst/>
                        </a:rPr>
                        <a:t>kupovati</a:t>
                      </a:r>
                      <a:r>
                        <a:rPr lang="en-US" sz="1050" b="0">
                          <a:effectLst/>
                        </a:rPr>
                        <a:t> </a:t>
                      </a:r>
                      <a:r>
                        <a:rPr lang="en-US" sz="1050" b="0" err="1">
                          <a:effectLst/>
                        </a:rPr>
                        <a:t>materijale</a:t>
                      </a:r>
                      <a:r>
                        <a:rPr lang="en-US" sz="1050" b="0">
                          <a:effectLst/>
                        </a:rPr>
                        <a:t> </a:t>
                      </a:r>
                      <a:r>
                        <a:rPr lang="en-US" sz="1050" b="0" err="1">
                          <a:effectLst/>
                        </a:rPr>
                        <a:t>potrebne</a:t>
                      </a:r>
                      <a:r>
                        <a:rPr lang="en-US" sz="1050" b="0">
                          <a:effectLst/>
                        </a:rPr>
                        <a:t> za rad u </a:t>
                      </a:r>
                      <a:r>
                        <a:rPr lang="en-US" sz="1050" b="0" err="1">
                          <a:effectLst/>
                        </a:rPr>
                        <a:t>školi</a:t>
                      </a:r>
                      <a:r>
                        <a:rPr lang="en-US" sz="1050" b="0">
                          <a:effectLst/>
                        </a:rPr>
                        <a:t>.  </a:t>
                      </a:r>
                      <a:r>
                        <a:rPr lang="en-US" sz="1050" b="0" err="1">
                          <a:effectLst/>
                        </a:rPr>
                        <a:t>Objavljivati</a:t>
                      </a:r>
                      <a:r>
                        <a:rPr lang="en-US" sz="1050" b="0">
                          <a:effectLst/>
                        </a:rPr>
                        <a:t> </a:t>
                      </a:r>
                      <a:r>
                        <a:rPr lang="en-US" sz="1050" b="0" err="1">
                          <a:effectLst/>
                        </a:rPr>
                        <a:t>rezultate</a:t>
                      </a:r>
                      <a:r>
                        <a:rPr lang="en-US" sz="1050" b="0">
                          <a:effectLst/>
                        </a:rPr>
                        <a:t> </a:t>
                      </a:r>
                      <a:r>
                        <a:rPr lang="en-US" sz="1050" b="0" err="1">
                          <a:effectLst/>
                        </a:rPr>
                        <a:t>rada</a:t>
                      </a:r>
                      <a:r>
                        <a:rPr lang="en-US" sz="1050" b="0">
                          <a:effectLst/>
                        </a:rPr>
                        <a:t> </a:t>
                      </a:r>
                      <a:r>
                        <a:rPr lang="en-US" sz="1050" b="0" err="1">
                          <a:effectLst/>
                        </a:rPr>
                        <a:t>na</a:t>
                      </a:r>
                      <a:r>
                        <a:rPr lang="en-US" sz="1050" b="0">
                          <a:effectLst/>
                        </a:rPr>
                        <a:t> web </a:t>
                      </a:r>
                      <a:r>
                        <a:rPr lang="en-US" sz="1050" b="0" err="1">
                          <a:effectLst/>
                        </a:rPr>
                        <a:t>stranici</a:t>
                      </a:r>
                      <a:r>
                        <a:rPr lang="en-US" sz="1050" b="0">
                          <a:effectLst/>
                        </a:rPr>
                        <a:t> </a:t>
                      </a:r>
                      <a:r>
                        <a:rPr lang="en-US" sz="1050" b="0" err="1">
                          <a:effectLst/>
                        </a:rPr>
                        <a:t>škole</a:t>
                      </a:r>
                      <a:r>
                        <a:rPr lang="en-US" sz="1050" b="0">
                          <a:effectLst/>
                        </a:rPr>
                        <a:t>.​</a:t>
                      </a:r>
                    </a:p>
                  </a:txBody>
                  <a:tcPr>
                    <a:noFill/>
                  </a:tcPr>
                </a:tc>
                <a:extLst>
                  <a:ext uri="{0D108BD9-81ED-4DB2-BD59-A6C34878D82A}">
                    <a16:rowId xmlns:a16="http://schemas.microsoft.com/office/drawing/2014/main" xmlns="" val="3585961584"/>
                  </a:ext>
                </a:extLst>
              </a:tr>
            </a:tbl>
          </a:graphicData>
        </a:graphic>
      </p:graphicFrame>
    </p:spTree>
    <p:extLst>
      <p:ext uri="{BB962C8B-B14F-4D97-AF65-F5344CB8AC3E}">
        <p14:creationId xmlns:p14="http://schemas.microsoft.com/office/powerpoint/2010/main" xmlns="" val="1980069889"/>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981"/>
        <p:cNvGrpSpPr/>
        <p:nvPr/>
      </p:nvGrpSpPr>
      <p:grpSpPr>
        <a:xfrm>
          <a:off x="0" y="0"/>
          <a:ext cx="0" cy="0"/>
          <a:chOff x="0" y="0"/>
          <a:chExt cx="0" cy="0"/>
        </a:xfrm>
      </p:grpSpPr>
      <p:pic>
        <p:nvPicPr>
          <p:cNvPr id="982" name="Shape 982"/>
          <p:cNvPicPr preferRelativeResize="0"/>
          <p:nvPr/>
        </p:nvPicPr>
        <p:blipFill rotWithShape="1">
          <a:blip r:embed="rId3">
            <a:alphaModFix/>
          </a:blip>
          <a:srcRect/>
          <a:stretch/>
        </p:blipFill>
        <p:spPr>
          <a:xfrm>
            <a:off x="6737915" y="254000"/>
            <a:ext cx="734335" cy="622455"/>
          </a:xfrm>
          <a:prstGeom prst="rect">
            <a:avLst/>
          </a:prstGeom>
          <a:noFill/>
          <a:ln>
            <a:noFill/>
          </a:ln>
        </p:spPr>
      </p:pic>
      <p:graphicFrame>
        <p:nvGraphicFramePr>
          <p:cNvPr id="983" name="Shape 983"/>
          <p:cNvGraphicFramePr/>
          <p:nvPr>
            <p:extLst>
              <p:ext uri="{D42A27DB-BD31-4B8C-83A1-F6EECF244321}">
                <p14:modId xmlns:p14="http://schemas.microsoft.com/office/powerpoint/2010/main" xmlns="" val="42321268"/>
              </p:ext>
            </p:extLst>
          </p:nvPr>
        </p:nvGraphicFramePr>
        <p:xfrm>
          <a:off x="841571" y="1446121"/>
          <a:ext cx="8049126" cy="3443379"/>
        </p:xfrm>
        <a:graphic>
          <a:graphicData uri="http://schemas.openxmlformats.org/drawingml/2006/table">
            <a:tbl>
              <a:tblPr>
                <a:tableStyleId>{0E3FDE45-AF77-4B5C-9715-49D594BDF05E}</a:tableStyleId>
              </a:tblPr>
              <a:tblGrid>
                <a:gridCol w="1558805">
                  <a:extLst>
                    <a:ext uri="{9D8B030D-6E8A-4147-A177-3AD203B41FA5}">
                      <a16:colId xmlns:a16="http://schemas.microsoft.com/office/drawing/2014/main" xmlns="" val="20000"/>
                    </a:ext>
                  </a:extLst>
                </a:gridCol>
                <a:gridCol w="6490321">
                  <a:extLst>
                    <a:ext uri="{9D8B030D-6E8A-4147-A177-3AD203B41FA5}">
                      <a16:colId xmlns:a16="http://schemas.microsoft.com/office/drawing/2014/main" xmlns="" val="20001"/>
                    </a:ext>
                  </a:extLst>
                </a:gridCol>
              </a:tblGrid>
              <a:tr h="583649">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t>Učenici</a:t>
                      </a:r>
                      <a:r>
                        <a:rPr lang="en" sz="1100" u="none" strike="noStrike" cap="none" baseline="0"/>
                        <a:t> </a:t>
                      </a:r>
                      <a:r>
                        <a:rPr lang="en" sz="1100" u="none" strike="noStrike" cap="none" baseline="0" err="1"/>
                        <a:t>će</a:t>
                      </a:r>
                      <a:r>
                        <a:rPr lang="en" sz="1100" u="none" strike="noStrike" cap="none" baseline="0"/>
                        <a:t> </a:t>
                      </a:r>
                      <a:r>
                        <a:rPr lang="en" sz="1100" u="none" strike="noStrike" cap="none" baseline="0" err="1"/>
                        <a:t>upoznati</a:t>
                      </a:r>
                      <a:r>
                        <a:rPr lang="en" sz="1100" u="none" strike="noStrike" cap="none" baseline="0"/>
                        <a:t> stare </a:t>
                      </a:r>
                      <a:r>
                        <a:rPr lang="en" sz="1100" u="none" strike="noStrike" cap="none" baseline="0" err="1"/>
                        <a:t>sorte</a:t>
                      </a:r>
                      <a:r>
                        <a:rPr lang="en" sz="1100" u="none" strike="noStrike" cap="none" baseline="0">
                          <a:sym typeface="Calibri"/>
                        </a:rPr>
                        <a:t> jabuka, </a:t>
                      </a:r>
                      <a:r>
                        <a:rPr lang="en" sz="1100" u="none" strike="noStrike" cap="none" baseline="0"/>
                        <a:t>razviti</a:t>
                      </a:r>
                      <a:r>
                        <a:rPr lang="en" sz="1100" u="none" strike="noStrike" cap="none" baseline="0">
                          <a:sym typeface="Calibri"/>
                        </a:rPr>
                        <a:t> </a:t>
                      </a:r>
                      <a:r>
                        <a:rPr lang="en" sz="1100" u="none" strike="noStrike" cap="none" baseline="0" err="1">
                          <a:sym typeface="Calibri"/>
                        </a:rPr>
                        <a:t>ekološku</a:t>
                      </a:r>
                      <a:r>
                        <a:rPr lang="en" sz="1100" u="none" strike="noStrike" cap="none" baseline="0">
                          <a:sym typeface="Calibri"/>
                        </a:rPr>
                        <a:t> </a:t>
                      </a:r>
                      <a:r>
                        <a:rPr lang="en" sz="1100" u="none" strike="noStrike" cap="none" baseline="0" err="1">
                          <a:sym typeface="Calibri"/>
                        </a:rPr>
                        <a:t>svijest</a:t>
                      </a:r>
                      <a:r>
                        <a:rPr lang="en" sz="1100" u="none" strike="noStrike" cap="none" baseline="0">
                          <a:sym typeface="Calibri"/>
                        </a:rPr>
                        <a:t> </a:t>
                      </a:r>
                      <a:r>
                        <a:rPr lang="en" sz="1100" u="none" strike="noStrike" cap="none" baseline="0" err="1">
                          <a:sym typeface="Calibri"/>
                        </a:rPr>
                        <a:t>kod</a:t>
                      </a:r>
                      <a:r>
                        <a:rPr lang="en" sz="1100" u="none" strike="noStrike" cap="none" baseline="0">
                          <a:sym typeface="Calibri"/>
                        </a:rPr>
                        <a:t> </a:t>
                      </a:r>
                      <a:r>
                        <a:rPr lang="en" sz="1100" u="none" strike="noStrike" cap="none" baseline="0" err="1">
                          <a:sym typeface="Calibri"/>
                        </a:rPr>
                        <a:t>učenika</a:t>
                      </a:r>
                      <a:r>
                        <a:rPr lang="en" sz="1100" u="none" strike="noStrike" cap="none" baseline="0">
                          <a:sym typeface="Calibri"/>
                        </a:rPr>
                        <a:t>, </a:t>
                      </a:r>
                      <a:r>
                        <a:rPr lang="en" sz="1100" u="none" strike="noStrike" cap="none" baseline="0" err="1"/>
                        <a:t>potaknuti</a:t>
                      </a:r>
                      <a:r>
                        <a:rPr lang="en" sz="1100" u="none" strike="noStrike" cap="none" baseline="0"/>
                        <a:t> </a:t>
                      </a:r>
                      <a:r>
                        <a:rPr lang="en" sz="1100" u="none" strike="noStrike" cap="none" baseline="0" err="1"/>
                        <a:t>na</a:t>
                      </a:r>
                      <a:r>
                        <a:rPr lang="en" sz="1100" u="none" strike="noStrike" cap="none" baseline="0">
                          <a:sym typeface="Calibri"/>
                        </a:rPr>
                        <a:t> </a:t>
                      </a:r>
                      <a:r>
                        <a:rPr lang="en" sz="1100" u="none" strike="noStrike" cap="none" baseline="0" err="1">
                          <a:sym typeface="Calibri"/>
                        </a:rPr>
                        <a:t>zdravu</a:t>
                      </a:r>
                      <a:r>
                        <a:rPr lang="en" sz="1100" u="none" strike="noStrike" cap="none" baseline="0">
                          <a:sym typeface="Calibri"/>
                        </a:rPr>
                        <a:t> </a:t>
                      </a:r>
                      <a:r>
                        <a:rPr lang="en" sz="1100" u="none" strike="noStrike" cap="none" baseline="0" err="1">
                          <a:sym typeface="Calibri"/>
                        </a:rPr>
                        <a:t>prehranu</a:t>
                      </a:r>
                      <a:r>
                        <a:rPr lang="en" sz="1100" u="none" strike="noStrike" cap="none" baseline="0">
                          <a:sym typeface="Calibri"/>
                        </a:rPr>
                        <a:t>,</a:t>
                      </a:r>
                      <a:r>
                        <a:rPr lang="en" sz="1100" u="none" strike="noStrike" cap="none" baseline="0"/>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samostalan</a:t>
                      </a:r>
                      <a:r>
                        <a:rPr lang="en" sz="1100" u="none" strike="noStrike" cap="none" baseline="0">
                          <a:sym typeface="Calibri"/>
                        </a:rPr>
                        <a:t> rad,</a:t>
                      </a:r>
                      <a:r>
                        <a:rPr lang="en" sz="1100" u="none" strike="noStrike" cap="none" baseline="0"/>
                        <a:t> </a:t>
                      </a:r>
                      <a:r>
                        <a:rPr lang="en" sz="1100" u="none" strike="noStrike" cap="none" baseline="0">
                          <a:sym typeface="Calibri"/>
                        </a:rPr>
                        <a:t> </a:t>
                      </a:r>
                      <a:r>
                        <a:rPr lang="en" sz="1100" u="none" strike="noStrike" cap="none" baseline="0" err="1">
                          <a:sym typeface="Calibri"/>
                        </a:rPr>
                        <a:t>stvaranje</a:t>
                      </a:r>
                      <a:r>
                        <a:rPr lang="en" sz="1100" u="none" strike="noStrike" cap="none" baseline="0">
                          <a:sym typeface="Calibri"/>
                        </a:rPr>
                        <a:t>,</a:t>
                      </a:r>
                      <a:r>
                        <a:rPr lang="hr-HR" sz="1100" u="none" strike="noStrike" cap="none" baseline="0">
                          <a:sym typeface="Calibri"/>
                        </a:rPr>
                        <a:t> </a:t>
                      </a:r>
                      <a:r>
                        <a:rPr lang="en" sz="1100" u="none" strike="noStrike" cap="none" baseline="0" err="1">
                          <a:sym typeface="Calibri"/>
                        </a:rPr>
                        <a:t>gotov</a:t>
                      </a:r>
                      <a:r>
                        <a:rPr lang="en" sz="1100" u="none" strike="noStrike" cap="none" baseline="0">
                          <a:sym typeface="Calibri"/>
                        </a:rPr>
                        <a:t> </a:t>
                      </a:r>
                      <a:r>
                        <a:rPr lang="en" sz="1100" u="none" strike="noStrike" cap="none" baseline="0" err="1">
                          <a:sym typeface="Calibri"/>
                        </a:rPr>
                        <a:t>proizvod</a:t>
                      </a:r>
                      <a:r>
                        <a:rPr lang="en" sz="1100" u="none" strike="noStrike" cap="none" baseline="0">
                          <a:sym typeface="Calibri"/>
                        </a:rPr>
                        <a:t>, </a:t>
                      </a:r>
                      <a:r>
                        <a:rPr lang="en" sz="1100" u="none" strike="noStrike" cap="none" baseline="0" err="1">
                          <a:sym typeface="Calibri"/>
                        </a:rPr>
                        <a:t>prodaja</a:t>
                      </a:r>
                      <a:r>
                        <a:rPr lang="en" sz="1100" u="none" strike="noStrike" cap="none" baseline="0">
                          <a:sym typeface="Calibri"/>
                        </a:rPr>
                        <a:t> </a:t>
                      </a:r>
                      <a:r>
                        <a:rPr lang="en" sz="1100" u="none" strike="noStrike" cap="none" baseline="0" err="1">
                          <a:sym typeface="Calibri"/>
                        </a:rPr>
                        <a:t>proizvoda</a:t>
                      </a:r>
                      <a:r>
                        <a:rPr lang="en" sz="1100" u="none" strike="noStrike" cap="none" baseline="0">
                          <a:sym typeface="Calibri"/>
                        </a:rPr>
                        <a:t>, </a:t>
                      </a:r>
                      <a:r>
                        <a:rPr lang="en" sz="1100" u="none" strike="noStrike" cap="none" baseline="0" err="1">
                          <a:sym typeface="Calibri"/>
                        </a:rPr>
                        <a:t>osjećaj</a:t>
                      </a:r>
                      <a:r>
                        <a:rPr lang="en" sz="1100" u="none" strike="noStrike" cap="none" baseline="0">
                          <a:sym typeface="Calibri"/>
                        </a:rPr>
                        <a:t> </a:t>
                      </a:r>
                      <a:r>
                        <a:rPr lang="en" sz="1100" u="none" strike="noStrike" cap="none" baseline="0" err="1">
                          <a:sym typeface="Calibri"/>
                        </a:rPr>
                        <a:t>zadovoljstva</a:t>
                      </a:r>
                      <a:r>
                        <a:rPr lang="en" sz="1100" u="none" strike="noStrike" cap="none" baseline="0">
                          <a:sym typeface="Calibri"/>
                        </a:rPr>
                        <a:t> </a:t>
                      </a:r>
                      <a:r>
                        <a:rPr lang="en" sz="1100" u="none" strike="noStrike" cap="none" baseline="0" err="1">
                          <a:sym typeface="Calibri"/>
                        </a:rPr>
                        <a:t>postignutim</a:t>
                      </a:r>
                      <a:r>
                        <a:rPr lang="en" sz="1100" u="none" strike="noStrike" cap="none" baseline="0">
                          <a:sym typeface="Calibri"/>
                        </a:rPr>
                        <a:t> </a:t>
                      </a:r>
                      <a:r>
                        <a:rPr lang="en" sz="1100" u="none" strike="noStrike" cap="none" baseline="0" err="1">
                          <a:sym typeface="Calibri"/>
                        </a:rPr>
                        <a:t>rezultatima</a:t>
                      </a:r>
                      <a:r>
                        <a:rPr lang="en" sz="1100" u="none" strike="noStrike" cap="none" baseline="0">
                          <a:sym typeface="Calibri"/>
                        </a:rPr>
                        <a:t>, </a:t>
                      </a:r>
                      <a:r>
                        <a:rPr lang="en" sz="1100" u="none" strike="noStrike" cap="none" baseline="0" err="1">
                          <a:sym typeface="Calibri"/>
                        </a:rPr>
                        <a:t>predstavljanje</a:t>
                      </a:r>
                      <a:r>
                        <a:rPr lang="en" sz="1100" u="none" strike="noStrike" cap="none" baseline="0">
                          <a:sym typeface="Calibri"/>
                        </a:rPr>
                        <a:t> </a:t>
                      </a:r>
                      <a:r>
                        <a:rPr lang="en" sz="1100" u="none" strike="noStrike" cap="none" baseline="0" err="1">
                          <a:sym typeface="Calibri"/>
                        </a:rPr>
                        <a:t>škole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0"/>
                  </a:ext>
                </a:extLst>
              </a:tr>
              <a:tr h="4182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Proizvodnja</a:t>
                      </a:r>
                      <a:r>
                        <a:rPr lang="en" sz="1100" u="none" strike="noStrike" cap="none" baseline="0">
                          <a:sym typeface="Calibri"/>
                        </a:rPr>
                        <a:t> </a:t>
                      </a:r>
                      <a:r>
                        <a:rPr lang="en" sz="1100" u="none" strike="noStrike" cap="none" baseline="0" err="1">
                          <a:sym typeface="Calibri"/>
                        </a:rPr>
                        <a:t>ekoloških</a:t>
                      </a:r>
                      <a:r>
                        <a:rPr lang="en" sz="1100" u="none" strike="noStrike" cap="none" baseline="0">
                          <a:sym typeface="Calibri"/>
                        </a:rPr>
                        <a:t> </a:t>
                      </a:r>
                      <a:r>
                        <a:rPr lang="en" sz="1100" u="none" strike="noStrike" cap="none" baseline="0" err="1">
                          <a:sym typeface="Calibri"/>
                        </a:rPr>
                        <a:t>jabuka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proizvoda</a:t>
                      </a:r>
                      <a:r>
                        <a:rPr lang="en" sz="1100" u="none" strike="noStrike" cap="none" baseline="0">
                          <a:sym typeface="Calibri"/>
                        </a:rPr>
                        <a:t> od </a:t>
                      </a:r>
                      <a:r>
                        <a:rPr lang="en" sz="1100" u="none" strike="noStrike" cap="none" baseline="0" err="1">
                          <a:sym typeface="Calibri"/>
                        </a:rPr>
                        <a:t>jabuka</a:t>
                      </a:r>
                      <a:r>
                        <a:rPr lang="en" sz="1100" u="none" strike="noStrike" cap="none" baseline="0">
                          <a:sym typeface="Calibri"/>
                        </a:rPr>
                        <a:t>, </a:t>
                      </a:r>
                      <a:r>
                        <a:rPr lang="en" sz="1100" u="none" strike="noStrike" cap="none" baseline="0" err="1">
                          <a:sym typeface="Calibri"/>
                        </a:rPr>
                        <a:t>sudjelovanje</a:t>
                      </a:r>
                      <a:r>
                        <a:rPr lang="en" sz="1100" u="none" strike="noStrike" cap="none" baseline="0">
                          <a:sym typeface="Calibri"/>
                        </a:rPr>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izložbama</a:t>
                      </a:r>
                      <a:r>
                        <a:rPr lang="en" sz="1100" u="none" strike="noStrike" cap="none" baseline="0">
                          <a:sym typeface="Calibri"/>
                        </a:rPr>
                        <a:t> </a:t>
                      </a:r>
                      <a:r>
                        <a:rPr lang="en" sz="1100" u="none" strike="noStrike" cap="none" baseline="0" err="1">
                          <a:sym typeface="Calibri"/>
                        </a:rPr>
                        <a:t>prodaja</a:t>
                      </a:r>
                      <a:r>
                        <a:rPr lang="en" sz="1100" u="none" strike="noStrike" cap="none" baseline="0">
                          <a:sym typeface="Calibri"/>
                        </a:rPr>
                        <a:t> </a:t>
                      </a:r>
                      <a:r>
                        <a:rPr lang="en" sz="1100" u="none" strike="noStrike" cap="none" baseline="0" err="1">
                          <a:sym typeface="Calibri"/>
                        </a:rPr>
                        <a:t>preko</a:t>
                      </a:r>
                      <a:r>
                        <a:rPr lang="en" sz="1100" u="none" strike="noStrike" cap="none" baseline="0">
                          <a:sym typeface="Calibri"/>
                        </a:rPr>
                        <a:t> </a:t>
                      </a:r>
                      <a:r>
                        <a:rPr lang="en" sz="1100" u="none" strike="noStrike" cap="none" baseline="0" err="1">
                          <a:sym typeface="Calibri"/>
                        </a:rPr>
                        <a:t>učeničke</a:t>
                      </a:r>
                      <a:r>
                        <a:rPr lang="en" sz="1100" u="none" strike="noStrike" cap="none" baseline="0">
                          <a:sym typeface="Calibri"/>
                        </a:rPr>
                        <a:t> </a:t>
                      </a:r>
                      <a:r>
                        <a:rPr lang="en" sz="1100" u="none" strike="noStrike" cap="none" baseline="0" err="1">
                          <a:sym typeface="Calibri"/>
                        </a:rPr>
                        <a:t>zadruge</a:t>
                      </a:r>
                      <a:r>
                        <a:rPr lang="en" sz="1100" u="none" strike="noStrike" cap="none" baseline="0">
                          <a:sym typeface="Calibri"/>
                        </a:rPr>
                        <a:t> “</a:t>
                      </a:r>
                      <a:r>
                        <a:rPr lang="en" sz="1100" u="none" strike="noStrike" cap="none" baseline="0" err="1">
                          <a:sym typeface="Calibri"/>
                        </a:rPr>
                        <a:t>Brdo</a:t>
                      </a:r>
                      <a:r>
                        <a:rPr lang="en" sz="1100" u="none" strike="noStrike" cap="none" baseline="0">
                          <a:sym typeface="Calibri"/>
                        </a:rPr>
                        <a:t> </a:t>
                      </a:r>
                      <a:r>
                        <a:rPr lang="en" sz="1100" u="none" strike="noStrike" cap="none" baseline="0" err="1">
                          <a:sym typeface="Calibri"/>
                        </a:rPr>
                        <a:t>Jabuka</a:t>
                      </a:r>
                      <a:r>
                        <a:rPr lang="en" sz="1100" u="none" strike="noStrike" cap="none" baseline="0">
                          <a:sym typeface="Calibri"/>
                        </a:rPr>
                        <a:t>”.	</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1"/>
                  </a:ext>
                </a:extLst>
              </a:tr>
              <a:tr h="45717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Uređivanje</a:t>
                      </a:r>
                      <a:r>
                        <a:rPr lang="en" sz="1100" u="none" strike="noStrike" cap="none" baseline="0">
                          <a:sym typeface="Calibri"/>
                        </a:rPr>
                        <a:t>, </a:t>
                      </a:r>
                      <a:r>
                        <a:rPr lang="en" sz="1100" u="none" strike="noStrike" cap="none" baseline="0" err="1">
                          <a:sym typeface="Calibri"/>
                        </a:rPr>
                        <a:t>održavanje</a:t>
                      </a:r>
                      <a:r>
                        <a:rPr lang="en" sz="1100" u="none" strike="noStrike" cap="none" baseline="0">
                          <a:sym typeface="Calibri"/>
                        </a:rPr>
                        <a:t>, </a:t>
                      </a:r>
                      <a:r>
                        <a:rPr lang="en" sz="1100" u="none" strike="noStrike" cap="none" baseline="0" err="1">
                          <a:sym typeface="Calibri"/>
                        </a:rPr>
                        <a:t>uzgoj</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branje</a:t>
                      </a:r>
                      <a:r>
                        <a:rPr lang="en" sz="1100" u="none" strike="noStrike" cap="none" baseline="0">
                          <a:sym typeface="Calibri"/>
                        </a:rPr>
                        <a:t> </a:t>
                      </a:r>
                      <a:r>
                        <a:rPr lang="en" sz="1100" u="none" strike="noStrike" cap="none" baseline="0" err="1">
                          <a:sym typeface="Calibri"/>
                        </a:rPr>
                        <a:t>stabala</a:t>
                      </a:r>
                      <a:r>
                        <a:rPr lang="en" sz="1100" u="none" strike="noStrike" cap="none" baseline="0">
                          <a:sym typeface="Calibri"/>
                        </a:rPr>
                        <a:t> </a:t>
                      </a:r>
                      <a:r>
                        <a:rPr lang="en" sz="1100" u="none" strike="noStrike" cap="none" baseline="0" err="1">
                          <a:sym typeface="Calibri"/>
                        </a:rPr>
                        <a:t>voćaka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prerada</a:t>
                      </a:r>
                      <a:r>
                        <a:rPr lang="en" sz="1100" u="none" strike="noStrike" cap="none" baseline="0">
                          <a:sym typeface="Calibri"/>
                        </a:rPr>
                        <a:t> </a:t>
                      </a:r>
                      <a:r>
                        <a:rPr lang="en" sz="1100" u="none" strike="noStrike" cap="none" baseline="0" err="1">
                          <a:sym typeface="Calibri"/>
                        </a:rPr>
                        <a:t>plodova</a:t>
                      </a:r>
                      <a:r>
                        <a:rPr lang="en" sz="1100" u="none" strike="noStrike" cap="none" baseline="0">
                          <a:sym typeface="Calibri"/>
                        </a:rPr>
                        <a:t> u</a:t>
                      </a:r>
                      <a:r>
                        <a:rPr lang="en" sz="1100" u="none" strike="noStrike" cap="none" baseline="0"/>
                        <a:t> </a:t>
                      </a:r>
                      <a:r>
                        <a:rPr lang="en" sz="1100" u="none" strike="noStrike" cap="none" baseline="0">
                          <a:sym typeface="Calibri"/>
                        </a:rPr>
                        <a:t> </a:t>
                      </a:r>
                      <a:r>
                        <a:rPr lang="en" sz="1100" u="none" strike="noStrike" cap="none" baseline="0" err="1">
                          <a:sym typeface="Calibri"/>
                        </a:rPr>
                        <a:t>proizvod</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2"/>
                  </a:ext>
                </a:extLst>
              </a:tr>
              <a:tr h="4218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Ekološka</a:t>
                      </a:r>
                      <a:r>
                        <a:rPr lang="en" sz="1100" u="none" strike="noStrike" cap="none" baseline="0">
                          <a:sym typeface="Calibri"/>
                        </a:rPr>
                        <a:t> </a:t>
                      </a:r>
                      <a:r>
                        <a:rPr lang="en" sz="1100" u="none" strike="noStrike" cap="none" baseline="0" err="1">
                          <a:sym typeface="Calibri"/>
                        </a:rPr>
                        <a:t>skupina,likovna</a:t>
                      </a:r>
                      <a:r>
                        <a:rPr lang="en" sz="1100" u="none" strike="noStrike" cap="none" baseline="0">
                          <a:sym typeface="Calibri"/>
                        </a:rPr>
                        <a:t> </a:t>
                      </a:r>
                      <a:r>
                        <a:rPr lang="en" sz="1100" u="none" strike="noStrike" cap="none" baseline="0" err="1">
                          <a:sym typeface="Calibri"/>
                        </a:rPr>
                        <a:t>skupina</a:t>
                      </a:r>
                      <a:r>
                        <a:rPr lang="en" sz="1100" u="none" strike="noStrike" cap="none" baseline="0">
                          <a:sym typeface="Calibri"/>
                        </a:rPr>
                        <a:t> </a:t>
                      </a:r>
                      <a:r>
                        <a:rPr lang="en" sz="1100" u="none" strike="noStrike" cap="none" baseline="0" err="1">
                          <a:sym typeface="Calibri"/>
                        </a:rPr>
                        <a:t>voćarska</a:t>
                      </a:r>
                      <a:r>
                        <a:rPr lang="en" sz="1100" u="none" strike="noStrike" cap="none" baseline="0">
                          <a:sym typeface="Calibri"/>
                        </a:rPr>
                        <a:t> skupina,</a:t>
                      </a:r>
                      <a:r>
                        <a:rPr lang="en" sz="1100" u="none" strike="noStrike" cap="none" baseline="0"/>
                        <a:t> </a:t>
                      </a:r>
                      <a:r>
                        <a:rPr lang="en" sz="1100" u="none" strike="noStrike" cap="none" baseline="0">
                          <a:sym typeface="Calibri"/>
                        </a:rPr>
                        <a:t>voditelj </a:t>
                      </a:r>
                      <a:r>
                        <a:rPr lang="en" sz="1100" u="none" strike="noStrike" cap="none" baseline="0" err="1">
                          <a:sym typeface="Calibri"/>
                        </a:rPr>
                        <a:t>učeničke</a:t>
                      </a:r>
                      <a:r>
                        <a:rPr lang="en" sz="1100" u="none" strike="noStrike" cap="none" baseline="0">
                          <a:sym typeface="Calibri"/>
                        </a:rPr>
                        <a:t> </a:t>
                      </a:r>
                      <a:r>
                        <a:rPr lang="en" sz="1100" u="none" strike="noStrike" cap="none" baseline="0" err="1">
                          <a:sym typeface="Calibri"/>
                        </a:rPr>
                        <a:t>zadruge</a:t>
                      </a:r>
                      <a:endParaRPr lang="en" sz="1100" b="0" i="0" u="none" strike="noStrike" cap="none" baseline="0" err="1">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3"/>
                  </a:ext>
                </a:extLst>
              </a:tr>
              <a:tr h="42919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a:t>
                      </a:r>
                      <a:r>
                        <a:rPr lang="hr-HR" sz="1100" u="none" strike="noStrike" cap="none" baseline="0">
                          <a:sym typeface="Calibri"/>
                        </a:rPr>
                        <a:t>nastavne </a:t>
                      </a:r>
                      <a:r>
                        <a:rPr lang="en" sz="1100" u="none" strike="noStrike" cap="none" baseline="0" err="1">
                          <a:sym typeface="Calibri"/>
                        </a:rPr>
                        <a:t>godine</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4"/>
                  </a:ext>
                </a:extLst>
              </a:tr>
              <a:tr h="4206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Oko</a:t>
                      </a:r>
                      <a:r>
                        <a:rPr lang="en" sz="1100" u="none" strike="noStrike" cap="none" baseline="0">
                          <a:sym typeface="Calibri"/>
                        </a:rPr>
                        <a:t> 5,000,00kn.</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5"/>
                  </a:ext>
                </a:extLst>
              </a:tr>
              <a:tr h="71250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Količina</a:t>
                      </a:r>
                      <a:r>
                        <a:rPr lang="en" sz="1100" u="none" strike="noStrike" cap="none" baseline="0">
                          <a:sym typeface="Calibri"/>
                        </a:rPr>
                        <a:t> </a:t>
                      </a:r>
                      <a:r>
                        <a:rPr lang="en" sz="1100" u="none" strike="noStrike" cap="none" baseline="0" err="1">
                          <a:sym typeface="Calibri"/>
                        </a:rPr>
                        <a:t>prodanih</a:t>
                      </a:r>
                      <a:r>
                        <a:rPr lang="en" sz="1100" u="none" strike="noStrike" cap="none" baseline="0">
                          <a:sym typeface="Calibri"/>
                        </a:rPr>
                        <a:t> </a:t>
                      </a:r>
                      <a:r>
                        <a:rPr lang="en" sz="1100" u="none" strike="noStrike" cap="none" baseline="0" err="1">
                          <a:sym typeface="Calibri"/>
                        </a:rPr>
                        <a:t>proizvoda</a:t>
                      </a:r>
                      <a:r>
                        <a:rPr lang="en" sz="1100" u="none" strike="noStrike" cap="none" baseline="0">
                          <a:sym typeface="Calibri"/>
                        </a:rPr>
                        <a:t>, </a:t>
                      </a:r>
                      <a:r>
                        <a:rPr lang="en" sz="1100" u="none" strike="noStrike" cap="none" baseline="0" err="1">
                          <a:sym typeface="Calibri"/>
                        </a:rPr>
                        <a:t>nagrade</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priznanja</a:t>
                      </a:r>
                      <a:r>
                        <a:rPr lang="en" sz="1100" u="none" strike="noStrike" cap="none" baseline="0">
                          <a:sym typeface="Calibri"/>
                        </a:rPr>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izložbama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smotri</a:t>
                      </a:r>
                      <a:r>
                        <a:rPr lang="en" sz="1100" u="none" strike="noStrike" cap="none" baseline="0">
                          <a:sym typeface="Calibri"/>
                        </a:rPr>
                        <a:t> UZ, </a:t>
                      </a:r>
                      <a:r>
                        <a:rPr lang="en" sz="1100" u="none" strike="noStrike" cap="none" baseline="0" err="1">
                          <a:sym typeface="Calibri"/>
                        </a:rPr>
                        <a:t>anketiranje</a:t>
                      </a:r>
                      <a:r>
                        <a:rPr lang="en" sz="1100" u="none" strike="noStrike" cap="none" baseline="0">
                          <a:sym typeface="Calibri"/>
                        </a:rPr>
                        <a:t> </a:t>
                      </a:r>
                      <a:r>
                        <a:rPr lang="en" sz="1100" u="none" strike="noStrike" cap="none" baseline="0" err="1">
                          <a:sym typeface="Calibri"/>
                        </a:rPr>
                        <a:t>učenika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konzumenata</a:t>
                      </a:r>
                      <a:r>
                        <a:rPr lang="en" sz="1100" u="none" strike="noStrike" cap="none" baseline="0">
                          <a:sym typeface="Calibri"/>
                        </a:rPr>
                        <a:t> </a:t>
                      </a:r>
                      <a:r>
                        <a:rPr lang="en" sz="1100" u="none" strike="noStrike" cap="none" baseline="0" err="1">
                          <a:sym typeface="Calibri"/>
                        </a:rPr>
                        <a:t>naših</a:t>
                      </a:r>
                      <a:r>
                        <a:rPr lang="en" sz="1100" u="none" strike="noStrike" cap="none" baseline="0">
                          <a:sym typeface="Calibri"/>
                        </a:rPr>
                        <a:t> </a:t>
                      </a:r>
                      <a:r>
                        <a:rPr lang="en" sz="1100" u="none" strike="noStrike" cap="none" baseline="0" err="1">
                          <a:sym typeface="Calibri"/>
                        </a:rPr>
                        <a:t>proizvoda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xmlns="" val="10006"/>
                  </a:ext>
                </a:extLst>
              </a:tr>
            </a:tbl>
          </a:graphicData>
        </a:graphic>
      </p:graphicFrame>
      <p:sp>
        <p:nvSpPr>
          <p:cNvPr id="2" name="TextBox 1"/>
          <p:cNvSpPr txBox="1"/>
          <p:nvPr/>
        </p:nvSpPr>
        <p:spPr>
          <a:xfrm>
            <a:off x="841571" y="486029"/>
            <a:ext cx="6409407" cy="600164"/>
          </a:xfrm>
          <a:prstGeom prst="rect">
            <a:avLst/>
          </a:prstGeom>
          <a:noFill/>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r>
              <a:rPr lang="hr-HR" sz="3300" b="1">
                <a:solidFill>
                  <a:schemeClr val="accent2">
                    <a:lumMod val="75000"/>
                  </a:schemeClr>
                </a:solidFill>
                <a:effectLst>
                  <a:outerShdw blurRad="38100" dist="38100" dir="2700000" algn="tl">
                    <a:srgbClr val="000000">
                      <a:alpha val="43137"/>
                    </a:srgbClr>
                  </a:outerShdw>
                </a:effectLst>
                <a:ea typeface="+mj-ea"/>
                <a:cs typeface="+mj-cs"/>
              </a:rPr>
              <a:t>Sadimo</a:t>
            </a:r>
            <a:r>
              <a:rPr lang="hr-HR" sz="3300" b="1">
                <a:solidFill>
                  <a:schemeClr val="accent6"/>
                </a:solidFill>
                <a:effectLst>
                  <a:outerShdw blurRad="38100" dist="38100" dir="2700000" algn="tl">
                    <a:srgbClr val="000000">
                      <a:alpha val="43137"/>
                    </a:srgbClr>
                  </a:outerShdw>
                </a:effectLst>
              </a:rPr>
              <a:t> </a:t>
            </a:r>
            <a:r>
              <a:rPr lang="hr-HR" sz="3300" b="1">
                <a:solidFill>
                  <a:schemeClr val="accent2">
                    <a:lumMod val="75000"/>
                  </a:schemeClr>
                </a:solidFill>
                <a:effectLst>
                  <a:outerShdw blurRad="38100" dist="38100" dir="2700000" algn="tl">
                    <a:srgbClr val="000000">
                      <a:alpha val="43137"/>
                    </a:srgbClr>
                  </a:outerShdw>
                </a:effectLst>
                <a:ea typeface="+mj-ea"/>
                <a:cs typeface="+mj-cs"/>
              </a:rPr>
              <a:t>jabuke, beremo zdravlje</a:t>
            </a:r>
          </a:p>
        </p:txBody>
      </p:sp>
    </p:spTree>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988"/>
        <p:cNvGrpSpPr/>
        <p:nvPr/>
      </p:nvGrpSpPr>
      <p:grpSpPr>
        <a:xfrm>
          <a:off x="0" y="0"/>
          <a:ext cx="0" cy="0"/>
          <a:chOff x="0" y="0"/>
          <a:chExt cx="0" cy="0"/>
        </a:xfrm>
      </p:grpSpPr>
      <p:graphicFrame>
        <p:nvGraphicFramePr>
          <p:cNvPr id="990" name="Shape 990"/>
          <p:cNvGraphicFramePr/>
          <p:nvPr>
            <p:extLst>
              <p:ext uri="{D42A27DB-BD31-4B8C-83A1-F6EECF244321}">
                <p14:modId xmlns:p14="http://schemas.microsoft.com/office/powerpoint/2010/main" xmlns="" val="726380383"/>
              </p:ext>
            </p:extLst>
          </p:nvPr>
        </p:nvGraphicFramePr>
        <p:xfrm>
          <a:off x="844049" y="1168002"/>
          <a:ext cx="8118976" cy="3702725"/>
        </p:xfrm>
        <a:graphic>
          <a:graphicData uri="http://schemas.openxmlformats.org/drawingml/2006/table">
            <a:tbl>
              <a:tblPr>
                <a:tableStyleId>{0E3FDE45-AF77-4B5C-9715-49D594BDF05E}</a:tableStyleId>
              </a:tblPr>
              <a:tblGrid>
                <a:gridCol w="1491240">
                  <a:extLst>
                    <a:ext uri="{9D8B030D-6E8A-4147-A177-3AD203B41FA5}">
                      <a16:colId xmlns:a16="http://schemas.microsoft.com/office/drawing/2014/main" xmlns="" val="20000"/>
                    </a:ext>
                  </a:extLst>
                </a:gridCol>
                <a:gridCol w="6627736">
                  <a:extLst>
                    <a:ext uri="{9D8B030D-6E8A-4147-A177-3AD203B41FA5}">
                      <a16:colId xmlns:a16="http://schemas.microsoft.com/office/drawing/2014/main" xmlns="" val="20001"/>
                    </a:ext>
                  </a:extLst>
                </a:gridCol>
              </a:tblGrid>
              <a:tr h="6786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75" marB="3287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usvojiti  </a:t>
                      </a:r>
                      <a:r>
                        <a:rPr lang="en" sz="1000" u="none" strike="noStrike" cap="none" baseline="0">
                          <a:sym typeface="Calibri"/>
                        </a:rPr>
                        <a:t>odgovoran odnos prema školskoj imovini</a:t>
                      </a:r>
                      <a:r>
                        <a:rPr lang="hr-HR" sz="1000" u="none" strike="noStrike" cap="none" baseline="0">
                          <a:sym typeface="Calibri"/>
                        </a:rPr>
                        <a:t> te na međusobno poštovanje i</a:t>
                      </a:r>
                      <a:r>
                        <a:rPr lang="hr-HR" sz="1000" u="none" strike="noStrike" cap="none" baseline="0"/>
                        <a:t> </a:t>
                      </a:r>
                      <a:r>
                        <a:rPr lang="hr-HR" sz="1000" u="none" strike="noStrike" cap="none" baseline="0">
                          <a:sym typeface="Calibri"/>
                        </a:rPr>
                        <a:t> bonton.</a:t>
                      </a:r>
                      <a:endParaRPr lang="en" sz="1000" u="none" strike="noStrike" cap="none" baseline="0">
                        <a:sym typeface="Calibri"/>
                      </a:endParaRPr>
                    </a:p>
                    <a:p>
                      <a:pPr marL="0" marR="0" lvl="0" indent="0" algn="l" rtl="0">
                        <a:lnSpc>
                          <a:spcPct val="100000"/>
                        </a:lnSpc>
                        <a:spcBef>
                          <a:spcPts val="0"/>
                        </a:spcBef>
                        <a:spcAft>
                          <a:spcPts val="0"/>
                        </a:spcAft>
                        <a:buFont typeface="Calibri"/>
                        <a:buNone/>
                      </a:pPr>
                      <a:r>
                        <a:rPr lang="en" sz="1000" u="none" strike="noStrike" cap="none" baseline="0"/>
                        <a:t>Usvojiti će bolji </a:t>
                      </a:r>
                      <a:r>
                        <a:rPr lang="en" sz="1000" u="none" strike="noStrike" cap="none" baseline="0">
                          <a:sym typeface="Calibri"/>
                        </a:rPr>
                        <a:t>odnos prema radu</a:t>
                      </a:r>
                      <a:r>
                        <a:rPr lang="hr-HR" sz="1000" u="none" strike="noStrike" cap="none" baseline="0"/>
                        <a:t> i aktivnije se uključiti u sudjelovanje na školskim aktivnostima</a:t>
                      </a:r>
                      <a:endParaRPr lang="hr-HR" sz="1000" u="none" strike="noStrike" cap="none" baseline="0">
                        <a:sym typeface="Calibri"/>
                      </a:endParaRPr>
                    </a:p>
                    <a:p>
                      <a:pPr marL="0" marR="0" lvl="0" indent="0" algn="l" rtl="0">
                        <a:lnSpc>
                          <a:spcPct val="100000"/>
                        </a:lnSpc>
                        <a:spcBef>
                          <a:spcPts val="0"/>
                        </a:spcBef>
                        <a:spcAft>
                          <a:spcPts val="0"/>
                        </a:spcAft>
                        <a:buFont typeface="Calibri"/>
                        <a:buNone/>
                      </a:pPr>
                      <a:r>
                        <a:rPr lang="en" sz="1000" u="none" strike="noStrike" cap="none" baseline="0">
                          <a:sym typeface="Calibri"/>
                        </a:rPr>
                        <a:t>Razvijati </a:t>
                      </a:r>
                      <a:r>
                        <a:rPr lang="en" sz="1000" u="none" strike="noStrike" cap="none" baseline="0"/>
                        <a:t>će pozitivan</a:t>
                      </a:r>
                      <a:r>
                        <a:rPr lang="en" sz="1000" u="none" strike="noStrike" cap="none" baseline="0">
                          <a:sym typeface="Calibri"/>
                        </a:rPr>
                        <a:t> natjecateljski duh.</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32875" marB="32875"/>
                </a:tc>
                <a:extLst>
                  <a:ext uri="{0D108BD9-81ED-4DB2-BD59-A6C34878D82A}">
                    <a16:rowId xmlns:a16="http://schemas.microsoft.com/office/drawing/2014/main" xmlns="" val="10000"/>
                  </a:ext>
                </a:extLst>
              </a:tr>
              <a:tr h="4036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75" marB="32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Aktivnije sudjelovanje u radu škole i postizanje boljih rezultata rada.</a:t>
                      </a:r>
                    </a:p>
                    <a:p>
                      <a:pPr marL="0" marR="0" lvl="0" indent="0" algn="l" rtl="0">
                        <a:spcBef>
                          <a:spcPts val="0"/>
                        </a:spcBef>
                        <a:buNone/>
                      </a:pPr>
                      <a:endParaRPr lang="hr-HR" sz="1000" b="0" i="0" u="none" strike="noStrike" cap="none" baseline="0">
                        <a:solidFill>
                          <a:srgbClr val="000000"/>
                        </a:solidFill>
                        <a:latin typeface="Calibri"/>
                        <a:ea typeface="Calibri"/>
                        <a:cs typeface="Calibri"/>
                        <a:sym typeface="Calibri"/>
                      </a:endParaRPr>
                    </a:p>
                  </a:txBody>
                  <a:tcPr marL="91425" marR="91425" marT="32875" marB="32875"/>
                </a:tc>
                <a:extLst>
                  <a:ext uri="{0D108BD9-81ED-4DB2-BD59-A6C34878D82A}">
                    <a16:rowId xmlns:a16="http://schemas.microsoft.com/office/drawing/2014/main" xmlns="" val="10001"/>
                  </a:ext>
                </a:extLst>
              </a:tr>
              <a:tr h="8322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75" marB="328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Tijekom godine će se ocjenjivati </a:t>
                      </a:r>
                      <a:r>
                        <a:rPr lang="hr-HR" sz="1000" u="none" strike="noStrike" cap="none" baseline="0">
                          <a:sym typeface="Calibri"/>
                        </a:rPr>
                        <a:t>učenici</a:t>
                      </a:r>
                      <a:r>
                        <a:rPr lang="en" sz="1000" u="none" strike="noStrike" cap="none" baseline="0">
                          <a:sym typeface="Calibri"/>
                        </a:rPr>
                        <a:t> po sljedećim kriterijima: evidencija ponašanja učenika</a:t>
                      </a:r>
                      <a:r>
                        <a:rPr lang="hr-HR" sz="1000" u="none" strike="noStrike" cap="none" baseline="0">
                          <a:sym typeface="Calibri"/>
                        </a:rPr>
                        <a:t> ,</a:t>
                      </a:r>
                      <a:r>
                        <a:rPr lang="en" sz="1000" u="none" strike="noStrike" cap="none" baseline="0">
                          <a:sym typeface="Calibri"/>
                        </a:rPr>
                        <a:t> uspjeh na </a:t>
                      </a:r>
                      <a:r>
                        <a:rPr lang="hr-HR" sz="1000" u="none" strike="noStrike" cap="none" baseline="0">
                          <a:sym typeface="Calibri"/>
                        </a:rPr>
                        <a:t>županijskim</a:t>
                      </a:r>
                      <a:r>
                        <a:rPr lang="hr-HR" sz="1000" u="none" strike="noStrike" cap="none" baseline="0"/>
                        <a:t> </a:t>
                      </a:r>
                      <a:r>
                        <a:rPr lang="hr-HR" sz="1000" u="none" strike="noStrike" cap="none" baseline="0">
                          <a:sym typeface="Calibri"/>
                        </a:rPr>
                        <a:t> </a:t>
                      </a:r>
                      <a:r>
                        <a:rPr lang="en" sz="1000" u="none" strike="noStrike" cap="none" baseline="0">
                          <a:sym typeface="Calibri"/>
                        </a:rPr>
                        <a:t>natjecanjima,</a:t>
                      </a:r>
                      <a:r>
                        <a:rPr lang="hr-HR" sz="1000" u="none" strike="noStrike" cap="none" baseline="0">
                          <a:sym typeface="Calibri"/>
                        </a:rPr>
                        <a:t> uspjeh na kraju školske godine</a:t>
                      </a:r>
                      <a:r>
                        <a:rPr lang="en" sz="1000" u="none" strike="noStrike" cap="none" baseline="0">
                          <a:sym typeface="Calibri"/>
                        </a:rPr>
                        <a:t>, kultura ponašanja</a:t>
                      </a:r>
                      <a:r>
                        <a:rPr lang="hr-HR" sz="1000" u="none" strike="noStrike" cap="none" baseline="0">
                          <a:sym typeface="Calibri"/>
                        </a:rPr>
                        <a:t>, aktivno sudjelovanje i trud u školskim događanjima, prijedlog učitelja i prijedlog učenika, humanitarne akcije i akcije starog papira.</a:t>
                      </a:r>
                      <a:endParaRPr lang="en" sz="1000" b="0" i="0" u="none" strike="noStrike" cap="none" baseline="0">
                        <a:solidFill>
                          <a:srgbClr val="000000"/>
                        </a:solidFill>
                        <a:latin typeface="Calibri"/>
                        <a:ea typeface="Calibri"/>
                        <a:cs typeface="Calibri"/>
                        <a:sym typeface="Calibri"/>
                      </a:endParaRPr>
                    </a:p>
                  </a:txBody>
                  <a:tcPr marL="91425" marR="91425" marT="32875" marB="32875"/>
                </a:tc>
                <a:extLst>
                  <a:ext uri="{0D108BD9-81ED-4DB2-BD59-A6C34878D82A}">
                    <a16:rowId xmlns:a16="http://schemas.microsoft.com/office/drawing/2014/main" xmlns="" val="10002"/>
                  </a:ext>
                </a:extLst>
              </a:tr>
              <a:tr h="372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75" marB="32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Učenici V.</a:t>
                      </a:r>
                      <a:r>
                        <a:rPr lang="hr-HR" sz="1000" u="none" strike="noStrike" cap="none" baseline="0">
                          <a:sym typeface="Calibri"/>
                        </a:rPr>
                        <a:t> </a:t>
                      </a:r>
                      <a:r>
                        <a:rPr lang="en" sz="1000" u="none" strike="noStrike" cap="none" baseline="0">
                          <a:sym typeface="Calibri"/>
                        </a:rPr>
                        <a:t>-</a:t>
                      </a:r>
                      <a:r>
                        <a:rPr lang="hr-HR" sz="1000" u="none" strike="noStrike" cap="none" baseline="0">
                          <a:sym typeface="Calibri"/>
                        </a:rPr>
                        <a:t> </a:t>
                      </a:r>
                      <a:r>
                        <a:rPr lang="en" sz="1000" u="none" strike="noStrike" cap="none" baseline="0">
                          <a:sym typeface="Calibri"/>
                        </a:rPr>
                        <a:t>VIII. razreda</a:t>
                      </a:r>
                      <a:r>
                        <a:rPr lang="hr-HR" sz="1000" u="none" strike="noStrike" cap="none" baseline="0">
                          <a:sym typeface="Calibri"/>
                        </a:rPr>
                        <a:t>, </a:t>
                      </a:r>
                      <a:r>
                        <a:rPr lang="en" sz="1000" u="none" strike="noStrike" cap="none" baseline="0">
                          <a:sym typeface="Calibri"/>
                        </a:rPr>
                        <a:t>ocjenjivačk</a:t>
                      </a:r>
                      <a:r>
                        <a:rPr lang="hr-HR" sz="1000" u="none" strike="noStrike" cap="none" baseline="0">
                          <a:sym typeface="Calibri"/>
                        </a:rPr>
                        <a:t>o povjerenstvo </a:t>
                      </a:r>
                      <a:r>
                        <a:rPr lang="en" sz="1000" u="none" strike="noStrike" cap="none" baseline="0">
                          <a:sym typeface="Calibri"/>
                        </a:rPr>
                        <a:t> u sastavu 2 učitelja, knjižničar i pedagog.</a:t>
                      </a:r>
                      <a:endParaRPr lang="en" sz="1000" b="0" i="0" u="none" strike="noStrike" cap="none" baseline="0">
                        <a:solidFill>
                          <a:srgbClr val="000000"/>
                        </a:solidFill>
                        <a:latin typeface="Calibri"/>
                        <a:ea typeface="Calibri"/>
                        <a:cs typeface="Calibri"/>
                        <a:sym typeface="Calibri"/>
                      </a:endParaRPr>
                    </a:p>
                  </a:txBody>
                  <a:tcPr marL="91425" marR="91425" marT="32875" marB="32875"/>
                </a:tc>
                <a:extLst>
                  <a:ext uri="{0D108BD9-81ED-4DB2-BD59-A6C34878D82A}">
                    <a16:rowId xmlns:a16="http://schemas.microsoft.com/office/drawing/2014/main" xmlns="" val="10003"/>
                  </a:ext>
                </a:extLst>
              </a:tr>
              <a:tr h="2928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75" marB="32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Tijekom školske godine.</a:t>
                      </a:r>
                      <a:endParaRPr lang="en" sz="1000" b="0" i="0" u="none" strike="noStrike" cap="none" baseline="0">
                        <a:solidFill>
                          <a:srgbClr val="000000"/>
                        </a:solidFill>
                        <a:latin typeface="Calibri"/>
                        <a:ea typeface="Calibri"/>
                        <a:cs typeface="Calibri"/>
                        <a:sym typeface="Calibri"/>
                      </a:endParaRPr>
                    </a:p>
                  </a:txBody>
                  <a:tcPr marL="91425" marR="91425" marT="32875" marB="32875"/>
                </a:tc>
                <a:extLst>
                  <a:ext uri="{0D108BD9-81ED-4DB2-BD59-A6C34878D82A}">
                    <a16:rowId xmlns:a16="http://schemas.microsoft.com/office/drawing/2014/main" xmlns="" val="10004"/>
                  </a:ext>
                </a:extLst>
              </a:tr>
              <a:tr h="2583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75" marB="32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Oko 4,000,00kn</a:t>
                      </a:r>
                      <a:endParaRPr lang="en" sz="1000" b="0" i="0" u="none" strike="noStrike" cap="none" baseline="0">
                        <a:solidFill>
                          <a:srgbClr val="000000"/>
                        </a:solidFill>
                        <a:latin typeface="Calibri"/>
                        <a:ea typeface="Calibri"/>
                        <a:cs typeface="Calibri"/>
                        <a:sym typeface="Calibri"/>
                      </a:endParaRPr>
                    </a:p>
                  </a:txBody>
                  <a:tcPr marL="91425" marR="91425" marT="32875" marB="32875"/>
                </a:tc>
                <a:extLst>
                  <a:ext uri="{0D108BD9-81ED-4DB2-BD59-A6C34878D82A}">
                    <a16:rowId xmlns:a16="http://schemas.microsoft.com/office/drawing/2014/main" xmlns="" val="10005"/>
                  </a:ext>
                </a:extLst>
              </a:tr>
              <a:tr h="864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75" marB="328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Kroz</a:t>
                      </a:r>
                      <a:r>
                        <a:rPr lang="en-US" sz="1000" u="none" strike="noStrike" cap="none" baseline="0">
                          <a:sym typeface="Calibri"/>
                        </a:rPr>
                        <a:t> </a:t>
                      </a:r>
                      <a:r>
                        <a:rPr lang="en-US" sz="1000" u="none" strike="noStrike" cap="none" baseline="0" err="1">
                          <a:sym typeface="Calibri"/>
                        </a:rPr>
                        <a:t>skupljanje</a:t>
                      </a:r>
                      <a:r>
                        <a:rPr lang="en-US" sz="1000" u="none" strike="noStrike" cap="none" baseline="0">
                          <a:sym typeface="Calibri"/>
                        </a:rPr>
                        <a:t> </a:t>
                      </a:r>
                      <a:r>
                        <a:rPr lang="en-US" sz="1000" u="none" strike="noStrike" cap="none" baseline="0" err="1">
                          <a:sym typeface="Calibri"/>
                        </a:rPr>
                        <a:t>bodova</a:t>
                      </a:r>
                      <a:r>
                        <a:rPr lang="en-US" sz="1000" u="none" strike="noStrike" cap="none" baseline="0">
                          <a:sym typeface="Calibri"/>
                        </a:rPr>
                        <a:t>, </a:t>
                      </a:r>
                      <a:r>
                        <a:rPr lang="en-US" sz="1000" u="none" strike="noStrike" cap="none" baseline="0" err="1">
                          <a:sym typeface="Calibri"/>
                        </a:rPr>
                        <a:t>najuspješniji</a:t>
                      </a:r>
                      <a:r>
                        <a:rPr lang="en-US" sz="1000" u="none" strike="noStrike" cap="none" baseline="0">
                          <a:sym typeface="Calibri"/>
                        </a:rPr>
                        <a:t> </a:t>
                      </a:r>
                      <a:r>
                        <a:rPr lang="en-US" sz="1000" u="none" strike="noStrike" cap="none" baseline="0" err="1">
                          <a:sym typeface="Calibri"/>
                        </a:rPr>
                        <a:t>će</a:t>
                      </a:r>
                      <a:r>
                        <a:rPr lang="en-US" sz="1000" u="none" strike="noStrike" cap="none" baseline="0">
                          <a:sym typeface="Calibri"/>
                        </a:rPr>
                        <a:t> </a:t>
                      </a:r>
                      <a:r>
                        <a:rPr lang="en-US" sz="1000" u="none" strike="noStrike" cap="none" baseline="0" err="1">
                          <a:sym typeface="Calibri"/>
                        </a:rPr>
                        <a:t>biti</a:t>
                      </a:r>
                      <a:r>
                        <a:rPr lang="en-US" sz="1000" u="none" strike="noStrike" cap="none" baseline="0">
                          <a:sym typeface="Calibri"/>
                        </a:rPr>
                        <a:t> </a:t>
                      </a:r>
                      <a:r>
                        <a:rPr lang="en-US" sz="1000" u="none" strike="noStrike" cap="none" baseline="0" err="1">
                          <a:sym typeface="Calibri"/>
                        </a:rPr>
                        <a:t>nagrađeni</a:t>
                      </a:r>
                      <a:r>
                        <a:rPr lang="en-US" sz="1000" u="none" strike="noStrike" cap="none" baseline="0">
                          <a:sym typeface="Calibri"/>
                        </a:rPr>
                        <a:t> </a:t>
                      </a:r>
                      <a:r>
                        <a:rPr lang="hr-HR" sz="1000" u="none" strike="noStrike" cap="none" baseline="0">
                          <a:sym typeface="Calibri"/>
                        </a:rPr>
                        <a:t>u skladu s mogućnostima koje su propisane epidemiološkim mjerama</a:t>
                      </a:r>
                      <a:endParaRPr lang="en-US" sz="1000" u="none" strike="noStrike" cap="none" baseline="0">
                        <a:sym typeface="Calibri"/>
                      </a:endParaRPr>
                    </a:p>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Rezultati</a:t>
                      </a:r>
                      <a:r>
                        <a:rPr lang="en-US" sz="1000" u="none" strike="noStrike" cap="none" baseline="0">
                          <a:sym typeface="Calibri"/>
                        </a:rPr>
                        <a:t> </a:t>
                      </a:r>
                      <a:r>
                        <a:rPr lang="en-US" sz="1000" u="none" strike="noStrike" cap="none" baseline="0" err="1">
                          <a:sym typeface="Calibri"/>
                        </a:rPr>
                        <a:t>vrednovanja</a:t>
                      </a:r>
                      <a:r>
                        <a:rPr lang="en-US" sz="1000" u="none" strike="noStrike" cap="none" baseline="0">
                          <a:sym typeface="Calibri"/>
                        </a:rPr>
                        <a:t> </a:t>
                      </a:r>
                      <a:r>
                        <a:rPr lang="en-US" sz="1000" u="none" strike="noStrike" cap="none" baseline="0" err="1">
                          <a:sym typeface="Calibri"/>
                        </a:rPr>
                        <a:t>će</a:t>
                      </a:r>
                      <a:r>
                        <a:rPr lang="en-US" sz="1000" u="none" strike="noStrike" cap="none" baseline="0">
                          <a:sym typeface="Calibri"/>
                        </a:rPr>
                        <a:t> se </a:t>
                      </a:r>
                      <a:r>
                        <a:rPr lang="en-US" sz="1000" u="none" strike="noStrike" cap="none" baseline="0" err="1">
                          <a:sym typeface="Calibri"/>
                        </a:rPr>
                        <a:t>koristiti</a:t>
                      </a:r>
                      <a:r>
                        <a:rPr lang="en-US" sz="1000" u="none" strike="noStrike" cap="none" baseline="0">
                          <a:sym typeface="Calibri"/>
                        </a:rPr>
                        <a:t> </a:t>
                      </a:r>
                      <a:r>
                        <a:rPr lang="en-US" sz="1000" u="none" strike="noStrike" cap="none" baseline="0" err="1">
                          <a:sym typeface="Calibri"/>
                        </a:rPr>
                        <a:t>kao</a:t>
                      </a:r>
                      <a:r>
                        <a:rPr lang="en-US" sz="1000" u="none" strike="noStrike" cap="none" baseline="0">
                          <a:sym typeface="Calibri"/>
                        </a:rPr>
                        <a:t> </a:t>
                      </a:r>
                      <a:r>
                        <a:rPr lang="en-US" sz="1000" u="none" strike="noStrike" cap="none" baseline="0" err="1">
                          <a:sym typeface="Calibri"/>
                        </a:rPr>
                        <a:t>pozitivan</a:t>
                      </a:r>
                      <a:r>
                        <a:rPr lang="en-US" sz="1000" u="none" strike="noStrike" cap="none" baseline="0">
                          <a:sym typeface="Calibri"/>
                        </a:rPr>
                        <a:t> </a:t>
                      </a:r>
                      <a:r>
                        <a:rPr lang="en-US" sz="1000" u="none" strike="noStrike" cap="none" baseline="0" err="1">
                          <a:sym typeface="Calibri"/>
                        </a:rPr>
                        <a:t>poticaj</a:t>
                      </a:r>
                      <a:r>
                        <a:rPr lang="en-US" sz="1000" u="none" strike="noStrike" cap="none" baseline="0">
                          <a:sym typeface="Calibri"/>
                        </a:rPr>
                        <a:t> </a:t>
                      </a:r>
                      <a:r>
                        <a:rPr lang="en-US" sz="1000" u="none" strike="noStrike" cap="none" baseline="0" err="1">
                          <a:sym typeface="Calibri"/>
                        </a:rPr>
                        <a:t>ostalima</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25" marR="91425" marT="32875" marB="32875"/>
                </a:tc>
                <a:extLst>
                  <a:ext uri="{0D108BD9-81ED-4DB2-BD59-A6C34878D82A}">
                    <a16:rowId xmlns:a16="http://schemas.microsoft.com/office/drawing/2014/main" xmlns="" val="10006"/>
                  </a:ext>
                </a:extLst>
              </a:tr>
            </a:tbl>
          </a:graphicData>
        </a:graphic>
      </p:graphicFrame>
      <p:sp>
        <p:nvSpPr>
          <p:cNvPr id="991" name="Shape 991"/>
          <p:cNvSpPr txBox="1"/>
          <p:nvPr/>
        </p:nvSpPr>
        <p:spPr>
          <a:xfrm>
            <a:off x="7199311" y="0"/>
            <a:ext cx="1944687" cy="156567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844049" y="173831"/>
            <a:ext cx="7886700" cy="994171"/>
          </a:xfrm>
        </p:spPr>
        <p:txBody>
          <a:bodyPr>
            <a:normAutofit/>
            <a:scene3d>
              <a:camera prst="orthographicFront"/>
              <a:lightRig rig="soft" dir="t">
                <a:rot lat="0" lon="0" rev="15600000"/>
              </a:lightRig>
            </a:scene3d>
            <a:sp3d extrusionH="57150" prstMaterial="softEdge">
              <a:bevelT w="25400" h="38100"/>
            </a:sp3d>
          </a:bodyPr>
          <a:lstStyle/>
          <a:p>
            <a:r>
              <a:rPr lang="hr-HR">
                <a:effectLst>
                  <a:outerShdw blurRad="38100" dist="38100" dir="2700000" algn="tl">
                    <a:srgbClr val="000000">
                      <a:alpha val="43137"/>
                    </a:srgbClr>
                  </a:outerShdw>
                </a:effectLst>
                <a:latin typeface="+mn-lt"/>
              </a:rPr>
              <a:t>Natjecanje za najbolji razred</a:t>
            </a:r>
          </a:p>
        </p:txBody>
      </p:sp>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13495" y="0"/>
            <a:ext cx="1739234" cy="1168002"/>
          </a:xfrm>
          <a:prstGeom prst="rect">
            <a:avLst/>
          </a:prstGeom>
        </p:spPr>
      </p:pic>
    </p:spTree>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996"/>
        <p:cNvGrpSpPr/>
        <p:nvPr/>
      </p:nvGrpSpPr>
      <p:grpSpPr>
        <a:xfrm>
          <a:off x="0" y="0"/>
          <a:ext cx="0" cy="0"/>
          <a:chOff x="0" y="0"/>
          <a:chExt cx="0" cy="0"/>
        </a:xfrm>
      </p:grpSpPr>
      <p:graphicFrame>
        <p:nvGraphicFramePr>
          <p:cNvPr id="998" name="Shape 998"/>
          <p:cNvGraphicFramePr/>
          <p:nvPr>
            <p:extLst>
              <p:ext uri="{D42A27DB-BD31-4B8C-83A1-F6EECF244321}">
                <p14:modId xmlns:p14="http://schemas.microsoft.com/office/powerpoint/2010/main" xmlns="" val="735278299"/>
              </p:ext>
            </p:extLst>
          </p:nvPr>
        </p:nvGraphicFramePr>
        <p:xfrm>
          <a:off x="914399" y="1166768"/>
          <a:ext cx="7905725" cy="3624258"/>
        </p:xfrm>
        <a:graphic>
          <a:graphicData uri="http://schemas.openxmlformats.org/drawingml/2006/table">
            <a:tbl>
              <a:tblPr>
                <a:tableStyleId>{0E3FDE45-AF77-4B5C-9715-49D594BDF05E}</a:tableStyleId>
              </a:tblPr>
              <a:tblGrid>
                <a:gridCol w="2362340">
                  <a:extLst>
                    <a:ext uri="{9D8B030D-6E8A-4147-A177-3AD203B41FA5}">
                      <a16:colId xmlns:a16="http://schemas.microsoft.com/office/drawing/2014/main" xmlns="" val="20000"/>
                    </a:ext>
                  </a:extLst>
                </a:gridCol>
                <a:gridCol w="5543385">
                  <a:extLst>
                    <a:ext uri="{9D8B030D-6E8A-4147-A177-3AD203B41FA5}">
                      <a16:colId xmlns:a16="http://schemas.microsoft.com/office/drawing/2014/main" xmlns="" val="20001"/>
                    </a:ext>
                  </a:extLst>
                </a:gridCol>
              </a:tblGrid>
              <a:tr h="693362">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en" sz="1100" u="none" strike="noStrike" cap="none" baseline="0" err="1"/>
                        <a:t>Učenici</a:t>
                      </a:r>
                      <a:r>
                        <a:rPr lang="en" sz="1100" u="none" strike="noStrike" cap="none" baseline="0"/>
                        <a:t> </a:t>
                      </a:r>
                      <a:r>
                        <a:rPr lang="en" sz="1100" u="none" strike="noStrike" cap="none" baseline="0" err="1"/>
                        <a:t>će</a:t>
                      </a:r>
                      <a:r>
                        <a:rPr lang="en" sz="1100" u="none" strike="noStrike" cap="none" baseline="0"/>
                        <a:t>:</a:t>
                      </a:r>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t>prikupljati</a:t>
                      </a:r>
                      <a:r>
                        <a:rPr lang="en" sz="1100" u="none" strike="noStrike" cap="none" baseline="0">
                          <a:sym typeface="Calibri"/>
                        </a:rPr>
                        <a:t> </a:t>
                      </a:r>
                      <a:r>
                        <a:rPr lang="en" sz="1100" u="none" strike="noStrike" cap="none" baseline="0" err="1">
                          <a:sym typeface="Calibri"/>
                        </a:rPr>
                        <a:t>plastične</a:t>
                      </a:r>
                      <a:r>
                        <a:rPr lang="en" sz="1100" u="none" strike="noStrike" cap="none" baseline="0">
                          <a:sym typeface="Calibri"/>
                        </a:rPr>
                        <a:t> </a:t>
                      </a:r>
                      <a:r>
                        <a:rPr lang="en" sz="1100" u="none" strike="noStrike" cap="none" baseline="0" err="1">
                          <a:sym typeface="Calibri"/>
                        </a:rPr>
                        <a:t>boce</a:t>
                      </a:r>
                      <a:r>
                        <a:rPr lang="en" sz="1100" u="none" strike="noStrike" cap="none" baseline="0">
                          <a:sym typeface="Calibri"/>
                        </a:rPr>
                        <a:t> za </a:t>
                      </a:r>
                      <a:r>
                        <a:rPr lang="en" sz="1100" u="none" strike="noStrike" cap="none" baseline="0" err="1">
                          <a:sym typeface="Calibri"/>
                        </a:rPr>
                        <a:t>potrebe</a:t>
                      </a:r>
                      <a:r>
                        <a:rPr lang="en" sz="1100" u="none" strike="noStrike" cap="none" baseline="0">
                          <a:sym typeface="Calibri"/>
                        </a:rPr>
                        <a:t> </a:t>
                      </a:r>
                      <a:r>
                        <a:rPr lang="en" sz="1100" u="none" strike="noStrike" cap="none" baseline="0" err="1">
                          <a:sym typeface="Calibri"/>
                        </a:rPr>
                        <a:t>uređenja</a:t>
                      </a:r>
                      <a:r>
                        <a:rPr lang="en" sz="1100" u="none" strike="noStrike" cap="none" baseline="0">
                          <a:sym typeface="Calibri"/>
                        </a:rPr>
                        <a:t> </a:t>
                      </a:r>
                      <a:r>
                        <a:rPr lang="en" sz="1100" u="none" strike="noStrike" cap="none" baseline="0" err="1"/>
                        <a:t>škole</a:t>
                      </a:r>
                      <a:r>
                        <a:rPr lang="en" sz="1100" u="none" strike="noStrike" cap="none" baseline="0"/>
                        <a:t> ( Jedan</a:t>
                      </a:r>
                      <a:r>
                        <a:rPr lang="en" sz="1100" u="none" strike="noStrike" cap="none" baseline="0">
                          <a:sym typeface="Calibri"/>
                        </a:rPr>
                        <a:t> </a:t>
                      </a:r>
                      <a:r>
                        <a:rPr lang="en" sz="1100" u="none" strike="noStrike" cap="none" baseline="0" err="1">
                          <a:sym typeface="Calibri"/>
                        </a:rPr>
                        <a:t>učenik</a:t>
                      </a:r>
                      <a:r>
                        <a:rPr lang="en" sz="1100" u="none" strike="noStrike" cap="none" baseline="0">
                          <a:sym typeface="Calibri"/>
                        </a:rPr>
                        <a:t>  - </a:t>
                      </a:r>
                      <a:r>
                        <a:rPr lang="en" sz="1100" u="none" strike="noStrike" cap="none" baseline="0" err="1">
                          <a:sym typeface="Calibri"/>
                        </a:rPr>
                        <a:t>jedna</a:t>
                      </a:r>
                      <a:r>
                        <a:rPr lang="en" sz="1100" u="none" strike="noStrike" cap="none" baseline="0">
                          <a:sym typeface="Calibri"/>
                        </a:rPr>
                        <a:t> boca </a:t>
                      </a:r>
                      <a:r>
                        <a:rPr lang="en" sz="1100" u="none" strike="noStrike" cap="none" baseline="0" err="1">
                          <a:sym typeface="Calibri"/>
                        </a:rPr>
                        <a:t>tjedno</a:t>
                      </a:r>
                      <a:r>
                        <a:rPr lang="en" sz="1100" u="none" strike="noStrike" cap="none" baseline="0"/>
                        <a:t> )</a:t>
                      </a:r>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t>razvijati</a:t>
                      </a:r>
                      <a:r>
                        <a:rPr lang="en" sz="1100" u="none" strike="noStrike" cap="none" baseline="0"/>
                        <a:t> </a:t>
                      </a:r>
                      <a:r>
                        <a:rPr lang="en" sz="1100" u="none" strike="noStrike" cap="none" baseline="0" err="1"/>
                        <a:t>svijest</a:t>
                      </a:r>
                      <a:r>
                        <a:rPr lang="en" sz="1100" u="none" strike="noStrike" cap="none" baseline="0"/>
                        <a:t> o </a:t>
                      </a:r>
                      <a:r>
                        <a:rPr lang="en" sz="1100" u="none" strike="noStrike" cap="none" baseline="0" err="1"/>
                        <a:t>ekološkom</a:t>
                      </a:r>
                      <a:r>
                        <a:rPr lang="en" sz="1100" u="none" strike="noStrike" cap="none" baseline="0"/>
                        <a:t> </a:t>
                      </a:r>
                      <a:r>
                        <a:rPr lang="en" sz="1100" u="none" strike="noStrike" cap="none" baseline="0" err="1"/>
                        <a:t>razdvajanju</a:t>
                      </a:r>
                      <a:r>
                        <a:rPr lang="en" sz="1100" u="none" strike="noStrike" cap="none" baseline="0"/>
                        <a:t> </a:t>
                      </a:r>
                      <a:r>
                        <a:rPr lang="en" sz="1100" u="none" strike="noStrike" cap="none" baseline="0" err="1"/>
                        <a:t>otpada</a:t>
                      </a:r>
                      <a:endParaRPr lang="en" sz="1100" u="none" strike="noStrike" cap="none" baseline="0"/>
                    </a:p>
                  </a:txBody>
                  <a:tcPr marL="91450" marR="91450" marT="33250" marB="33250"/>
                </a:tc>
                <a:extLst>
                  <a:ext uri="{0D108BD9-81ED-4DB2-BD59-A6C34878D82A}">
                    <a16:rowId xmlns:a16="http://schemas.microsoft.com/office/drawing/2014/main" xmlns="" val="10000"/>
                  </a:ext>
                </a:extLst>
              </a:tr>
              <a:tr h="45183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Namjena:</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Ekološki</a:t>
                      </a:r>
                      <a:r>
                        <a:rPr lang="en" sz="1100" u="none" strike="noStrike" cap="none" baseline="0">
                          <a:sym typeface="Calibri"/>
                        </a:rPr>
                        <a:t> </a:t>
                      </a:r>
                      <a:r>
                        <a:rPr lang="en" sz="1100" u="none" strike="noStrike" cap="none" baseline="0" err="1">
                          <a:sym typeface="Calibri"/>
                        </a:rPr>
                        <a:t>osvješćivati</a:t>
                      </a:r>
                      <a:r>
                        <a:rPr lang="en" sz="1100" u="none" strike="noStrike" cap="none" baseline="0">
                          <a:sym typeface="Calibri"/>
                        </a:rPr>
                        <a:t> </a:t>
                      </a:r>
                      <a:r>
                        <a:rPr lang="en" sz="1100" u="none" strike="noStrike" cap="none" baseline="0" err="1">
                          <a:sym typeface="Calibri"/>
                        </a:rPr>
                        <a:t>učenike</a:t>
                      </a:r>
                      <a:r>
                        <a:rPr lang="en" sz="1100" u="none" strike="noStrike" cap="none" baseline="0">
                          <a:sym typeface="Calibri"/>
                        </a:rPr>
                        <a:t>. </a:t>
                      </a:r>
                      <a:r>
                        <a:rPr lang="en" sz="1100" u="none" strike="noStrike" cap="none" baseline="0" err="1">
                          <a:sym typeface="Calibri"/>
                        </a:rPr>
                        <a:t>Poticati</a:t>
                      </a:r>
                      <a:r>
                        <a:rPr lang="en" sz="1100" u="none" strike="noStrike" cap="none" baseline="0">
                          <a:sym typeface="Calibri"/>
                        </a:rPr>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važnost</a:t>
                      </a:r>
                      <a:r>
                        <a:rPr lang="en" sz="1100" u="none" strike="noStrike" cap="none" baseline="0">
                          <a:sym typeface="Calibri"/>
                        </a:rPr>
                        <a:t>  </a:t>
                      </a:r>
                      <a:r>
                        <a:rPr lang="en" sz="1100" u="none" strike="noStrike" cap="none" baseline="0" err="1">
                          <a:sym typeface="Calibri"/>
                        </a:rPr>
                        <a:t>odvajanje</a:t>
                      </a:r>
                      <a:r>
                        <a:rPr lang="en" sz="1100" u="none" strike="noStrike" cap="none" baseline="0">
                          <a:sym typeface="Calibri"/>
                        </a:rPr>
                        <a:t> </a:t>
                      </a:r>
                      <a:r>
                        <a:rPr lang="en" sz="1100" u="none" strike="noStrike" cap="none" baseline="0" err="1">
                          <a:sym typeface="Calibri"/>
                        </a:rPr>
                        <a:t>otpada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razvijati</a:t>
                      </a:r>
                      <a:r>
                        <a:rPr lang="en" sz="1100" u="none" strike="noStrike" cap="none" baseline="0">
                          <a:sym typeface="Calibri"/>
                        </a:rPr>
                        <a:t> </a:t>
                      </a:r>
                      <a:r>
                        <a:rPr lang="en" sz="1100" u="none" strike="noStrike" cap="none" baseline="0" err="1">
                          <a:sym typeface="Calibri"/>
                        </a:rPr>
                        <a:t>svijest</a:t>
                      </a:r>
                      <a:r>
                        <a:rPr lang="en" sz="1100" u="none" strike="noStrike" cap="none" baseline="0">
                          <a:sym typeface="Calibri"/>
                        </a:rPr>
                        <a:t> o tome </a:t>
                      </a:r>
                      <a:r>
                        <a:rPr lang="en" sz="1100" u="none" strike="noStrike" cap="none" baseline="0" err="1">
                          <a:sym typeface="Calibri"/>
                        </a:rPr>
                        <a:t>kako</a:t>
                      </a:r>
                      <a:r>
                        <a:rPr lang="en" sz="1100" u="none" strike="noStrike" cap="none" baseline="0">
                          <a:sym typeface="Calibri"/>
                        </a:rPr>
                        <a:t> </a:t>
                      </a:r>
                      <a:r>
                        <a:rPr lang="en" sz="1100" u="none" strike="noStrike" cap="none" baseline="0" err="1">
                          <a:sym typeface="Calibri"/>
                        </a:rPr>
                        <a:t>sam</a:t>
                      </a:r>
                      <a:r>
                        <a:rPr lang="en" sz="1100" u="none" strike="noStrike" cap="none" baseline="0">
                          <a:sym typeface="Calibri"/>
                        </a:rPr>
                        <a:t> </a:t>
                      </a:r>
                      <a:r>
                        <a:rPr lang="en" sz="1100" u="none" strike="noStrike" cap="none" baseline="0" err="1">
                          <a:sym typeface="Calibri"/>
                        </a:rPr>
                        <a:t>svojim</a:t>
                      </a:r>
                      <a:r>
                        <a:rPr lang="en" sz="1100" u="none" strike="noStrike" cap="none" baseline="0">
                          <a:sym typeface="Calibri"/>
                        </a:rPr>
                        <a:t> </a:t>
                      </a:r>
                      <a:r>
                        <a:rPr lang="en" sz="1100" u="none" strike="noStrike" cap="none" baseline="0" err="1">
                          <a:sym typeface="Calibri"/>
                        </a:rPr>
                        <a:t>radom</a:t>
                      </a:r>
                      <a:r>
                        <a:rPr lang="en" sz="1100" u="none" strike="noStrike" cap="none" baseline="0">
                          <a:sym typeface="Calibri"/>
                        </a:rPr>
                        <a:t> </a:t>
                      </a:r>
                      <a:r>
                        <a:rPr lang="en" sz="1100" u="none" strike="noStrike" cap="none" baseline="0" err="1">
                          <a:sym typeface="Calibri"/>
                        </a:rPr>
                        <a:t>mogu</a:t>
                      </a:r>
                      <a:r>
                        <a:rPr lang="en" sz="1100" u="none" strike="noStrike" cap="none" baseline="0">
                          <a:sym typeface="Calibri"/>
                        </a:rPr>
                        <a:t> </a:t>
                      </a:r>
                      <a:r>
                        <a:rPr lang="en" sz="1100" u="none" strike="noStrike" cap="none" baseline="0" err="1">
                          <a:sym typeface="Calibri"/>
                        </a:rPr>
                        <a:t>doprinijeti</a:t>
                      </a:r>
                      <a:r>
                        <a:rPr lang="en" sz="1100" u="none" strike="noStrike" cap="none" baseline="0">
                          <a:sym typeface="Calibri"/>
                        </a:rPr>
                        <a:t> </a:t>
                      </a:r>
                      <a:r>
                        <a:rPr lang="en" sz="1100" u="none" strike="noStrike" cap="none" baseline="0" err="1">
                          <a:sym typeface="Calibri"/>
                        </a:rPr>
                        <a:t>razvoju</a:t>
                      </a:r>
                      <a:r>
                        <a:rPr lang="en" sz="1100" u="none" strike="noStrike" cap="none" baseline="0">
                          <a:sym typeface="Calibri"/>
                        </a:rPr>
                        <a:t> </a:t>
                      </a:r>
                      <a:r>
                        <a:rPr lang="en" sz="1100" u="none" strike="noStrike" cap="none" baseline="0" err="1">
                          <a:sym typeface="Calibri"/>
                        </a:rPr>
                        <a:t>zajednice</a:t>
                      </a:r>
                      <a:r>
                        <a:rPr lang="en" sz="1100" u="none" strike="noStrike" cap="none" baseline="0">
                          <a:sym typeface="Calibri"/>
                        </a:rPr>
                        <a:t>. </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1"/>
                  </a:ext>
                </a:extLst>
              </a:tr>
              <a:tr h="56719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Svaki</a:t>
                      </a:r>
                      <a:r>
                        <a:rPr lang="en" sz="1100" u="none" strike="noStrike" cap="none" baseline="0">
                          <a:sym typeface="Calibri"/>
                        </a:rPr>
                        <a:t> </a:t>
                      </a:r>
                      <a:r>
                        <a:rPr lang="en" sz="1100" u="none" strike="noStrike" cap="none" baseline="0" err="1">
                          <a:sym typeface="Calibri"/>
                        </a:rPr>
                        <a:t>tjedan</a:t>
                      </a:r>
                      <a:r>
                        <a:rPr lang="en" sz="1100" u="none" strike="noStrike" cap="none" baseline="0">
                          <a:sym typeface="Calibri"/>
                        </a:rPr>
                        <a:t> – </a:t>
                      </a:r>
                      <a:r>
                        <a:rPr lang="en" sz="1100" u="none" strike="noStrike" cap="none" baseline="0" err="1">
                          <a:sym typeface="Calibri"/>
                        </a:rPr>
                        <a:t>svaki</a:t>
                      </a:r>
                      <a:r>
                        <a:rPr lang="en" sz="1100" u="none" strike="noStrike" cap="none" baseline="0">
                          <a:sym typeface="Calibri"/>
                        </a:rPr>
                        <a:t> </a:t>
                      </a:r>
                      <a:r>
                        <a:rPr lang="en" sz="1100" u="none" strike="noStrike" cap="none" baseline="0" err="1">
                          <a:sym typeface="Calibri"/>
                        </a:rPr>
                        <a:t>učenik</a:t>
                      </a:r>
                      <a:r>
                        <a:rPr lang="en" sz="1100" u="none" strike="noStrike" cap="none" baseline="0">
                          <a:sym typeface="Calibri"/>
                        </a:rPr>
                        <a:t> – </a:t>
                      </a:r>
                      <a:r>
                        <a:rPr lang="en" sz="1100" u="none" strike="noStrike" cap="none" baseline="0" err="1">
                          <a:sym typeface="Calibri"/>
                        </a:rPr>
                        <a:t>jedna</a:t>
                      </a:r>
                      <a:r>
                        <a:rPr lang="en" sz="1100" u="none" strike="noStrike" cap="none" baseline="0">
                          <a:sym typeface="Calibri"/>
                        </a:rPr>
                        <a:t> boca</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2"/>
                  </a:ext>
                </a:extLst>
              </a:tr>
              <a:tr h="45423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U</a:t>
                      </a:r>
                      <a:r>
                        <a:rPr lang="en" sz="1100" u="none" strike="noStrike" cap="none" baseline="0" noProof="0" err="1">
                          <a:sym typeface="Calibri"/>
                        </a:rPr>
                        <a:t>čenici</a:t>
                      </a:r>
                      <a:r>
                        <a:rPr lang="en" sz="1100" u="none" strike="noStrike" cap="none" baseline="0" noProof="0">
                          <a:sym typeface="Calibri"/>
                        </a:rPr>
                        <a:t> </a:t>
                      </a:r>
                      <a:r>
                        <a:rPr lang="en" sz="1100" u="none" strike="noStrike" cap="none" baseline="0" noProof="0" err="1"/>
                        <a:t>i</a:t>
                      </a:r>
                      <a:r>
                        <a:rPr lang="en" sz="1100" u="none" strike="noStrike" cap="none" baseline="0" noProof="0"/>
                        <a:t> </a:t>
                      </a:r>
                      <a:r>
                        <a:rPr lang="en" sz="1100" u="none" strike="noStrike" cap="none" baseline="0" noProof="0" err="1"/>
                        <a:t>učiteljice</a:t>
                      </a:r>
                      <a:r>
                        <a:rPr lang="en" sz="1100" u="none" strike="noStrike" cap="none" baseline="0" noProof="0"/>
                        <a:t> PŠ </a:t>
                      </a:r>
                      <a:r>
                        <a:rPr lang="en" sz="1100" u="none" strike="noStrike" cap="none" baseline="0" noProof="0" err="1"/>
                        <a:t>Drežnik</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3"/>
                  </a:ext>
                </a:extLst>
              </a:tr>
              <a:tr h="4530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4"/>
                  </a:ext>
                </a:extLst>
              </a:tr>
              <a:tr h="45423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0 </a:t>
                      </a:r>
                      <a:r>
                        <a:rPr lang="en" sz="1100" u="none" strike="noStrike" cap="none" baseline="0" err="1">
                          <a:sym typeface="Calibri"/>
                        </a:rPr>
                        <a:t>kuna</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5"/>
                  </a:ext>
                </a:extLst>
              </a:tr>
              <a:tr h="55036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Prikupljene boce prodati i s dobivenim sredstvima kupovati materijale potrebne za rad u školi. </a:t>
                      </a:r>
                      <a:r>
                        <a:rPr lang="en" sz="1100" u="none" strike="noStrike" cap="none" baseline="0"/>
                        <a:t>Fotografije.</a:t>
                      </a:r>
                      <a:endParaRPr lang="en" sz="1100" u="none" strike="noStrike" cap="none" baseline="0">
                        <a:sym typeface="Calibri"/>
                      </a:endParaRPr>
                    </a:p>
                  </a:txBody>
                  <a:tcPr marL="91450" marR="91450" marT="33250" marB="332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14400" y="309518"/>
            <a:ext cx="8229600" cy="857250"/>
          </a:xfrm>
        </p:spPr>
        <p:txBody>
          <a:bodyPr>
            <a:scene3d>
              <a:camera prst="orthographicFront"/>
              <a:lightRig rig="soft" dir="t">
                <a:rot lat="0" lon="0" rev="15600000"/>
              </a:lightRig>
            </a:scene3d>
            <a:sp3d extrusionH="57150" prstMaterial="softEdge">
              <a:bevelT w="25400" h="38100"/>
            </a:sp3d>
          </a:bodyPr>
          <a:lstStyle/>
          <a:p>
            <a:pPr>
              <a:spcBef>
                <a:spcPct val="0"/>
              </a:spcBef>
            </a:pPr>
            <a:r>
              <a:rPr lang="hr-HR">
                <a:effectLst>
                  <a:outerShdw blurRad="38100" dist="38100" dir="2700000" algn="tl">
                    <a:srgbClr val="000000">
                      <a:alpha val="43137"/>
                    </a:srgbClr>
                  </a:outerShdw>
                </a:effectLst>
                <a:latin typeface="+mn-lt"/>
              </a:rPr>
              <a:t>Recikliraj, profitiraj</a:t>
            </a:r>
            <a:endParaRPr lang="hr-HR">
              <a:effectLst>
                <a:outerShdw blurRad="38100" dist="38100" dir="2700000" algn="tl">
                  <a:srgbClr val="000000">
                    <a:alpha val="43137"/>
                  </a:srgbClr>
                </a:outerShdw>
              </a:effectLst>
              <a:latin typeface="+mn-lt"/>
              <a:cs typeface="Calibri Light"/>
            </a:endParaRPr>
          </a:p>
        </p:txBody>
      </p:sp>
      <p:pic>
        <p:nvPicPr>
          <p:cNvPr id="3" name="Picture 2"/>
          <p:cNvPicPr>
            <a:picLocks noChangeAspect="1"/>
          </p:cNvPicPr>
          <p:nvPr/>
        </p:nvPicPr>
        <p:blipFill>
          <a:blip r:embed="rId3"/>
          <a:stretch>
            <a:fillRect/>
          </a:stretch>
        </p:blipFill>
        <p:spPr>
          <a:xfrm>
            <a:off x="6799969" y="24798"/>
            <a:ext cx="971587" cy="816926"/>
          </a:xfrm>
          <a:prstGeom prst="rect">
            <a:avLst/>
          </a:prstGeom>
        </p:spPr>
      </p:pic>
    </p:spTree>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996287" y="319088"/>
            <a:ext cx="8030212" cy="857250"/>
          </a:xfrm>
        </p:spPr>
        <p:txBody>
          <a:bodyPr>
            <a:normAutofit fontScale="90000"/>
            <a:scene3d>
              <a:camera prst="orthographicFront"/>
              <a:lightRig rig="threePt" dir="t"/>
            </a:scene3d>
            <a:sp3d extrusionH="57150">
              <a:bevelT w="38100" h="38100"/>
            </a:sp3d>
          </a:bodyPr>
          <a:lstStyle/>
          <a:p>
            <a:r>
              <a:rPr lang="hr-HR">
                <a:effectLst>
                  <a:outerShdw blurRad="38100" dist="38100" dir="2700000" algn="tl">
                    <a:srgbClr val="000000">
                      <a:alpha val="43137"/>
                    </a:srgbClr>
                  </a:outerShdw>
                </a:effectLst>
                <a:latin typeface="+mn-lt"/>
              </a:rPr>
              <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Zdrava prehrana</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
            </a:r>
            <a:br>
              <a:rPr lang="hr-HR">
                <a:effectLst>
                  <a:outerShdw blurRad="38100" dist="38100" dir="2700000" algn="tl">
                    <a:srgbClr val="000000">
                      <a:alpha val="43137"/>
                    </a:srgbClr>
                  </a:outerShdw>
                </a:effectLst>
                <a:latin typeface="+mn-lt"/>
              </a:rPr>
            </a:br>
            <a:r>
              <a:rPr lang="hr-HR">
                <a:effectLst>
                  <a:outerShdw blurRad="38100" dist="38100" dir="2700000" algn="tl">
                    <a:srgbClr val="000000">
                      <a:alpha val="43137"/>
                    </a:srgbClr>
                  </a:outerShdw>
                </a:effectLst>
                <a:latin typeface="+mn-lt"/>
              </a:rPr>
              <a:t/>
            </a:r>
            <a:br>
              <a:rPr lang="hr-HR">
                <a:effectLst>
                  <a:outerShdw blurRad="38100" dist="38100" dir="2700000" algn="tl">
                    <a:srgbClr val="000000">
                      <a:alpha val="43137"/>
                    </a:srgbClr>
                  </a:outerShdw>
                </a:effectLst>
                <a:latin typeface="+mn-lt"/>
              </a:rPr>
            </a:br>
            <a:endParaRPr lang="hr-HR">
              <a:effectLst>
                <a:outerShdw blurRad="38100" dist="38100" dir="2700000" algn="tl">
                  <a:srgbClr val="000000">
                    <a:alpha val="43137"/>
                  </a:srgbClr>
                </a:outerShdw>
              </a:effectLst>
              <a:latin typeface="+mn-lt"/>
            </a:endParaRPr>
          </a:p>
        </p:txBody>
      </p:sp>
      <p:graphicFrame>
        <p:nvGraphicFramePr>
          <p:cNvPr id="3" name="Tablica 2"/>
          <p:cNvGraphicFramePr>
            <a:graphicFrameLocks noGrp="1"/>
          </p:cNvGraphicFramePr>
          <p:nvPr>
            <p:extLst>
              <p:ext uri="{D42A27DB-BD31-4B8C-83A1-F6EECF244321}">
                <p14:modId xmlns:p14="http://schemas.microsoft.com/office/powerpoint/2010/main" xmlns="" val="3682640464"/>
              </p:ext>
            </p:extLst>
          </p:nvPr>
        </p:nvGraphicFramePr>
        <p:xfrm>
          <a:off x="996287" y="1380875"/>
          <a:ext cx="8030212" cy="3438385"/>
        </p:xfrm>
        <a:graphic>
          <a:graphicData uri="http://schemas.openxmlformats.org/drawingml/2006/table">
            <a:tbl>
              <a:tblPr>
                <a:tableStyleId>{0E3FDE45-AF77-4B5C-9715-49D594BDF05E}</a:tableStyleId>
              </a:tblPr>
              <a:tblGrid>
                <a:gridCol w="2529431">
                  <a:extLst>
                    <a:ext uri="{9D8B030D-6E8A-4147-A177-3AD203B41FA5}">
                      <a16:colId xmlns:a16="http://schemas.microsoft.com/office/drawing/2014/main" xmlns="" val="20000"/>
                    </a:ext>
                  </a:extLst>
                </a:gridCol>
                <a:gridCol w="5500781">
                  <a:extLst>
                    <a:ext uri="{9D8B030D-6E8A-4147-A177-3AD203B41FA5}">
                      <a16:colId xmlns:a16="http://schemas.microsoft.com/office/drawing/2014/main" xmlns="" val="20001"/>
                    </a:ext>
                  </a:extLst>
                </a:gridCol>
              </a:tblGrid>
              <a:tr h="68697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hr-HR" sz="1100" u="none" strike="noStrike" cap="none" baseline="0"/>
                        <a:t>Učenici će:</a:t>
                      </a:r>
                      <a:endParaRPr lang="en-US"/>
                    </a:p>
                    <a:p>
                      <a:pPr marL="0" marR="0" lvl="0" indent="0" algn="l">
                        <a:lnSpc>
                          <a:spcPct val="100000"/>
                        </a:lnSpc>
                        <a:spcBef>
                          <a:spcPts val="0"/>
                        </a:spcBef>
                        <a:spcAft>
                          <a:spcPts val="0"/>
                        </a:spcAft>
                        <a:buNone/>
                      </a:pPr>
                      <a:r>
                        <a:rPr lang="hr-HR" sz="1100" u="none" strike="noStrike" cap="none" baseline="0"/>
                        <a:t>- razlikovati  osnove pravilne od nepravilne prehrane,</a:t>
                      </a:r>
                      <a:endParaRPr lang="en-US"/>
                    </a:p>
                    <a:p>
                      <a:pPr marL="0" marR="0" lvl="0" indent="0" algn="l">
                        <a:lnSpc>
                          <a:spcPct val="100000"/>
                        </a:lnSpc>
                        <a:spcBef>
                          <a:spcPts val="0"/>
                        </a:spcBef>
                        <a:spcAft>
                          <a:spcPts val="0"/>
                        </a:spcAft>
                        <a:buNone/>
                      </a:pPr>
                      <a:r>
                        <a:rPr lang="hr-HR" sz="1100" u="none" strike="noStrike" cap="none" baseline="0"/>
                        <a:t>- opisivati važnost tjelesne aktivnosti,</a:t>
                      </a:r>
                      <a:endParaRPr lang="en-US"/>
                    </a:p>
                    <a:p>
                      <a:pPr marL="0" marR="0" lvl="0" indent="0" algn="l">
                        <a:lnSpc>
                          <a:spcPct val="100000"/>
                        </a:lnSpc>
                        <a:spcBef>
                          <a:spcPts val="0"/>
                        </a:spcBef>
                        <a:spcAft>
                          <a:spcPts val="0"/>
                        </a:spcAft>
                        <a:buNone/>
                      </a:pPr>
                      <a:r>
                        <a:rPr lang="hr-HR" sz="1100" u="none" strike="noStrike" cap="none" baseline="0"/>
                        <a:t>- uočavati povezanost između prirode I zdravoga života.</a:t>
                      </a:r>
                      <a:endParaRPr lang="en-US">
                        <a:sym typeface="Calibri"/>
                      </a:endParaRPr>
                    </a:p>
                  </a:txBody>
                  <a:tcPr marL="91450" marR="91450" marT="33250" marB="33250"/>
                </a:tc>
                <a:extLst>
                  <a:ext uri="{0D108BD9-81ED-4DB2-BD59-A6C34878D82A}">
                    <a16:rowId xmlns:a16="http://schemas.microsoft.com/office/drawing/2014/main" xmlns="" val="10000"/>
                  </a:ext>
                </a:extLst>
              </a:tr>
              <a:tr h="44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hr-HR" sz="1100" u="none" strike="noStrike" cap="none" baseline="0"/>
                        <a:t>Učenik razvija sliku o sebi. Uočava važnost brige za svoje zdravlje.</a:t>
                      </a:r>
                      <a:endParaRPr lang="en-US">
                        <a:sym typeface="Calibri"/>
                      </a:endParaRPr>
                    </a:p>
                  </a:txBody>
                  <a:tcPr marL="91450" marR="91450" marT="33250" marB="33250"/>
                </a:tc>
                <a:extLst>
                  <a:ext uri="{0D108BD9-81ED-4DB2-BD59-A6C34878D82A}">
                    <a16:rowId xmlns:a16="http://schemas.microsoft.com/office/drawing/2014/main" xmlns="" val="10001"/>
                  </a:ext>
                </a:extLst>
              </a:tr>
              <a:tr h="5619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realizacije:</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hr-HR" sz="1100" u="none" strike="noStrike" cap="none" baseline="0"/>
                        <a:t>Sudjeluju svi učenici iz razreda i učiteljica. Samostalno ili u parovima istražuju i prikupljaju podatke o zdravoj i nezdravoj prehrani, prikupljaju recepte, fotografije, istražuju važnost zdrave prehrane. Prikupljene materijale donose u razred te zajedno s učiteljicom izrađuju plakate, igrokaze  i sl. Organizirat će se svakodnevna tjelovježba na početku nastave (5 minuta).</a:t>
                      </a:r>
                      <a:endParaRPr lang="hr-HR" sz="1100" b="0" i="0" u="none" strike="noStrike" cap="none" baseline="0">
                        <a:solidFill>
                          <a:srgbClr val="000000"/>
                        </a:solidFill>
                        <a:latin typeface="Calibri"/>
                        <a:cs typeface="Calibri"/>
                        <a:sym typeface="Calibri"/>
                      </a:endParaRPr>
                    </a:p>
                  </a:txBody>
                  <a:tcPr marL="91450" marR="91450" marT="33250" marB="33250"/>
                </a:tc>
                <a:extLst>
                  <a:ext uri="{0D108BD9-81ED-4DB2-BD59-A6C34878D82A}">
                    <a16:rowId xmlns:a16="http://schemas.microsoft.com/office/drawing/2014/main" xmlns="" val="10002"/>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Učenici</a:t>
                      </a:r>
                      <a:r>
                        <a:rPr lang="en" sz="1100" u="none" strike="noStrike" cap="none" baseline="0"/>
                        <a:t> 1.r. </a:t>
                      </a:r>
                      <a:r>
                        <a:rPr lang="hr-HR" sz="1100" u="none" strike="noStrike" cap="none" baseline="0"/>
                        <a:t> učiteljica Tonka </a:t>
                      </a:r>
                      <a:r>
                        <a:rPr lang="hr-HR" sz="1100" u="none" strike="noStrike" cap="none" baseline="0" err="1"/>
                        <a:t>Došlić</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3"/>
                  </a:ext>
                </a:extLst>
              </a:tr>
              <a:tr h="4488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hr-HR" sz="1100" u="none" strike="noStrike" cap="none" baseline="0"/>
                        <a:t> tijekom nastavne godine </a:t>
                      </a:r>
                      <a:endParaRPr lang="en-US">
                        <a:sym typeface="Calibri"/>
                      </a:endParaRPr>
                    </a:p>
                  </a:txBody>
                  <a:tcPr marL="91450" marR="91450" marT="33250" marB="33250"/>
                </a:tc>
                <a:extLst>
                  <a:ext uri="{0D108BD9-81ED-4DB2-BD59-A6C34878D82A}">
                    <a16:rowId xmlns:a16="http://schemas.microsoft.com/office/drawing/2014/main" xmlns="" val="10004"/>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hr-HR" sz="1100" u="none" strike="noStrike" cap="none" baseline="0" err="1"/>
                        <a:t>hamer</a:t>
                      </a:r>
                      <a:r>
                        <a:rPr lang="hr-HR" sz="1100" u="none" strike="noStrike" cap="none" baseline="0"/>
                        <a:t> papir</a:t>
                      </a:r>
                      <a:endParaRPr lang="hr-HR" sz="1100" u="none" strike="noStrike" cap="none" baseline="0">
                        <a:sym typeface="Calibri"/>
                      </a:endParaRPr>
                    </a:p>
                  </a:txBody>
                  <a:tcPr marL="91450" marR="91450" marT="33250" marB="33250"/>
                </a:tc>
                <a:extLst>
                  <a:ext uri="{0D108BD9-81ED-4DB2-BD59-A6C34878D82A}">
                    <a16:rowId xmlns:a16="http://schemas.microsoft.com/office/drawing/2014/main" xmlns="" val="10005"/>
                  </a:ext>
                </a:extLst>
              </a:tr>
            </a:tbl>
          </a:graphicData>
        </a:graphic>
      </p:graphicFrame>
      <p:pic>
        <p:nvPicPr>
          <p:cNvPr id="7170" name="Picture 2" descr="Slikovni rezultat za healthy">
            <a:extLst>
              <a:ext uri="{FF2B5EF4-FFF2-40B4-BE49-F238E27FC236}">
                <a16:creationId xmlns:a16="http://schemas.microsoft.com/office/drawing/2014/main" xmlns="" id="{B62A22A9-2914-4CEF-8E42-1128F64B83D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7778" y="376418"/>
            <a:ext cx="1134285" cy="7425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5633449"/>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996"/>
        <p:cNvGrpSpPr/>
        <p:nvPr/>
      </p:nvGrpSpPr>
      <p:grpSpPr>
        <a:xfrm>
          <a:off x="0" y="0"/>
          <a:ext cx="0" cy="0"/>
          <a:chOff x="0" y="0"/>
          <a:chExt cx="0" cy="0"/>
        </a:xfrm>
      </p:grpSpPr>
      <p:graphicFrame>
        <p:nvGraphicFramePr>
          <p:cNvPr id="998" name="Shape 998"/>
          <p:cNvGraphicFramePr/>
          <p:nvPr>
            <p:extLst>
              <p:ext uri="{D42A27DB-BD31-4B8C-83A1-F6EECF244321}">
                <p14:modId xmlns:p14="http://schemas.microsoft.com/office/powerpoint/2010/main" xmlns="" val="2709132708"/>
              </p:ext>
            </p:extLst>
          </p:nvPr>
        </p:nvGraphicFramePr>
        <p:xfrm>
          <a:off x="977667" y="1091637"/>
          <a:ext cx="7842457" cy="3983685"/>
        </p:xfrm>
        <a:graphic>
          <a:graphicData uri="http://schemas.openxmlformats.org/drawingml/2006/table">
            <a:tbl>
              <a:tblPr>
                <a:tableStyleId>{0E3FDE45-AF77-4B5C-9715-49D594BDF05E}</a:tableStyleId>
              </a:tblPr>
              <a:tblGrid>
                <a:gridCol w="2343434">
                  <a:extLst>
                    <a:ext uri="{9D8B030D-6E8A-4147-A177-3AD203B41FA5}">
                      <a16:colId xmlns:a16="http://schemas.microsoft.com/office/drawing/2014/main" xmlns="" val="20000"/>
                    </a:ext>
                  </a:extLst>
                </a:gridCol>
                <a:gridCol w="5499023">
                  <a:extLst>
                    <a:ext uri="{9D8B030D-6E8A-4147-A177-3AD203B41FA5}">
                      <a16:colId xmlns:a16="http://schemas.microsoft.com/office/drawing/2014/main" xmlns="" val="20001"/>
                    </a:ext>
                  </a:extLst>
                </a:gridCol>
              </a:tblGrid>
              <a:tr h="68697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hr-HR" sz="1100" u="none" strike="noStrike" cap="none" baseline="0"/>
                        <a:t>Učenici će:</a:t>
                      </a:r>
                    </a:p>
                    <a:p>
                      <a:pPr marL="0" marR="0" lvl="0" indent="0" algn="l">
                        <a:lnSpc>
                          <a:spcPct val="100000"/>
                        </a:lnSpc>
                        <a:spcBef>
                          <a:spcPts val="0"/>
                        </a:spcBef>
                        <a:spcAft>
                          <a:spcPts val="0"/>
                        </a:spcAft>
                        <a:buFont typeface="Calibri"/>
                        <a:buNone/>
                      </a:pPr>
                      <a:r>
                        <a:rPr lang="hr-HR" sz="1100" u="none" strike="noStrike" cap="none" baseline="0"/>
                        <a:t>- </a:t>
                      </a:r>
                      <a:r>
                        <a:rPr lang="hr-HR" sz="1100" b="0" i="0" u="none" strike="noStrike" cap="none" baseline="0" noProof="0">
                          <a:latin typeface="Calibri"/>
                        </a:rPr>
                        <a:t>razviti različite kompetencije: komunikaciju na materinskom i stranom jeziku, digitalne kompetencije, </a:t>
                      </a:r>
                      <a:r>
                        <a:rPr lang="hr-HR" sz="1100" b="0" i="0" u="none" strike="noStrike" cap="none" baseline="0" noProof="0" err="1">
                          <a:latin typeface="Calibri"/>
                        </a:rPr>
                        <a:t>inicijativnost</a:t>
                      </a:r>
                      <a:r>
                        <a:rPr lang="hr-HR" sz="1100" b="0" i="0" u="none" strike="noStrike" cap="none" baseline="0" noProof="0">
                          <a:latin typeface="Calibri"/>
                        </a:rPr>
                        <a:t> i poduzetnost predstavljajući svoje igre drugim učenicima. Zatim će razvijati matematičke kompetencije, učiti kako učiti, usvajati  i njegovati temeljne humane vrijednosti (prijateljstvo</a:t>
                      </a:r>
                      <a:r>
                        <a:rPr lang="hr-HR" sz="1100" b="0" i="0" u="none" strike="noStrike" cap="none" baseline="0" noProof="0">
                          <a:latin typeface="Calibri"/>
                          <a:sym typeface="Calibri"/>
                        </a:rPr>
                        <a:t>,</a:t>
                      </a:r>
                      <a:r>
                        <a:rPr lang="hr-HR" sz="1100" b="0" i="0" u="none" strike="noStrike" cap="none" baseline="0" noProof="0">
                          <a:latin typeface="Calibri"/>
                        </a:rPr>
                        <a:t> nenasilje, pravednost i empatija). </a:t>
                      </a:r>
                      <a:endParaRPr lang="hr-HR" sz="1100" b="0" i="0" u="none" strike="noStrike" cap="none" baseline="0" noProof="0">
                        <a:latin typeface="Calibri"/>
                        <a:sym typeface="Calibri"/>
                      </a:endParaRPr>
                    </a:p>
                  </a:txBody>
                  <a:tcPr marL="91450" marR="91450" marT="33250" marB="33250"/>
                </a:tc>
                <a:extLst>
                  <a:ext uri="{0D108BD9-81ED-4DB2-BD59-A6C34878D82A}">
                    <a16:rowId xmlns:a16="http://schemas.microsoft.com/office/drawing/2014/main" xmlns="" val="10000"/>
                  </a:ext>
                </a:extLst>
              </a:tr>
              <a:tr h="44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hr-HR" sz="1100" b="0" i="0" u="none" strike="noStrike" cap="none" baseline="0" noProof="0">
                          <a:latin typeface="Calibri"/>
                        </a:rPr>
                        <a:t>Stečeno znanje, kulturnu svijest i socijalne vještine primjenjivat će u svakodnevnom životu.</a:t>
                      </a:r>
                      <a:endParaRPr lang="hr-HR" sz="1100" b="0" i="0" u="none" strike="noStrike" cap="none" baseline="0" noProof="0"/>
                    </a:p>
                    <a:p>
                      <a:pPr marL="0" marR="0" lvl="0" indent="0" algn="l">
                        <a:lnSpc>
                          <a:spcPct val="100000"/>
                        </a:lnSpc>
                        <a:spcBef>
                          <a:spcPts val="0"/>
                        </a:spcBef>
                        <a:spcAft>
                          <a:spcPts val="0"/>
                        </a:spcAft>
                        <a:buNone/>
                      </a:pPr>
                      <a:endParaRPr lang="hr-HR" sz="1100" b="0" i="0" u="none" strike="noStrike" cap="none" baseline="0" noProof="0">
                        <a:latin typeface="Calibri"/>
                        <a:sym typeface="Calibri"/>
                      </a:endParaRPr>
                    </a:p>
                  </a:txBody>
                  <a:tcPr marL="91450" marR="91450" marT="33250" marB="33250"/>
                </a:tc>
                <a:extLst>
                  <a:ext uri="{0D108BD9-81ED-4DB2-BD59-A6C34878D82A}">
                    <a16:rowId xmlns:a16="http://schemas.microsoft.com/office/drawing/2014/main" xmlns="" val="10001"/>
                  </a:ext>
                </a:extLst>
              </a:tr>
              <a:tr h="5619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hr-HR" sz="1100" b="0" i="0" u="none" strike="noStrike" cap="none" baseline="0" noProof="0">
                          <a:latin typeface="Calibri"/>
                        </a:rPr>
                        <a:t>Svaki učenik će sudjelovati u igrama. Neke igre će i sami kreirati i prezentirati ih učenicima sudionicima u projektu. Na taj način će razvijat digitalne kompetencije jer će putem videokonferencija predstaviti svoje igre. Stvarat će se razredna kolekcija igara koja će se moći koristiti u nastavi kao poticaj za daljnje suradničko učenje unutar svoje razredne zajednice</a:t>
                      </a:r>
                      <a:endParaRPr lang="en-US">
                        <a:sym typeface="Calibri"/>
                      </a:endParaRPr>
                    </a:p>
                  </a:txBody>
                  <a:tcPr marL="91450" marR="91450" marT="33250" marB="33250"/>
                </a:tc>
                <a:extLst>
                  <a:ext uri="{0D108BD9-81ED-4DB2-BD59-A6C34878D82A}">
                    <a16:rowId xmlns:a16="http://schemas.microsoft.com/office/drawing/2014/main" xmlns="" val="10002"/>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en" sz="1100" u="none" strike="noStrike" cap="none" baseline="0" err="1"/>
                        <a:t>Učiteljica</a:t>
                      </a:r>
                      <a:r>
                        <a:rPr lang="en" sz="1100" u="none" strike="noStrike" cap="none" baseline="0">
                          <a:sym typeface="Calibri"/>
                        </a:rPr>
                        <a:t> </a:t>
                      </a:r>
                      <a:r>
                        <a:rPr lang="en" sz="1100" u="none" strike="noStrike" cap="none" baseline="0"/>
                        <a:t>Jelena </a:t>
                      </a:r>
                      <a:r>
                        <a:rPr lang="en" sz="1100" u="none" strike="noStrike" cap="none" baseline="0" err="1"/>
                        <a:t>Bradašić</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učenici</a:t>
                      </a:r>
                      <a:r>
                        <a:rPr lang="en" sz="1100" u="none" strike="noStrike" cap="none" baseline="0"/>
                        <a:t> 3. </a:t>
                      </a:r>
                      <a:r>
                        <a:rPr lang="en" sz="1100" u="none" strike="noStrike" cap="none" baseline="0" err="1"/>
                        <a:t>i</a:t>
                      </a:r>
                      <a:r>
                        <a:rPr lang="en" sz="1100" u="none" strike="noStrike" cap="none" baseline="0"/>
                        <a:t>. 4.razreda  PRO</a:t>
                      </a:r>
                      <a:r>
                        <a:rPr lang="en" sz="1100" u="none" strike="noStrike" cap="none" baseline="0">
                          <a:sym typeface="Calibri"/>
                        </a:rPr>
                        <a:t> Laze</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3"/>
                  </a:ext>
                </a:extLst>
              </a:tr>
              <a:tr h="4488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hr-HR" sz="1100" u="none" strike="noStrike" cap="none" baseline="0"/>
                        <a:t>Tijekom godine</a:t>
                      </a:r>
                      <a:endParaRPr lang="hr-HR" sz="1100" u="none" strike="noStrike" cap="none" baseline="0">
                        <a:sym typeface="Calibri"/>
                      </a:endParaRPr>
                    </a:p>
                  </a:txBody>
                  <a:tcPr marL="91450" marR="91450" marT="33250" marB="33250"/>
                </a:tc>
                <a:extLst>
                  <a:ext uri="{0D108BD9-81ED-4DB2-BD59-A6C34878D82A}">
                    <a16:rowId xmlns:a16="http://schemas.microsoft.com/office/drawing/2014/main" xmlns="" val="10004"/>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t>100</a:t>
                      </a:r>
                      <a:r>
                        <a:rPr lang="en" sz="1100" u="none" strike="noStrike" cap="none" baseline="0">
                          <a:sym typeface="Calibri"/>
                        </a:rPr>
                        <a:t> </a:t>
                      </a:r>
                      <a:r>
                        <a:rPr lang="en" sz="1100" u="none" strike="noStrike" cap="none" baseline="0" err="1">
                          <a:sym typeface="Calibri"/>
                        </a:rPr>
                        <a:t>kuna</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5"/>
                  </a:ext>
                </a:extLst>
              </a:tr>
              <a:tr h="5453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hr-HR" sz="1100" b="0" i="0" u="none" strike="noStrike" cap="none" baseline="0" noProof="0"/>
                        <a:t>Međusobna valorizacija učenika i učitelja koristeći videokonferencije i obrasce. Stvaranje </a:t>
                      </a:r>
                      <a:r>
                        <a:rPr lang="hr-HR" sz="1100" b="0" i="0" u="none" strike="noStrike" cap="none" baseline="0" noProof="0" err="1"/>
                        <a:t>Wekelet</a:t>
                      </a:r>
                      <a:r>
                        <a:rPr lang="hr-HR" sz="1100" b="0" i="0" u="none" strike="noStrike" cap="none" baseline="0" noProof="0"/>
                        <a:t> kolekcije igara.</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912867" y="95340"/>
            <a:ext cx="8229600" cy="1106888"/>
          </a:xfrm>
        </p:spPr>
        <p:txBody>
          <a:bodyPr>
            <a:noAutofit/>
            <a:scene3d>
              <a:camera prst="orthographicFront"/>
              <a:lightRig rig="threePt" dir="t"/>
            </a:scene3d>
            <a:sp3d extrusionH="57150">
              <a:bevelT w="38100" h="38100"/>
            </a:sp3d>
          </a:bodyPr>
          <a:lstStyle/>
          <a:p>
            <a:r>
              <a:rPr lang="hr-HR" sz="3200">
                <a:ln/>
                <a:effectLst>
                  <a:outerShdw blurRad="38100" dist="38100" dir="2700000" algn="tl">
                    <a:srgbClr val="000000">
                      <a:alpha val="43137"/>
                    </a:srgbClr>
                  </a:outerShdw>
                </a:effectLst>
                <a:latin typeface="+mn-lt"/>
                <a:cs typeface="Calibri Light"/>
              </a:rPr>
              <a:t>Igrom do znanja i zabave – e </a:t>
            </a:r>
            <a:r>
              <a:rPr lang="hr-HR" sz="3200" err="1">
                <a:ln/>
                <a:effectLst>
                  <a:outerShdw blurRad="38100" dist="38100" dir="2700000" algn="tl">
                    <a:srgbClr val="000000">
                      <a:alpha val="43137"/>
                    </a:srgbClr>
                  </a:outerShdw>
                </a:effectLst>
                <a:latin typeface="+mn-lt"/>
                <a:cs typeface="Calibri Light"/>
              </a:rPr>
              <a:t>Twinning</a:t>
            </a:r>
            <a:r>
              <a:rPr lang="hr-HR" sz="3200">
                <a:ln/>
                <a:effectLst>
                  <a:outerShdw blurRad="38100" dist="38100" dir="2700000" algn="tl">
                    <a:srgbClr val="000000">
                      <a:alpha val="43137"/>
                    </a:srgbClr>
                  </a:outerShdw>
                </a:effectLst>
                <a:latin typeface="+mn-lt"/>
                <a:cs typeface="Calibri Light"/>
              </a:rPr>
              <a:t> projekt                 </a:t>
            </a:r>
          </a:p>
        </p:txBody>
      </p:sp>
      <p:pic>
        <p:nvPicPr>
          <p:cNvPr id="4" name="Picture 4" descr="A close up of a toy&#10;&#10;Description automatically generated">
            <a:extLst>
              <a:ext uri="{FF2B5EF4-FFF2-40B4-BE49-F238E27FC236}">
                <a16:creationId xmlns:a16="http://schemas.microsoft.com/office/drawing/2014/main" xmlns="" id="{C713D823-82A2-4E92-A975-1E905028AC6E}"/>
              </a:ext>
            </a:extLst>
          </p:cNvPr>
          <p:cNvPicPr>
            <a:picLocks noChangeAspect="1"/>
          </p:cNvPicPr>
          <p:nvPr/>
        </p:nvPicPr>
        <p:blipFill>
          <a:blip r:embed="rId3"/>
          <a:stretch>
            <a:fillRect/>
          </a:stretch>
        </p:blipFill>
        <p:spPr>
          <a:xfrm>
            <a:off x="7565719" y="95340"/>
            <a:ext cx="1038851" cy="957263"/>
          </a:xfrm>
          <a:prstGeom prst="rect">
            <a:avLst/>
          </a:prstGeom>
        </p:spPr>
      </p:pic>
    </p:spTree>
    <p:extLst>
      <p:ext uri="{BB962C8B-B14F-4D97-AF65-F5344CB8AC3E}">
        <p14:creationId xmlns:p14="http://schemas.microsoft.com/office/powerpoint/2010/main" xmlns="" val="714750347"/>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87251-6837-4228-832C-C561BBBD8244}"/>
              </a:ext>
            </a:extLst>
          </p:cNvPr>
          <p:cNvSpPr>
            <a:spLocks noGrp="1"/>
          </p:cNvSpPr>
          <p:nvPr>
            <p:ph type="title"/>
          </p:nvPr>
        </p:nvSpPr>
        <p:spPr>
          <a:xfrm>
            <a:off x="795532" y="213602"/>
            <a:ext cx="8229600" cy="857250"/>
          </a:xfrm>
        </p:spPr>
        <p:txBody>
          <a:bodyPr>
            <a:noAutofit/>
            <a:scene3d>
              <a:camera prst="orthographicFront"/>
              <a:lightRig rig="threePt" dir="t"/>
            </a:scene3d>
            <a:sp3d extrusionH="57150">
              <a:bevelT w="38100" h="38100"/>
            </a:sp3d>
          </a:bodyPr>
          <a:lstStyle/>
          <a:p>
            <a:r>
              <a:rPr lang="en" sz="2400" b="0">
                <a:effectLst>
                  <a:outerShdw blurRad="38100" dist="38100" dir="2700000" algn="tl">
                    <a:srgbClr val="000000">
                      <a:alpha val="43137"/>
                    </a:srgbClr>
                  </a:outerShdw>
                </a:effectLst>
                <a:latin typeface="+mn-lt"/>
                <a:ea typeface="+mj-lt"/>
                <a:cs typeface="+mj-lt"/>
              </a:rPr>
              <a:t>eTwinning projekt</a:t>
            </a:r>
            <a:r>
              <a:rPr lang="en" sz="2400" b="0" i="1">
                <a:effectLst>
                  <a:outerShdw blurRad="38100" dist="38100" dir="2700000" algn="tl">
                    <a:srgbClr val="000000">
                      <a:alpha val="43137"/>
                    </a:srgbClr>
                  </a:outerShdw>
                </a:effectLst>
                <a:latin typeface="+mn-lt"/>
                <a:ea typeface="+mj-lt"/>
                <a:cs typeface="+mj-lt"/>
              </a:rPr>
              <a:t> Me, Myself &amp; I</a:t>
            </a:r>
            <a:r>
              <a:rPr lang="en-US" sz="2400" b="0">
                <a:effectLst>
                  <a:outerShdw blurRad="38100" dist="38100" dir="2700000" algn="tl">
                    <a:srgbClr val="000000">
                      <a:alpha val="43137"/>
                    </a:srgbClr>
                  </a:outerShdw>
                </a:effectLst>
                <a:latin typeface="+mn-lt"/>
                <a:ea typeface="+mj-lt"/>
                <a:cs typeface="+mj-lt"/>
              </a:rPr>
              <a:t> </a:t>
            </a:r>
            <a:r>
              <a:rPr lang="en" sz="2400" b="0" i="1">
                <a:effectLst>
                  <a:outerShdw blurRad="38100" dist="38100" dir="2700000" algn="tl">
                    <a:srgbClr val="000000">
                      <a:alpha val="43137"/>
                    </a:srgbClr>
                  </a:outerShdw>
                </a:effectLst>
                <a:latin typeface="+mn-lt"/>
                <a:ea typeface="+mj-lt"/>
                <a:cs typeface="+mj-lt"/>
              </a:rPr>
              <a:t>(Ja i sva moja lica)  </a:t>
            </a:r>
            <a:endParaRPr lang="en-US" sz="2400" b="0">
              <a:effectLst>
                <a:outerShdw blurRad="38100" dist="38100" dir="2700000" algn="tl">
                  <a:srgbClr val="000000">
                    <a:alpha val="43137"/>
                  </a:srgbClr>
                </a:outerShdw>
              </a:effectLst>
              <a:latin typeface="+mn-lt"/>
            </a:endParaRPr>
          </a:p>
        </p:txBody>
      </p:sp>
      <p:graphicFrame>
        <p:nvGraphicFramePr>
          <p:cNvPr id="4" name="Shape 998">
            <a:extLst>
              <a:ext uri="{FF2B5EF4-FFF2-40B4-BE49-F238E27FC236}">
                <a16:creationId xmlns:a16="http://schemas.microsoft.com/office/drawing/2014/main" xmlns="" id="{397CCBA7-2F09-42C9-8922-FF7F539983FC}"/>
              </a:ext>
            </a:extLst>
          </p:cNvPr>
          <p:cNvGraphicFramePr/>
          <p:nvPr>
            <p:extLst>
              <p:ext uri="{D42A27DB-BD31-4B8C-83A1-F6EECF244321}">
                <p14:modId xmlns:p14="http://schemas.microsoft.com/office/powerpoint/2010/main" xmlns="" val="2570584977"/>
              </p:ext>
            </p:extLst>
          </p:nvPr>
        </p:nvGraphicFramePr>
        <p:xfrm>
          <a:off x="890337" y="1136105"/>
          <a:ext cx="7656348" cy="3791442"/>
        </p:xfrm>
        <a:graphic>
          <a:graphicData uri="http://schemas.openxmlformats.org/drawingml/2006/table">
            <a:tbl>
              <a:tblPr>
                <a:tableStyleId>{0E3FDE45-AF77-4B5C-9715-49D594BDF05E}</a:tableStyleId>
              </a:tblPr>
              <a:tblGrid>
                <a:gridCol w="2287822">
                  <a:extLst>
                    <a:ext uri="{9D8B030D-6E8A-4147-A177-3AD203B41FA5}">
                      <a16:colId xmlns:a16="http://schemas.microsoft.com/office/drawing/2014/main" xmlns="" val="20000"/>
                    </a:ext>
                  </a:extLst>
                </a:gridCol>
                <a:gridCol w="5368526">
                  <a:extLst>
                    <a:ext uri="{9D8B030D-6E8A-4147-A177-3AD203B41FA5}">
                      <a16:colId xmlns:a16="http://schemas.microsoft.com/office/drawing/2014/main" xmlns="" val="20001"/>
                    </a:ext>
                  </a:extLst>
                </a:gridCol>
              </a:tblGrid>
              <a:tr h="944864">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lvl="0" algn="l">
                        <a:lnSpc>
                          <a:spcPct val="100000"/>
                        </a:lnSpc>
                        <a:spcBef>
                          <a:spcPts val="0"/>
                        </a:spcBef>
                        <a:spcAft>
                          <a:spcPts val="0"/>
                        </a:spcAft>
                        <a:buNone/>
                      </a:pPr>
                      <a:r>
                        <a:rPr lang="hr-HR" sz="1100" u="none" strike="noStrike" cap="none" baseline="0" noProof="0"/>
                        <a:t>Učenici će: </a:t>
                      </a:r>
                      <a:endParaRPr lang="hr-HR"/>
                    </a:p>
                    <a:p>
                      <a:pPr lvl="0" algn="l">
                        <a:lnSpc>
                          <a:spcPct val="100000"/>
                        </a:lnSpc>
                        <a:spcBef>
                          <a:spcPts val="0"/>
                        </a:spcBef>
                        <a:spcAft>
                          <a:spcPts val="0"/>
                        </a:spcAft>
                        <a:buNone/>
                      </a:pPr>
                      <a:r>
                        <a:rPr lang="en" sz="1100" b="0" i="0" u="none" strike="noStrike" cap="none" baseline="0" noProof="0">
                          <a:latin typeface="Calibri"/>
                        </a:rPr>
                        <a:t>- </a:t>
                      </a:r>
                      <a:r>
                        <a:rPr lang="en" sz="1100" b="0" i="0" u="none" strike="noStrike" cap="none" baseline="0" noProof="0" err="1">
                          <a:latin typeface="Calibri"/>
                        </a:rPr>
                        <a:t>razviti</a:t>
                      </a:r>
                      <a:r>
                        <a:rPr lang="en" sz="1100" b="0" i="0" u="none" strike="noStrike" cap="none" baseline="0" noProof="0">
                          <a:latin typeface="Calibri"/>
                        </a:rPr>
                        <a:t> </a:t>
                      </a:r>
                      <a:r>
                        <a:rPr lang="en" sz="1100" b="0" i="0" u="none" strike="noStrike" cap="none" baseline="0" noProof="0" err="1">
                          <a:latin typeface="Calibri"/>
                        </a:rPr>
                        <a:t>samopouzdanje</a:t>
                      </a:r>
                      <a:r>
                        <a:rPr lang="en" sz="1100" b="0" i="0" u="none" strike="noStrike" cap="none" baseline="0" noProof="0">
                          <a:latin typeface="Calibri"/>
                        </a:rPr>
                        <a:t> </a:t>
                      </a:r>
                      <a:r>
                        <a:rPr lang="en" sz="1100" b="0" i="0" u="none" strike="noStrike" cap="none" baseline="0" noProof="0" err="1">
                          <a:latin typeface="Calibri"/>
                        </a:rPr>
                        <a:t>kroz</a:t>
                      </a:r>
                      <a:r>
                        <a:rPr lang="en" sz="1100" b="0" i="0" u="none" strike="noStrike" cap="none" baseline="0" noProof="0">
                          <a:latin typeface="Calibri"/>
                        </a:rPr>
                        <a:t> </a:t>
                      </a:r>
                      <a:r>
                        <a:rPr lang="en" sz="1100" b="0" i="0" u="none" strike="noStrike" cap="none" baseline="0" noProof="0" err="1">
                          <a:latin typeface="Calibri"/>
                        </a:rPr>
                        <a:t>međusobnu</a:t>
                      </a:r>
                      <a:r>
                        <a:rPr lang="en" sz="1100" b="0" i="0" u="none" strike="noStrike" cap="none" baseline="0" noProof="0">
                          <a:latin typeface="Calibri"/>
                        </a:rPr>
                        <a:t> </a:t>
                      </a:r>
                      <a:r>
                        <a:rPr lang="en" sz="1100" b="0" i="0" u="none" strike="noStrike" cap="none" baseline="0" noProof="0" err="1">
                          <a:latin typeface="Calibri"/>
                        </a:rPr>
                        <a:t>suradnju</a:t>
                      </a:r>
                      <a:r>
                        <a:rPr lang="en" sz="1100" b="0" i="0" u="none" strike="noStrike" cap="none" baseline="0" noProof="0">
                          <a:latin typeface="Calibri"/>
                        </a:rPr>
                        <a:t>, </a:t>
                      </a:r>
                      <a:r>
                        <a:rPr lang="en" sz="1100" b="0" i="0" u="none" strike="noStrike" cap="none" baseline="0" noProof="0" err="1">
                          <a:latin typeface="Calibri"/>
                        </a:rPr>
                        <a:t>suradnju</a:t>
                      </a:r>
                      <a:r>
                        <a:rPr lang="en" sz="1100" b="0" i="0" u="none" strike="noStrike" cap="none" baseline="0" noProof="0">
                          <a:latin typeface="Calibri"/>
                        </a:rPr>
                        <a:t> s </a:t>
                      </a:r>
                      <a:r>
                        <a:rPr lang="en" sz="1100" b="0" i="0" u="none" strike="noStrike" cap="none" baseline="0" noProof="0" err="1">
                          <a:latin typeface="Calibri"/>
                        </a:rPr>
                        <a:t>partnerima</a:t>
                      </a:r>
                      <a:r>
                        <a:rPr lang="en" sz="1100" b="0" i="0" u="none" strike="noStrike" cap="none" baseline="0" noProof="0">
                          <a:latin typeface="Calibri"/>
                        </a:rPr>
                        <a:t> </a:t>
                      </a:r>
                      <a:r>
                        <a:rPr lang="en" sz="1100" b="0" i="0" u="none" strike="noStrike" cap="none" baseline="0" noProof="0" err="1">
                          <a:latin typeface="Calibri"/>
                        </a:rPr>
                        <a:t>te</a:t>
                      </a:r>
                      <a:r>
                        <a:rPr lang="en" sz="1100" b="0" i="0" u="none" strike="noStrike" cap="none" baseline="0" noProof="0">
                          <a:latin typeface="Calibri"/>
                        </a:rPr>
                        <a:t> </a:t>
                      </a:r>
                      <a:r>
                        <a:rPr lang="en" sz="1100" b="0" i="0" u="none" strike="noStrike" cap="none" baseline="0" noProof="0" err="1">
                          <a:latin typeface="Calibri"/>
                        </a:rPr>
                        <a:t>pri</a:t>
                      </a:r>
                      <a:r>
                        <a:rPr lang="en" sz="1100" b="0" i="0" u="none" strike="noStrike" cap="none" baseline="0" noProof="0">
                          <a:latin typeface="Calibri"/>
                        </a:rPr>
                        <a:t> </a:t>
                      </a:r>
                      <a:r>
                        <a:rPr lang="en" sz="1100" b="0" i="0" u="none" strike="noStrike" cap="none" baseline="0" noProof="0" err="1">
                          <a:latin typeface="Calibri"/>
                        </a:rPr>
                        <a:t>individualnom</a:t>
                      </a:r>
                      <a:r>
                        <a:rPr lang="en" sz="1100" b="0" i="0" u="none" strike="noStrike" cap="none" baseline="0" noProof="0">
                          <a:latin typeface="Calibri"/>
                        </a:rPr>
                        <a:t> </a:t>
                      </a:r>
                      <a:r>
                        <a:rPr lang="en" sz="1100" b="0" i="0" u="none" strike="noStrike" cap="none" baseline="0" noProof="0" err="1">
                          <a:latin typeface="Calibri"/>
                        </a:rPr>
                        <a:t>radu</a:t>
                      </a:r>
                      <a:r>
                        <a:rPr lang="hr-HR" sz="1100" b="0" i="0" u="none" strike="noStrike" cap="none" baseline="0" noProof="0">
                          <a:latin typeface="Calibri"/>
                        </a:rPr>
                        <a:t> </a:t>
                      </a:r>
                      <a:endParaRPr lang="hr-HR"/>
                    </a:p>
                    <a:p>
                      <a:pPr lvl="0" algn="l">
                        <a:lnSpc>
                          <a:spcPct val="100000"/>
                        </a:lnSpc>
                        <a:spcBef>
                          <a:spcPts val="0"/>
                        </a:spcBef>
                        <a:spcAft>
                          <a:spcPts val="0"/>
                        </a:spcAft>
                        <a:buNone/>
                      </a:pPr>
                      <a:r>
                        <a:rPr lang="en" sz="1100" b="0" i="0" u="none" strike="noStrike" cap="none" baseline="0" noProof="0">
                          <a:latin typeface="Calibri"/>
                        </a:rPr>
                        <a:t>- prepoznati vlastite i tuđe osjećaje, razlikovati ih i regulirati na primjeren način</a:t>
                      </a:r>
                      <a:r>
                        <a:rPr lang="hr-HR" sz="1100" b="0" i="0" u="none" strike="noStrike" cap="none" baseline="0" noProof="0">
                          <a:latin typeface="Calibri"/>
                        </a:rPr>
                        <a:t> </a:t>
                      </a:r>
                      <a:r>
                        <a:rPr lang="en" sz="1100" b="0" i="0" u="none" strike="noStrike" cap="none" baseline="0" noProof="0">
                          <a:latin typeface="Calibri"/>
                        </a:rPr>
                        <a:t>- </a:t>
                      </a:r>
                      <a:r>
                        <a:rPr lang="en" sz="1100" b="0" i="0" u="none" strike="noStrike" cap="none" baseline="0" noProof="0" err="1">
                          <a:latin typeface="Calibri"/>
                        </a:rPr>
                        <a:t>izrađivati</a:t>
                      </a:r>
                      <a:r>
                        <a:rPr lang="en" sz="1100" b="0" i="0" u="none" strike="noStrike" cap="none" baseline="0" noProof="0">
                          <a:latin typeface="Calibri"/>
                        </a:rPr>
                        <a:t> e-</a:t>
                      </a:r>
                      <a:r>
                        <a:rPr lang="en" sz="1100" b="0" i="0" u="none" strike="noStrike" cap="none" baseline="0" noProof="0" err="1">
                          <a:latin typeface="Calibri"/>
                        </a:rPr>
                        <a:t>brošure</a:t>
                      </a:r>
                      <a:r>
                        <a:rPr lang="en" sz="1100" b="0" i="0" u="none" strike="noStrike" cap="none" baseline="0" noProof="0">
                          <a:latin typeface="Calibri"/>
                        </a:rPr>
                        <a:t>, e-</a:t>
                      </a:r>
                      <a:r>
                        <a:rPr lang="en" sz="1100" b="0" i="0" u="none" strike="noStrike" cap="none" baseline="0" noProof="0" err="1">
                          <a:latin typeface="Calibri"/>
                        </a:rPr>
                        <a:t>slikovnice</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videozapise</a:t>
                      </a:r>
                      <a:r>
                        <a:rPr lang="en" sz="1100" b="0" i="0" u="none" strike="noStrike" cap="none" baseline="0" noProof="0">
                          <a:latin typeface="Calibri"/>
                        </a:rPr>
                        <a:t>, </a:t>
                      </a:r>
                      <a:r>
                        <a:rPr lang="en" sz="1100" b="0" i="0" u="none" strike="noStrike" cap="none" baseline="0" noProof="0" err="1">
                          <a:latin typeface="Calibri"/>
                        </a:rPr>
                        <a:t>snimati</a:t>
                      </a:r>
                      <a:r>
                        <a:rPr lang="en" sz="1100" b="0" i="0" u="none" strike="noStrike" cap="none" baseline="0" noProof="0">
                          <a:latin typeface="Calibri"/>
                        </a:rPr>
                        <a:t> </a:t>
                      </a:r>
                      <a:r>
                        <a:rPr lang="en" sz="1100" b="0" i="0" u="none" strike="noStrike" cap="none" baseline="0" noProof="0" err="1">
                          <a:latin typeface="Calibri"/>
                        </a:rPr>
                        <a:t>audiozapise</a:t>
                      </a:r>
                      <a:r>
                        <a:rPr lang="en" sz="1100" b="0" i="0" u="none" strike="noStrike" cap="none" baseline="0" noProof="0">
                          <a:latin typeface="Calibri"/>
                        </a:rPr>
                        <a:t>, </a:t>
                      </a:r>
                      <a:r>
                        <a:rPr lang="en" sz="1100" b="0" i="0" u="none" strike="noStrike" cap="none" baseline="0" noProof="0" err="1">
                          <a:latin typeface="Calibri"/>
                        </a:rPr>
                        <a:t>pisati</a:t>
                      </a:r>
                      <a:r>
                        <a:rPr lang="en" sz="1100" b="0" i="0" u="none" strike="noStrike" cap="none" baseline="0" noProof="0">
                          <a:latin typeface="Calibri"/>
                        </a:rPr>
                        <a:t> </a:t>
                      </a:r>
                      <a:r>
                        <a:rPr lang="en" sz="1100" b="0" i="0" u="none" strike="noStrike" cap="none" baseline="0" noProof="0" err="1">
                          <a:latin typeface="Calibri"/>
                        </a:rPr>
                        <a:t>tekstove</a:t>
                      </a:r>
                      <a:r>
                        <a:rPr lang="en" sz="1100" b="0" i="0" u="none" strike="noStrike" cap="none" baseline="0" noProof="0">
                          <a:latin typeface="Calibri"/>
                        </a:rPr>
                        <a:t>, </a:t>
                      </a:r>
                      <a:r>
                        <a:rPr lang="en" sz="1100" b="0" i="0" u="none" strike="noStrike" cap="none" baseline="0" noProof="0" err="1">
                          <a:latin typeface="Calibri"/>
                        </a:rPr>
                        <a:t>plesati</a:t>
                      </a:r>
                      <a:r>
                        <a:rPr lang="en" sz="1100" b="0" i="0" u="none" strike="noStrike" cap="none" baseline="0" noProof="0">
                          <a:latin typeface="Calibri"/>
                        </a:rPr>
                        <a:t>, </a:t>
                      </a:r>
                      <a:r>
                        <a:rPr lang="en" sz="1100" b="0" i="0" u="none" strike="noStrike" cap="none" baseline="0" noProof="0" err="1">
                          <a:latin typeface="Calibri"/>
                        </a:rPr>
                        <a:t>pjevati</a:t>
                      </a:r>
                      <a:r>
                        <a:rPr lang="en" sz="1100" b="0" i="0" u="none" strike="noStrike" cap="none" baseline="0" noProof="0">
                          <a:latin typeface="Calibri"/>
                        </a:rPr>
                        <a:t>, </a:t>
                      </a:r>
                      <a:r>
                        <a:rPr lang="en" sz="1100" b="0" i="0" u="none" strike="noStrike" cap="none" baseline="0" noProof="0" err="1">
                          <a:latin typeface="Calibri"/>
                        </a:rPr>
                        <a:t>slikati</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dr.</a:t>
                      </a:r>
                      <a:endParaRPr lang="en" b="0" i="0">
                        <a:latin typeface="Calibri"/>
                        <a:sym typeface="Calibri"/>
                      </a:endParaRPr>
                    </a:p>
                  </a:txBody>
                  <a:tcPr marL="91450" marR="91450" marT="33250" marB="33250"/>
                </a:tc>
                <a:extLst>
                  <a:ext uri="{0D108BD9-81ED-4DB2-BD59-A6C34878D82A}">
                    <a16:rowId xmlns:a16="http://schemas.microsoft.com/office/drawing/2014/main" xmlns="" val="10000"/>
                  </a:ext>
                </a:extLst>
              </a:tr>
              <a:tr h="41638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a:t>Učenici će moći prepoznati i primijeniti zdrave obrasce </a:t>
                      </a:r>
                      <a:r>
                        <a:rPr lang="en" sz="1100" b="0" i="0" u="none" strike="noStrike" cap="none" baseline="0" noProof="0" err="1"/>
                        <a:t>ponašanja</a:t>
                      </a:r>
                      <a:r>
                        <a:rPr lang="en" sz="1100" b="0" i="0" u="none" strike="noStrike" cap="none" baseline="0" noProof="0"/>
                        <a:t> </a:t>
                      </a:r>
                      <a:r>
                        <a:rPr lang="en" sz="1100" b="0" i="0" u="none" strike="noStrike" cap="none" baseline="0" noProof="0" err="1"/>
                        <a:t>kroz</a:t>
                      </a:r>
                      <a:r>
                        <a:rPr lang="en" sz="1100" b="0" i="0" u="none" strike="noStrike" cap="none" baseline="0" noProof="0"/>
                        <a:t> </a:t>
                      </a:r>
                      <a:r>
                        <a:rPr lang="en" sz="1100" b="0" i="0" u="none" strike="noStrike" cap="none" baseline="0" noProof="0" err="1"/>
                        <a:t>zanimljive</a:t>
                      </a:r>
                      <a:r>
                        <a:rPr lang="en" sz="1100" b="0" i="0" u="none" strike="noStrike" cap="none" baseline="0" noProof="0"/>
                        <a:t> </a:t>
                      </a:r>
                      <a:r>
                        <a:rPr lang="en" sz="1100" b="0" i="0" u="none" strike="noStrike" cap="none" baseline="0" noProof="0" err="1"/>
                        <a:t>aktivnosti</a:t>
                      </a:r>
                      <a:r>
                        <a:rPr lang="en" sz="1100" b="0" i="0" u="none" strike="noStrike" cap="none" baseline="0" noProof="0"/>
                        <a:t> </a:t>
                      </a:r>
                      <a:r>
                        <a:rPr lang="en" sz="1100" b="0" i="0" u="none" strike="noStrike" cap="none" baseline="0" noProof="0" err="1"/>
                        <a:t>te</a:t>
                      </a:r>
                      <a:r>
                        <a:rPr lang="en" sz="1100" b="0" i="0" u="none" strike="noStrike" cap="none" baseline="0" noProof="0"/>
                        <a:t> </a:t>
                      </a:r>
                      <a:r>
                        <a:rPr lang="en" sz="1100" b="0" i="0" u="none" strike="noStrike" cap="none" baseline="0" noProof="0" err="1"/>
                        <a:t>će</a:t>
                      </a:r>
                      <a:r>
                        <a:rPr lang="en" sz="1100" b="0" i="0" u="none" strike="noStrike" cap="none" baseline="0" noProof="0"/>
                        <a:t> </a:t>
                      </a:r>
                      <a:r>
                        <a:rPr lang="en" sz="1100" b="0" i="0" u="none" strike="noStrike" cap="none" baseline="0" noProof="0" err="1"/>
                        <a:t>učiti</a:t>
                      </a:r>
                      <a:r>
                        <a:rPr lang="en" sz="1100" b="0" i="0" u="none" strike="noStrike" cap="none" baseline="0" noProof="0"/>
                        <a:t> </a:t>
                      </a:r>
                      <a:r>
                        <a:rPr lang="en" sz="1100" b="0" i="0" u="none" strike="noStrike" cap="none" baseline="0" noProof="0" err="1"/>
                        <a:t>jedni</a:t>
                      </a:r>
                      <a:r>
                        <a:rPr lang="en" sz="1100" b="0" i="0" u="none" strike="noStrike" cap="none" baseline="0" noProof="0"/>
                        <a:t> od </a:t>
                      </a:r>
                      <a:r>
                        <a:rPr lang="en" sz="1100" b="0" i="0" u="none" strike="noStrike" cap="none" baseline="0" noProof="0" err="1"/>
                        <a:t>drugih</a:t>
                      </a:r>
                      <a:r>
                        <a:rPr lang="en" sz="1100" b="0" i="0" u="none" strike="noStrike" cap="none" baseline="0" noProof="0"/>
                        <a:t>, </a:t>
                      </a:r>
                      <a:r>
                        <a:rPr lang="en" sz="1100" b="0" i="0" u="none" strike="noStrike" cap="none" baseline="0" noProof="0" err="1"/>
                        <a:t>kroz</a:t>
                      </a:r>
                      <a:r>
                        <a:rPr lang="en" sz="1100" b="0" i="0" u="none" strike="noStrike" cap="none" baseline="0" noProof="0"/>
                        <a:t> </a:t>
                      </a:r>
                      <a:r>
                        <a:rPr lang="en" sz="1100" b="0" i="0" u="none" strike="noStrike" cap="none" baseline="0" noProof="0" err="1"/>
                        <a:t>iskustvo</a:t>
                      </a:r>
                      <a:r>
                        <a:rPr lang="en" sz="1100" b="0" i="0" u="none" strike="noStrike" cap="none" baseline="0" noProof="0"/>
                        <a:t>.</a:t>
                      </a:r>
                      <a:endParaRPr lang="en-US">
                        <a:sym typeface="Calibri"/>
                      </a:endParaRPr>
                    </a:p>
                  </a:txBody>
                  <a:tcPr marL="91450" marR="91450" marT="33250" marB="33250"/>
                </a:tc>
                <a:extLst>
                  <a:ext uri="{0D108BD9-81ED-4DB2-BD59-A6C34878D82A}">
                    <a16:rowId xmlns:a16="http://schemas.microsoft.com/office/drawing/2014/main" xmlns="" val="10001"/>
                  </a:ext>
                </a:extLst>
              </a:tr>
              <a:tr h="38435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err="1">
                          <a:latin typeface="Calibri"/>
                        </a:rPr>
                        <a:t>projektno</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suradničko</a:t>
                      </a:r>
                      <a:r>
                        <a:rPr lang="en" sz="1100" b="0" i="0" u="none" strike="noStrike" cap="none" baseline="0" noProof="0">
                          <a:latin typeface="Calibri"/>
                        </a:rPr>
                        <a:t> </a:t>
                      </a:r>
                      <a:r>
                        <a:rPr lang="en" sz="1100" b="0" i="0" u="none" strike="noStrike" cap="none" baseline="0" noProof="0" err="1">
                          <a:latin typeface="Calibri"/>
                        </a:rPr>
                        <a:t>učenje</a:t>
                      </a:r>
                      <a:r>
                        <a:rPr lang="en" sz="1100" b="0" i="0" u="none" strike="noStrike" cap="none" baseline="0" noProof="0">
                          <a:latin typeface="Calibri"/>
                        </a:rPr>
                        <a:t>, </a:t>
                      </a:r>
                      <a:r>
                        <a:rPr lang="en" sz="1100" b="0" i="0" u="none" strike="noStrike" cap="none" baseline="0" noProof="0" err="1">
                          <a:latin typeface="Calibri"/>
                        </a:rPr>
                        <a:t>videokonferencija</a:t>
                      </a:r>
                      <a:r>
                        <a:rPr lang="en" sz="1100" b="0" i="0" u="none" strike="noStrike" cap="none" baseline="0" noProof="0">
                          <a:latin typeface="Calibri"/>
                        </a:rPr>
                        <a:t>, </a:t>
                      </a:r>
                      <a:r>
                        <a:rPr lang="en" sz="1100" b="0" i="0" u="none" strike="noStrike" cap="none" baseline="0" noProof="0" err="1">
                          <a:latin typeface="Calibri"/>
                        </a:rPr>
                        <a:t>iznošenje</a:t>
                      </a:r>
                      <a:r>
                        <a:rPr lang="en" sz="1100" b="0" i="0" u="none" strike="noStrike" cap="none" baseline="0" noProof="0">
                          <a:latin typeface="Calibri"/>
                        </a:rPr>
                        <a:t> </a:t>
                      </a:r>
                      <a:r>
                        <a:rPr lang="en" sz="1100" b="0" i="0" u="none" strike="noStrike" cap="none" baseline="0" noProof="0" err="1">
                          <a:latin typeface="Calibri"/>
                        </a:rPr>
                        <a:t>vlastitog</a:t>
                      </a:r>
                      <a:r>
                        <a:rPr lang="en" sz="1100" b="0" i="0" u="none" strike="noStrike" cap="none" baseline="0" noProof="0">
                          <a:latin typeface="Calibri"/>
                        </a:rPr>
                        <a:t> </a:t>
                      </a:r>
                      <a:r>
                        <a:rPr lang="en" sz="1100" b="0" i="0" u="none" strike="noStrike" cap="none" baseline="0" noProof="0" err="1">
                          <a:latin typeface="Calibri"/>
                        </a:rPr>
                        <a:t>mišljenja</a:t>
                      </a:r>
                      <a:r>
                        <a:rPr lang="en" sz="1100" b="0" i="0" u="none" strike="noStrike" cap="none" baseline="0" noProof="0">
                          <a:latin typeface="Calibri"/>
                        </a:rPr>
                        <a:t> </a:t>
                      </a:r>
                      <a:endParaRPr lang="hr-HR" sz="1100" u="none" strike="noStrike" cap="none" baseline="0">
                        <a:sym typeface="Calibri"/>
                      </a:endParaRPr>
                    </a:p>
                  </a:txBody>
                  <a:tcPr marL="91450" marR="91450" marT="33250" marB="33250"/>
                </a:tc>
                <a:extLst>
                  <a:ext uri="{0D108BD9-81ED-4DB2-BD59-A6C34878D82A}">
                    <a16:rowId xmlns:a16="http://schemas.microsoft.com/office/drawing/2014/main" xmlns="" val="10002"/>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en" sz="1100" u="none" strike="noStrike" cap="none" baseline="0" err="1"/>
                        <a:t>Učiteljica</a:t>
                      </a:r>
                      <a:r>
                        <a:rPr lang="en" sz="1100" u="none" strike="noStrike" cap="none" baseline="0"/>
                        <a:t> Jelena </a:t>
                      </a:r>
                      <a:r>
                        <a:rPr lang="en" sz="1100" u="none" strike="noStrike" cap="none" baseline="0" err="1"/>
                        <a:t>Bradašić</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učenici</a:t>
                      </a:r>
                      <a:r>
                        <a:rPr lang="en" sz="1100" u="none" strike="noStrike" cap="none" baseline="0"/>
                        <a:t> 3. </a:t>
                      </a:r>
                      <a:r>
                        <a:rPr lang="en" sz="1100" u="none" strike="noStrike" cap="none" baseline="0" err="1"/>
                        <a:t>i</a:t>
                      </a:r>
                      <a:r>
                        <a:rPr lang="en" sz="1100" u="none" strike="noStrike" cap="none" baseline="0"/>
                        <a:t> 4.razreda PRO</a:t>
                      </a:r>
                      <a:r>
                        <a:rPr lang="en" sz="1100" u="none" strike="noStrike" cap="none" baseline="0">
                          <a:sym typeface="Calibri"/>
                        </a:rPr>
                        <a:t> Laze</a:t>
                      </a:r>
                      <a:endParaRPr lang="en" sz="1100" b="0" i="0" u="none" strike="noStrike" cap="none" baseline="0">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3"/>
                  </a:ext>
                </a:extLst>
              </a:tr>
              <a:tr h="4488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err="1">
                          <a:latin typeface="Calibri"/>
                        </a:rPr>
                        <a:t>rujan</a:t>
                      </a:r>
                      <a:r>
                        <a:rPr lang="en" sz="1100" b="0" i="0" u="none" strike="noStrike" cap="none" baseline="0" noProof="0">
                          <a:latin typeface="Calibri"/>
                        </a:rPr>
                        <a:t> 2020. - </a:t>
                      </a:r>
                      <a:r>
                        <a:rPr lang="en" sz="1100" b="0" i="0" u="none" strike="noStrike" cap="none" baseline="0" noProof="0" err="1">
                          <a:latin typeface="Calibri"/>
                        </a:rPr>
                        <a:t>lipanj</a:t>
                      </a:r>
                      <a:r>
                        <a:rPr lang="en" sz="1100" b="0" i="0" u="none" strike="noStrike" cap="none" baseline="0" noProof="0">
                          <a:latin typeface="Calibri"/>
                        </a:rPr>
                        <a:t> 2021.</a:t>
                      </a:r>
                      <a:endParaRPr lang="hr-HR" sz="1100" u="none" strike="noStrike" cap="none" baseline="0">
                        <a:sym typeface="Calibri"/>
                      </a:endParaRPr>
                    </a:p>
                  </a:txBody>
                  <a:tcPr marL="91450" marR="91450" marT="33250" marB="33250"/>
                </a:tc>
                <a:extLst>
                  <a:ext uri="{0D108BD9-81ED-4DB2-BD59-A6C34878D82A}">
                    <a16:rowId xmlns:a16="http://schemas.microsoft.com/office/drawing/2014/main" xmlns="" val="10004"/>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0 </a:t>
                      </a:r>
                      <a:r>
                        <a:rPr lang="en" sz="1100" u="none" strike="noStrike" cap="none" baseline="0" err="1">
                          <a:sym typeface="Calibri"/>
                        </a:rPr>
                        <a:t>kuna</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5"/>
                  </a:ext>
                </a:extLst>
              </a:tr>
              <a:tr h="5453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a:latin typeface="Calibri"/>
                        </a:rPr>
                        <a:t>Promatranje ponašanja među učenicima, primjena stečenih vještina u svakodnevnom životu, bilješke</a:t>
                      </a:r>
                      <a:r>
                        <a:rPr lang="en" sz="1100" b="0" i="0" u="none" strike="noStrike" cap="none" baseline="0" noProof="0">
                          <a:latin typeface="Calibri"/>
                          <a:sym typeface="Calibri"/>
                        </a:rPr>
                        <a:t>, </a:t>
                      </a:r>
                      <a:r>
                        <a:rPr lang="en" sz="1100" b="0" i="0" u="none" strike="noStrike" cap="none" baseline="0" noProof="0">
                          <a:latin typeface="Calibri"/>
                        </a:rPr>
                        <a:t>učenički radovi, članci ne web stranici škole, eTwinning konferencija sa sudionicima projekta, anketa, evaluacija.</a:t>
                      </a:r>
                      <a:endParaRPr lang="hr-HR" sz="1100" u="none" strike="noStrike" cap="none" baseline="0">
                        <a:sym typeface="Calibri"/>
                      </a:endParaRPr>
                    </a:p>
                  </a:txBody>
                  <a:tcPr marL="91450" marR="91450" marT="33250" marB="33250"/>
                </a:tc>
                <a:extLst>
                  <a:ext uri="{0D108BD9-81ED-4DB2-BD59-A6C34878D82A}">
                    <a16:rowId xmlns:a16="http://schemas.microsoft.com/office/drawing/2014/main" xmlns="" val="10006"/>
                  </a:ext>
                </a:extLst>
              </a:tr>
            </a:tbl>
          </a:graphicData>
        </a:graphic>
      </p:graphicFrame>
      <p:sp>
        <p:nvSpPr>
          <p:cNvPr id="5" name="TextBox 4">
            <a:extLst>
              <a:ext uri="{FF2B5EF4-FFF2-40B4-BE49-F238E27FC236}">
                <a16:creationId xmlns:a16="http://schemas.microsoft.com/office/drawing/2014/main" xmlns="" id="{97FE9560-F277-4B8F-A51F-AA807CA2B932}"/>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6" descr="A close up of a sign&#10;&#10;Description automatically generated">
            <a:extLst>
              <a:ext uri="{FF2B5EF4-FFF2-40B4-BE49-F238E27FC236}">
                <a16:creationId xmlns:a16="http://schemas.microsoft.com/office/drawing/2014/main" xmlns="" id="{B9037444-5C92-4C56-AD5D-B3E5F03C39E2}"/>
              </a:ext>
            </a:extLst>
          </p:cNvPr>
          <p:cNvPicPr>
            <a:picLocks noChangeAspect="1"/>
          </p:cNvPicPr>
          <p:nvPr/>
        </p:nvPicPr>
        <p:blipFill>
          <a:blip r:embed="rId2"/>
          <a:stretch>
            <a:fillRect/>
          </a:stretch>
        </p:blipFill>
        <p:spPr>
          <a:xfrm>
            <a:off x="7515715" y="3001"/>
            <a:ext cx="1089694" cy="1100477"/>
          </a:xfrm>
          <a:prstGeom prst="rect">
            <a:avLst/>
          </a:prstGeom>
        </p:spPr>
      </p:pic>
    </p:spTree>
    <p:extLst>
      <p:ext uri="{BB962C8B-B14F-4D97-AF65-F5344CB8AC3E}">
        <p14:creationId xmlns:p14="http://schemas.microsoft.com/office/powerpoint/2010/main" xmlns="" val="4166067345"/>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87251-6837-4228-832C-C561BBBD8244}"/>
              </a:ext>
            </a:extLst>
          </p:cNvPr>
          <p:cNvSpPr>
            <a:spLocks noGrp="1"/>
          </p:cNvSpPr>
          <p:nvPr>
            <p:ph type="title"/>
          </p:nvPr>
        </p:nvSpPr>
        <p:spPr>
          <a:xfrm>
            <a:off x="795532" y="213602"/>
            <a:ext cx="8229600" cy="857250"/>
          </a:xfrm>
        </p:spPr>
        <p:txBody>
          <a:bodyPr>
            <a:noAutofit/>
            <a:scene3d>
              <a:camera prst="orthographicFront"/>
              <a:lightRig rig="threePt" dir="t"/>
            </a:scene3d>
            <a:sp3d extrusionH="57150">
              <a:bevelT w="38100" h="38100"/>
            </a:sp3d>
          </a:bodyPr>
          <a:lstStyle/>
          <a:p>
            <a:r>
              <a:rPr lang="en" sz="2800">
                <a:effectLst>
                  <a:outerShdw blurRad="38100" dist="38100" dir="2700000" algn="tl">
                    <a:srgbClr val="000000">
                      <a:alpha val="43137"/>
                    </a:srgbClr>
                  </a:outerShdw>
                </a:effectLst>
                <a:latin typeface="+mn-lt"/>
                <a:ea typeface="+mj-lt"/>
                <a:cs typeface="+mj-lt"/>
              </a:rPr>
              <a:t>eTwinning projekt</a:t>
            </a:r>
            <a:r>
              <a:rPr lang="en" sz="2800" i="1">
                <a:effectLst>
                  <a:outerShdw blurRad="38100" dist="38100" dir="2700000" algn="tl">
                    <a:srgbClr val="000000">
                      <a:alpha val="43137"/>
                    </a:srgbClr>
                  </a:outerShdw>
                </a:effectLst>
                <a:latin typeface="+mn-lt"/>
                <a:ea typeface="+mj-lt"/>
                <a:cs typeface="+mj-lt"/>
              </a:rPr>
              <a:t> Pogled u boje godišnjih doba  </a:t>
            </a:r>
            <a:endParaRPr lang="en-US" sz="2800">
              <a:effectLst>
                <a:outerShdw blurRad="38100" dist="38100" dir="2700000" algn="tl">
                  <a:srgbClr val="000000">
                    <a:alpha val="43137"/>
                  </a:srgbClr>
                </a:outerShdw>
              </a:effectLst>
              <a:latin typeface="+mn-lt"/>
            </a:endParaRPr>
          </a:p>
        </p:txBody>
      </p:sp>
      <p:graphicFrame>
        <p:nvGraphicFramePr>
          <p:cNvPr id="4" name="Shape 998">
            <a:extLst>
              <a:ext uri="{FF2B5EF4-FFF2-40B4-BE49-F238E27FC236}">
                <a16:creationId xmlns:a16="http://schemas.microsoft.com/office/drawing/2014/main" xmlns="" id="{397CCBA7-2F09-42C9-8922-FF7F539983FC}"/>
              </a:ext>
            </a:extLst>
          </p:cNvPr>
          <p:cNvGraphicFramePr/>
          <p:nvPr>
            <p:extLst>
              <p:ext uri="{D42A27DB-BD31-4B8C-83A1-F6EECF244321}">
                <p14:modId xmlns:p14="http://schemas.microsoft.com/office/powerpoint/2010/main" xmlns="" val="2510834123"/>
              </p:ext>
            </p:extLst>
          </p:nvPr>
        </p:nvGraphicFramePr>
        <p:xfrm>
          <a:off x="890337" y="1136105"/>
          <a:ext cx="7656348" cy="4105430"/>
        </p:xfrm>
        <a:graphic>
          <a:graphicData uri="http://schemas.openxmlformats.org/drawingml/2006/table">
            <a:tbl>
              <a:tblPr>
                <a:tableStyleId>{0E3FDE45-AF77-4B5C-9715-49D594BDF05E}</a:tableStyleId>
              </a:tblPr>
              <a:tblGrid>
                <a:gridCol w="2287822">
                  <a:extLst>
                    <a:ext uri="{9D8B030D-6E8A-4147-A177-3AD203B41FA5}">
                      <a16:colId xmlns:a16="http://schemas.microsoft.com/office/drawing/2014/main" xmlns="" val="20000"/>
                    </a:ext>
                  </a:extLst>
                </a:gridCol>
                <a:gridCol w="5368526">
                  <a:extLst>
                    <a:ext uri="{9D8B030D-6E8A-4147-A177-3AD203B41FA5}">
                      <a16:colId xmlns:a16="http://schemas.microsoft.com/office/drawing/2014/main" xmlns="" val="20001"/>
                    </a:ext>
                  </a:extLst>
                </a:gridCol>
              </a:tblGrid>
              <a:tr h="944864">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lvl="0" algn="l">
                        <a:lnSpc>
                          <a:spcPct val="100000"/>
                        </a:lnSpc>
                        <a:spcBef>
                          <a:spcPts val="0"/>
                        </a:spcBef>
                        <a:spcAft>
                          <a:spcPts val="0"/>
                        </a:spcAft>
                        <a:buNone/>
                      </a:pPr>
                      <a:r>
                        <a:rPr lang="hr-HR" sz="1100" u="none" strike="noStrike" cap="none" baseline="0" noProof="0"/>
                        <a:t>Učenici će: </a:t>
                      </a:r>
                      <a:endParaRPr lang="hr-HR"/>
                    </a:p>
                    <a:p>
                      <a:pPr lvl="0" algn="l">
                        <a:lnSpc>
                          <a:spcPct val="100000"/>
                        </a:lnSpc>
                        <a:spcBef>
                          <a:spcPts val="0"/>
                        </a:spcBef>
                        <a:spcAft>
                          <a:spcPts val="0"/>
                        </a:spcAft>
                        <a:buNone/>
                      </a:pPr>
                      <a:r>
                        <a:rPr lang="en" sz="1100" b="0" i="0" u="none" strike="noStrike" cap="none" baseline="0" noProof="0">
                          <a:latin typeface="Calibri"/>
                        </a:rPr>
                        <a:t>- </a:t>
                      </a:r>
                      <a:r>
                        <a:rPr lang="en" sz="1100" b="0" i="0" u="none" strike="noStrike" cap="none" baseline="0" noProof="0" err="1">
                          <a:latin typeface="Calibri"/>
                        </a:rPr>
                        <a:t>istražiti</a:t>
                      </a:r>
                      <a:r>
                        <a:rPr lang="en" sz="1100" b="0" i="0" u="none" strike="noStrike" cap="none" baseline="0" noProof="0">
                          <a:latin typeface="Calibri"/>
                        </a:rPr>
                        <a:t> </a:t>
                      </a:r>
                      <a:r>
                        <a:rPr lang="en" sz="1100" b="0" i="0" u="none" strike="noStrike" cap="none" baseline="0" noProof="0" err="1">
                          <a:latin typeface="Calibri"/>
                        </a:rPr>
                        <a:t>svoj</a:t>
                      </a:r>
                      <a:r>
                        <a:rPr lang="en" sz="1100" b="0" i="0" u="none" strike="noStrike" cap="none" baseline="0" noProof="0">
                          <a:latin typeface="Calibri"/>
                        </a:rPr>
                        <a:t> </a:t>
                      </a:r>
                      <a:r>
                        <a:rPr lang="en" sz="1100" b="0" i="0" u="none" strike="noStrike" cap="none" baseline="0" noProof="0" err="1">
                          <a:latin typeface="Calibri"/>
                        </a:rPr>
                        <a:t>zavičaj</a:t>
                      </a:r>
                      <a:r>
                        <a:rPr lang="en" sz="1100" b="0" i="0" u="none" strike="noStrike" cap="none" baseline="0" noProof="0">
                          <a:latin typeface="Calibri"/>
                        </a:rPr>
                        <a:t> </a:t>
                      </a:r>
                      <a:r>
                        <a:rPr lang="en" sz="1100" b="0" i="0" u="none" strike="noStrike" cap="none" baseline="0" noProof="0" err="1">
                          <a:latin typeface="Calibri"/>
                        </a:rPr>
                        <a:t>kroz</a:t>
                      </a:r>
                      <a:r>
                        <a:rPr lang="en" sz="1100" b="0" i="0" u="none" strike="noStrike" cap="none" baseline="0" noProof="0">
                          <a:latin typeface="Calibri"/>
                        </a:rPr>
                        <a:t> </a:t>
                      </a:r>
                      <a:r>
                        <a:rPr lang="en" sz="1100" b="0" i="0" u="none" strike="noStrike" cap="none" baseline="0" noProof="0" err="1">
                          <a:latin typeface="Calibri"/>
                        </a:rPr>
                        <a:t>godišnja</a:t>
                      </a:r>
                      <a:r>
                        <a:rPr lang="en" sz="1100" b="0" i="0" u="none" strike="noStrike" cap="none" baseline="0" noProof="0">
                          <a:latin typeface="Calibri"/>
                        </a:rPr>
                        <a:t> </a:t>
                      </a:r>
                      <a:r>
                        <a:rPr lang="en" sz="1100" b="0" i="0" u="none" strike="noStrike" cap="none" baseline="0" noProof="0" err="1">
                          <a:latin typeface="Calibri"/>
                        </a:rPr>
                        <a:t>doba</a:t>
                      </a:r>
                      <a:endParaRPr lang="en" sz="1100" b="0" i="0" u="none" strike="noStrike" cap="none" baseline="0" noProof="0">
                        <a:latin typeface="Calibri"/>
                      </a:endParaRPr>
                    </a:p>
                    <a:p>
                      <a:pPr lvl="0" algn="l">
                        <a:lnSpc>
                          <a:spcPct val="100000"/>
                        </a:lnSpc>
                        <a:spcBef>
                          <a:spcPts val="0"/>
                        </a:spcBef>
                        <a:spcAft>
                          <a:spcPts val="0"/>
                        </a:spcAft>
                        <a:buNone/>
                      </a:pPr>
                      <a:r>
                        <a:rPr lang="en" sz="1100" b="0" i="0" u="none" strike="noStrike" cap="none" baseline="0" noProof="0">
                          <a:latin typeface="Calibri"/>
                        </a:rPr>
                        <a:t>- </a:t>
                      </a:r>
                      <a:r>
                        <a:rPr lang="en" sz="1100" b="0" i="0" u="none" strike="noStrike" cap="none" baseline="0" noProof="0" err="1">
                          <a:latin typeface="Calibri"/>
                        </a:rPr>
                        <a:t>prepoznati</a:t>
                      </a:r>
                      <a:r>
                        <a:rPr lang="en" sz="1100" b="0" i="0" u="none" strike="noStrike" cap="none" baseline="0" noProof="0">
                          <a:latin typeface="Calibri"/>
                        </a:rPr>
                        <a:t> </a:t>
                      </a:r>
                      <a:r>
                        <a:rPr lang="en" sz="1100" b="0" i="0" u="none" strike="noStrike" cap="none" baseline="0" noProof="0" err="1">
                          <a:latin typeface="Calibri"/>
                        </a:rPr>
                        <a:t>karakteristike</a:t>
                      </a:r>
                      <a:r>
                        <a:rPr lang="en" sz="1100" b="0" i="0" u="none" strike="noStrike" cap="none" baseline="0" noProof="0">
                          <a:latin typeface="Calibri"/>
                        </a:rPr>
                        <a:t> </a:t>
                      </a:r>
                      <a:r>
                        <a:rPr lang="en" sz="1100" b="0" i="0" u="none" strike="noStrike" cap="none" baseline="0" noProof="0" err="1">
                          <a:latin typeface="Calibri"/>
                        </a:rPr>
                        <a:t>godišnjih</a:t>
                      </a:r>
                      <a:r>
                        <a:rPr lang="en" sz="1100" b="0" i="0" u="none" strike="noStrike" cap="none" baseline="0" noProof="0">
                          <a:latin typeface="Calibri"/>
                        </a:rPr>
                        <a:t> </a:t>
                      </a:r>
                      <a:r>
                        <a:rPr lang="en" sz="1100" b="0" i="0" u="none" strike="noStrike" cap="none" baseline="0" noProof="0" err="1">
                          <a:latin typeface="Calibri"/>
                        </a:rPr>
                        <a:t>doba</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povezati</a:t>
                      </a:r>
                      <a:r>
                        <a:rPr lang="en" sz="1100" b="0" i="0" u="none" strike="noStrike" cap="none" baseline="0" noProof="0">
                          <a:latin typeface="Calibri"/>
                        </a:rPr>
                        <a:t> </a:t>
                      </a:r>
                      <a:r>
                        <a:rPr lang="en" sz="1100" b="0" i="0" u="none" strike="noStrike" cap="none" baseline="0" noProof="0" err="1">
                          <a:latin typeface="Calibri"/>
                        </a:rPr>
                        <a:t>znanje</a:t>
                      </a:r>
                      <a:r>
                        <a:rPr lang="en" sz="1100" b="0" i="0" u="none" strike="noStrike" cap="none" baseline="0" noProof="0">
                          <a:latin typeface="Calibri"/>
                        </a:rPr>
                        <a:t> sa </a:t>
                      </a:r>
                      <a:r>
                        <a:rPr lang="en" sz="1100" b="0" i="0" u="none" strike="noStrike" cap="none" baseline="0" noProof="0" err="1">
                          <a:latin typeface="Calibri"/>
                        </a:rPr>
                        <a:t>iskustvima</a:t>
                      </a:r>
                      <a:r>
                        <a:rPr lang="en" sz="1100" b="0" i="0" u="none" strike="noStrike" cap="none" baseline="0" noProof="0">
                          <a:latin typeface="Calibri"/>
                        </a:rPr>
                        <a:t> </a:t>
                      </a:r>
                      <a:r>
                        <a:rPr lang="en" sz="1100" b="0" i="0" u="none" strike="noStrike" cap="none" baseline="0" noProof="0" err="1">
                          <a:latin typeface="Calibri"/>
                        </a:rPr>
                        <a:t>iz</a:t>
                      </a:r>
                      <a:r>
                        <a:rPr lang="en" sz="1100" b="0" i="0" u="none" strike="noStrike" cap="none" baseline="0" noProof="0">
                          <a:latin typeface="Calibri"/>
                        </a:rPr>
                        <a:t> </a:t>
                      </a:r>
                      <a:r>
                        <a:rPr lang="en" sz="1100" b="0" i="0" u="none" strike="noStrike" cap="none" baseline="0" noProof="0" err="1">
                          <a:latin typeface="Calibri"/>
                        </a:rPr>
                        <a:t>svakodnevnog</a:t>
                      </a:r>
                      <a:r>
                        <a:rPr lang="en" sz="1100" b="0" i="0" u="none" strike="noStrike" cap="none" baseline="0" noProof="0">
                          <a:latin typeface="Calibri"/>
                        </a:rPr>
                        <a:t> </a:t>
                      </a:r>
                      <a:r>
                        <a:rPr lang="en" sz="1100" b="0" i="0" u="none" strike="noStrike" cap="none" baseline="0" noProof="0" err="1">
                          <a:latin typeface="Calibri"/>
                        </a:rPr>
                        <a:t>života</a:t>
                      </a:r>
                      <a:endParaRPr lang="en" sz="1100" b="0" i="0" u="none" strike="noStrike" cap="none" baseline="0" noProof="0">
                        <a:latin typeface="Calibri"/>
                      </a:endParaRPr>
                    </a:p>
                    <a:p>
                      <a:pPr lvl="0" algn="l">
                        <a:lnSpc>
                          <a:spcPct val="100000"/>
                        </a:lnSpc>
                        <a:spcBef>
                          <a:spcPts val="0"/>
                        </a:spcBef>
                        <a:spcAft>
                          <a:spcPts val="0"/>
                        </a:spcAft>
                        <a:buNone/>
                      </a:pPr>
                      <a:r>
                        <a:rPr lang="en" sz="1100" b="0" i="0" u="none" strike="noStrike" cap="none" baseline="0" noProof="0"/>
                        <a:t>- </a:t>
                      </a:r>
                      <a:r>
                        <a:rPr lang="en" sz="1100" b="0" i="0" u="none" strike="noStrike" cap="none" baseline="0" noProof="0" err="1"/>
                        <a:t>međusobnim</a:t>
                      </a:r>
                      <a:r>
                        <a:rPr lang="en" sz="1100" b="0" i="0" u="none" strike="noStrike" cap="none" baseline="0" noProof="0"/>
                        <a:t> </a:t>
                      </a:r>
                      <a:r>
                        <a:rPr lang="en" sz="1100" b="0" i="0" u="none" strike="noStrike" cap="none" baseline="0" noProof="0" err="1"/>
                        <a:t>ispreplitanjem</a:t>
                      </a:r>
                      <a:r>
                        <a:rPr lang="en" sz="1100" b="0" i="0" u="none" strike="noStrike" cap="none" baseline="0" noProof="0"/>
                        <a:t> </a:t>
                      </a:r>
                      <a:r>
                        <a:rPr lang="en" sz="1100" b="0" i="0" u="none" strike="noStrike" cap="none" baseline="0" noProof="0" err="1"/>
                        <a:t>različitih</a:t>
                      </a:r>
                      <a:r>
                        <a:rPr lang="en" sz="1100" b="0" i="0" u="none" strike="noStrike" cap="none" baseline="0" noProof="0"/>
                        <a:t> </a:t>
                      </a:r>
                      <a:r>
                        <a:rPr lang="en" sz="1100" b="0" i="0" u="none" strike="noStrike" cap="none" baseline="0" noProof="0" err="1"/>
                        <a:t>oblika</a:t>
                      </a:r>
                      <a:r>
                        <a:rPr lang="en" sz="1100" b="0" i="0" u="none" strike="noStrike" cap="none" baseline="0" noProof="0"/>
                        <a:t> </a:t>
                      </a:r>
                      <a:r>
                        <a:rPr lang="en" sz="1100" b="0" i="0" u="none" strike="noStrike" cap="none" baseline="0" noProof="0" err="1"/>
                        <a:t>i</a:t>
                      </a:r>
                      <a:r>
                        <a:rPr lang="en" sz="1100" b="0" i="0" u="none" strike="noStrike" cap="none" baseline="0" noProof="0"/>
                        <a:t> </a:t>
                      </a:r>
                      <a:r>
                        <a:rPr lang="en" sz="1100" b="0" i="0" u="none" strike="noStrike" cap="none" baseline="0" noProof="0" err="1"/>
                        <a:t>metoda</a:t>
                      </a:r>
                      <a:r>
                        <a:rPr lang="en" sz="1100" b="0" i="0" u="none" strike="noStrike" cap="none" baseline="0" noProof="0"/>
                        <a:t> </a:t>
                      </a:r>
                      <a:r>
                        <a:rPr lang="en" sz="1100" b="0" i="0" u="none" strike="noStrike" cap="none" baseline="0" noProof="0" err="1"/>
                        <a:t>rada</a:t>
                      </a:r>
                      <a:r>
                        <a:rPr lang="en" sz="1100" b="0" i="0" u="none" strike="noStrike" cap="none" baseline="0" noProof="0"/>
                        <a:t> u </a:t>
                      </a:r>
                      <a:r>
                        <a:rPr lang="en" sz="1100" b="0" i="0" u="none" strike="noStrike" cap="none" baseline="0" noProof="0" err="1"/>
                        <a:t>pojedinim</a:t>
                      </a:r>
                      <a:r>
                        <a:rPr lang="en" sz="1100" b="0" i="0" u="none" strike="noStrike" cap="none" baseline="0" noProof="0"/>
                        <a:t> </a:t>
                      </a:r>
                      <a:r>
                        <a:rPr lang="en" sz="1100" b="0" i="0" u="none" strike="noStrike" cap="none" baseline="0" noProof="0" err="1"/>
                        <a:t>nastavnim</a:t>
                      </a:r>
                      <a:r>
                        <a:rPr lang="en" sz="1100" b="0" i="0" u="none" strike="noStrike" cap="none" baseline="0" noProof="0"/>
                        <a:t> </a:t>
                      </a:r>
                      <a:r>
                        <a:rPr lang="en" sz="1100" b="0" i="0" u="none" strike="noStrike" cap="none" baseline="0" noProof="0" err="1"/>
                        <a:t>situacijama</a:t>
                      </a:r>
                      <a:r>
                        <a:rPr lang="en" sz="1100" b="0" i="0" u="none" strike="noStrike" cap="none" baseline="0" noProof="0"/>
                        <a:t> </a:t>
                      </a:r>
                      <a:r>
                        <a:rPr lang="en" sz="1100" b="0" i="0" u="none" strike="noStrike" cap="none" baseline="0" noProof="0" err="1"/>
                        <a:t>djelovati</a:t>
                      </a:r>
                      <a:r>
                        <a:rPr lang="en" sz="1100" b="0" i="0" u="none" strike="noStrike" cap="none" baseline="0" noProof="0"/>
                        <a:t> </a:t>
                      </a:r>
                      <a:r>
                        <a:rPr lang="en" sz="1100" b="0" i="0" u="none" strike="noStrike" cap="none" baseline="0" noProof="0" err="1"/>
                        <a:t>na</a:t>
                      </a:r>
                      <a:r>
                        <a:rPr lang="en" sz="1100" b="0" i="0" u="none" strike="noStrike" cap="none" baseline="0" noProof="0"/>
                        <a:t> </a:t>
                      </a:r>
                      <a:r>
                        <a:rPr lang="en" sz="1100" b="0" i="0" u="none" strike="noStrike" cap="none" baseline="0" noProof="0" err="1"/>
                        <a:t>trajno</a:t>
                      </a:r>
                      <a:r>
                        <a:rPr lang="en" sz="1100" b="0" i="0" u="none" strike="noStrike" cap="none" baseline="0" noProof="0"/>
                        <a:t> </a:t>
                      </a:r>
                      <a:r>
                        <a:rPr lang="en" sz="1100" b="0" i="0" u="none" strike="noStrike" cap="none" baseline="0" noProof="0" err="1"/>
                        <a:t>pamćenje</a:t>
                      </a:r>
                      <a:r>
                        <a:rPr lang="en" sz="1100" b="0" i="0" u="none" strike="noStrike" cap="none" baseline="0" noProof="0"/>
                        <a:t> </a:t>
                      </a:r>
                      <a:r>
                        <a:rPr lang="en" sz="1100" b="0" i="0" u="none" strike="noStrike" cap="none" baseline="0" noProof="0" err="1"/>
                        <a:t>novoga</a:t>
                      </a:r>
                      <a:r>
                        <a:rPr lang="en" sz="1100" b="0" i="0" u="none" strike="noStrike" cap="none" baseline="0" noProof="0"/>
                        <a:t> </a:t>
                      </a:r>
                      <a:r>
                        <a:rPr lang="en" sz="1100" b="0" i="0" u="none" strike="noStrike" cap="none" baseline="0" noProof="0" err="1"/>
                        <a:t>znanja</a:t>
                      </a:r>
                      <a:r>
                        <a:rPr lang="en" sz="1100" b="0" i="0" u="none" strike="noStrike" cap="none" baseline="0" noProof="0"/>
                        <a:t> </a:t>
                      </a:r>
                      <a:r>
                        <a:rPr lang="en" sz="1100" b="0" i="0" u="none" strike="noStrike" cap="none" baseline="0" noProof="0" err="1"/>
                        <a:t>i</a:t>
                      </a:r>
                      <a:r>
                        <a:rPr lang="en" sz="1100" b="0" i="0" u="none" strike="noStrike" cap="none" baseline="0" noProof="0"/>
                        <a:t> </a:t>
                      </a:r>
                      <a:r>
                        <a:rPr lang="en" sz="1100" b="0" i="0" u="none" strike="noStrike" cap="none" baseline="0" noProof="0" err="1"/>
                        <a:t>bogaćenje</a:t>
                      </a:r>
                      <a:r>
                        <a:rPr lang="en" sz="1100" b="0" i="0" u="none" strike="noStrike" cap="none" baseline="0" noProof="0"/>
                        <a:t> </a:t>
                      </a:r>
                      <a:r>
                        <a:rPr lang="en" sz="1100" b="0" i="0" u="none" strike="noStrike" cap="none" baseline="0" noProof="0" err="1"/>
                        <a:t>učeničkog</a:t>
                      </a:r>
                      <a:r>
                        <a:rPr lang="en" sz="1100" b="0" i="0" u="none" strike="noStrike" cap="none" baseline="0" noProof="0"/>
                        <a:t> </a:t>
                      </a:r>
                      <a:r>
                        <a:rPr lang="en" sz="1100" b="0" i="0" u="none" strike="noStrike" cap="none" baseline="0" noProof="0" err="1"/>
                        <a:t>iskustva</a:t>
                      </a:r>
                      <a:endParaRPr lang="en" sz="1100" b="0" i="0" u="none" strike="noStrike" cap="none" baseline="0" noProof="0"/>
                    </a:p>
                  </a:txBody>
                  <a:tcPr marL="91450" marR="91450" marT="33250" marB="33250"/>
                </a:tc>
                <a:extLst>
                  <a:ext uri="{0D108BD9-81ED-4DB2-BD59-A6C34878D82A}">
                    <a16:rowId xmlns:a16="http://schemas.microsoft.com/office/drawing/2014/main" xmlns="" val="10000"/>
                  </a:ext>
                </a:extLst>
              </a:tr>
              <a:tr h="41638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a:t>- </a:t>
                      </a:r>
                      <a:r>
                        <a:rPr lang="en" sz="1100" b="0" i="0" u="none" strike="noStrike" cap="none" baseline="0" noProof="0" err="1"/>
                        <a:t>potaknuti</a:t>
                      </a:r>
                      <a:r>
                        <a:rPr lang="en" sz="1100" b="0" i="0" u="none" strike="noStrike" cap="none" baseline="0" noProof="0"/>
                        <a:t> </a:t>
                      </a:r>
                      <a:r>
                        <a:rPr lang="en" sz="1100" b="0" i="0" u="none" strike="noStrike" cap="none" baseline="0" noProof="0" err="1"/>
                        <a:t>učenike</a:t>
                      </a:r>
                      <a:r>
                        <a:rPr lang="en" sz="1100" b="0" i="0" u="none" strike="noStrike" cap="none" baseline="0" noProof="0"/>
                        <a:t> </a:t>
                      </a:r>
                      <a:r>
                        <a:rPr lang="en" sz="1100" b="0" i="0" u="none" strike="noStrike" cap="none" baseline="0" noProof="0" err="1"/>
                        <a:t>na</a:t>
                      </a:r>
                      <a:r>
                        <a:rPr lang="en" sz="1100" b="0" i="0" u="none" strike="noStrike" cap="none" baseline="0" noProof="0"/>
                        <a:t> </a:t>
                      </a:r>
                      <a:r>
                        <a:rPr lang="en" sz="1100" b="0" i="0" u="none" strike="noStrike" cap="none" baseline="0" noProof="0" err="1"/>
                        <a:t>istraživanje</a:t>
                      </a:r>
                      <a:r>
                        <a:rPr lang="en" sz="1100" b="0" i="0" u="none" strike="noStrike" cap="none" baseline="0" noProof="0"/>
                        <a:t> </a:t>
                      </a:r>
                      <a:r>
                        <a:rPr lang="en" sz="1100" b="0" i="0" u="none" strike="noStrike" cap="none" baseline="0" noProof="0" err="1"/>
                        <a:t>promjena</a:t>
                      </a:r>
                      <a:r>
                        <a:rPr lang="en" sz="1100" b="0" i="0" u="none" strike="noStrike" cap="none" baseline="0" noProof="0"/>
                        <a:t> u </a:t>
                      </a:r>
                      <a:r>
                        <a:rPr lang="en" sz="1100" b="0" i="0" u="none" strike="noStrike" cap="none" baseline="0" noProof="0" err="1"/>
                        <a:t>prirodi</a:t>
                      </a:r>
                      <a:r>
                        <a:rPr lang="en" sz="1100" b="0" i="0" u="none" strike="noStrike" cap="none" baseline="0" noProof="0"/>
                        <a:t> </a:t>
                      </a:r>
                      <a:r>
                        <a:rPr lang="en" sz="1100" b="0" i="0" u="none" strike="noStrike" cap="none" baseline="0" noProof="0" err="1"/>
                        <a:t>tijekom</a:t>
                      </a:r>
                      <a:r>
                        <a:rPr lang="en" sz="1100" b="0" i="0" u="none" strike="noStrike" cap="none" baseline="0" noProof="0"/>
                        <a:t> </a:t>
                      </a:r>
                      <a:r>
                        <a:rPr lang="en" sz="1100" b="0" i="0" u="none" strike="noStrike" cap="none" baseline="0" noProof="0" err="1"/>
                        <a:t>godišnjih</a:t>
                      </a:r>
                      <a:r>
                        <a:rPr lang="en" sz="1100" b="0" i="0" u="none" strike="noStrike" cap="none" baseline="0" noProof="0"/>
                        <a:t> </a:t>
                      </a:r>
                      <a:r>
                        <a:rPr lang="en" sz="1100" b="0" i="0" u="none" strike="noStrike" cap="none" baseline="0" noProof="0" err="1"/>
                        <a:t>doba.razvijati</a:t>
                      </a:r>
                      <a:r>
                        <a:rPr lang="en" sz="1100" b="0" i="0" u="none" strike="noStrike" cap="none" baseline="0" noProof="0"/>
                        <a:t> </a:t>
                      </a:r>
                      <a:r>
                        <a:rPr lang="en" sz="1100" b="0" i="0" u="none" strike="noStrike" cap="none" baseline="0" noProof="0" err="1"/>
                        <a:t>ljubav</a:t>
                      </a:r>
                      <a:r>
                        <a:rPr lang="en" sz="1100" b="0" i="0" u="none" strike="noStrike" cap="none" baseline="0" noProof="0"/>
                        <a:t> </a:t>
                      </a:r>
                      <a:r>
                        <a:rPr lang="en" sz="1100" b="0" i="0" u="none" strike="noStrike" cap="none" baseline="0" noProof="0" err="1"/>
                        <a:t>prema</a:t>
                      </a:r>
                      <a:r>
                        <a:rPr lang="en" sz="1100" b="0" i="0" u="none" strike="noStrike" cap="none" baseline="0" noProof="0"/>
                        <a:t> </a:t>
                      </a:r>
                      <a:r>
                        <a:rPr lang="en" sz="1100" b="0" i="0" u="none" strike="noStrike" cap="none" baseline="0" noProof="0" err="1"/>
                        <a:t>prirodi</a:t>
                      </a:r>
                      <a:r>
                        <a:rPr lang="en" sz="1100" b="0" i="0" u="none" strike="noStrike" cap="none" baseline="0" noProof="0"/>
                        <a:t>, </a:t>
                      </a:r>
                      <a:r>
                        <a:rPr lang="en" sz="1100" b="0" i="0" u="none" strike="noStrike" cap="none" baseline="0" noProof="0" err="1"/>
                        <a:t>poticati</a:t>
                      </a:r>
                      <a:r>
                        <a:rPr lang="en" sz="1100" b="0" i="0" u="none" strike="noStrike" cap="none" baseline="0" noProof="0"/>
                        <a:t> </a:t>
                      </a:r>
                      <a:r>
                        <a:rPr lang="en" sz="1100" b="0" i="0" u="none" strike="noStrike" cap="none" baseline="0" noProof="0" err="1"/>
                        <a:t>zanimanje</a:t>
                      </a:r>
                      <a:r>
                        <a:rPr lang="en" sz="1100" b="0" i="0" u="none" strike="noStrike" cap="none" baseline="0" noProof="0"/>
                        <a:t> za </a:t>
                      </a:r>
                      <a:r>
                        <a:rPr lang="en" sz="1100" b="0" i="0" u="none" strike="noStrike" cap="none" baseline="0" noProof="0" err="1"/>
                        <a:t>istraživanje</a:t>
                      </a:r>
                      <a:r>
                        <a:rPr lang="en" sz="1100" b="0" i="0" u="none" strike="noStrike" cap="none" baseline="0" noProof="0"/>
                        <a:t> </a:t>
                      </a:r>
                      <a:r>
                        <a:rPr lang="en" sz="1100" b="0" i="0" u="none" strike="noStrike" cap="none" baseline="0" noProof="0" err="1"/>
                        <a:t>promjena</a:t>
                      </a:r>
                      <a:r>
                        <a:rPr lang="en" sz="1100" b="0" i="0" u="none" strike="noStrike" cap="none" baseline="0" noProof="0"/>
                        <a:t> u </a:t>
                      </a:r>
                      <a:r>
                        <a:rPr lang="en" sz="1100" b="0" i="0" u="none" strike="noStrike" cap="none" baseline="0" noProof="0" err="1"/>
                        <a:t>prirodi</a:t>
                      </a:r>
                      <a:r>
                        <a:rPr lang="en" sz="1100" b="0" i="0" u="none" strike="noStrike" cap="none" baseline="0" noProof="0"/>
                        <a:t>, </a:t>
                      </a:r>
                      <a:r>
                        <a:rPr lang="en" sz="1100" b="0" i="0" u="none" strike="noStrike" cap="none" baseline="0" noProof="0" err="1"/>
                        <a:t>upućivati</a:t>
                      </a:r>
                      <a:r>
                        <a:rPr lang="en" sz="1100" b="0" i="0" u="none" strike="noStrike" cap="none" baseline="0" noProof="0"/>
                        <a:t> </a:t>
                      </a:r>
                      <a:r>
                        <a:rPr lang="en" sz="1100" b="0" i="0" u="none" strike="noStrike" cap="none" baseline="0" noProof="0" err="1"/>
                        <a:t>na</a:t>
                      </a:r>
                      <a:r>
                        <a:rPr lang="en" sz="1100" b="0" i="0" u="none" strike="noStrike" cap="none" baseline="0" noProof="0"/>
                        <a:t> </a:t>
                      </a:r>
                      <a:r>
                        <a:rPr lang="en" sz="1100" b="0" i="0" u="none" strike="noStrike" cap="none" baseline="0" noProof="0" err="1"/>
                        <a:t>važnost</a:t>
                      </a:r>
                      <a:r>
                        <a:rPr lang="en" sz="1100" b="0" i="0" u="none" strike="noStrike" cap="none" baseline="0" noProof="0"/>
                        <a:t> </a:t>
                      </a:r>
                      <a:r>
                        <a:rPr lang="en" sz="1100" b="0" i="0" u="none" strike="noStrike" cap="none" baseline="0" noProof="0" err="1"/>
                        <a:t>i</a:t>
                      </a:r>
                      <a:r>
                        <a:rPr lang="en" sz="1100" b="0" i="0" u="none" strike="noStrike" cap="none" baseline="0" noProof="0"/>
                        <a:t> </a:t>
                      </a:r>
                      <a:r>
                        <a:rPr lang="en" sz="1100" b="0" i="0" u="none" strike="noStrike" cap="none" baseline="0" noProof="0" err="1"/>
                        <a:t>korisnost</a:t>
                      </a:r>
                      <a:r>
                        <a:rPr lang="en" sz="1100" b="0" i="0" u="none" strike="noStrike" cap="none" baseline="0" noProof="0"/>
                        <a:t> </a:t>
                      </a:r>
                      <a:r>
                        <a:rPr lang="en" sz="1100" b="0" i="0" u="none" strike="noStrike" cap="none" baseline="0" noProof="0" err="1"/>
                        <a:t>boravka</a:t>
                      </a:r>
                      <a:r>
                        <a:rPr lang="en" sz="1100" b="0" i="0" u="none" strike="noStrike" cap="none" baseline="0" noProof="0"/>
                        <a:t> </a:t>
                      </a:r>
                      <a:r>
                        <a:rPr lang="en" sz="1100" b="0" i="0" u="none" strike="noStrike" cap="none" baseline="0" noProof="0" err="1"/>
                        <a:t>na</a:t>
                      </a:r>
                      <a:r>
                        <a:rPr lang="en" sz="1100" b="0" i="0" u="none" strike="noStrike" cap="none" baseline="0" noProof="0"/>
                        <a:t> </a:t>
                      </a:r>
                      <a:r>
                        <a:rPr lang="en" sz="1100" b="0" i="0" u="none" strike="noStrike" cap="none" baseline="0" noProof="0" err="1"/>
                        <a:t>svježemu</a:t>
                      </a:r>
                      <a:r>
                        <a:rPr lang="en" sz="1100" b="0" i="0" u="none" strike="noStrike" cap="none" baseline="0" noProof="0"/>
                        <a:t> </a:t>
                      </a:r>
                      <a:r>
                        <a:rPr lang="en" sz="1100" b="0" i="0" u="none" strike="noStrike" cap="none" baseline="0" noProof="0" err="1"/>
                        <a:t>zraku</a:t>
                      </a:r>
                      <a:endParaRPr lang="en" sz="1100" b="0" i="0" u="none" strike="noStrike" cap="none" baseline="0" noProof="0" err="1">
                        <a:sym typeface="Calibri"/>
                      </a:endParaRPr>
                    </a:p>
                  </a:txBody>
                  <a:tcPr marL="91450" marR="91450" marT="33250" marB="33250"/>
                </a:tc>
                <a:extLst>
                  <a:ext uri="{0D108BD9-81ED-4DB2-BD59-A6C34878D82A}">
                    <a16:rowId xmlns:a16="http://schemas.microsoft.com/office/drawing/2014/main" xmlns="" val="10001"/>
                  </a:ext>
                </a:extLst>
              </a:tr>
              <a:tr h="38435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a:latin typeface="Calibri"/>
                        </a:rPr>
                        <a:t>- </a:t>
                      </a:r>
                      <a:r>
                        <a:rPr lang="en" sz="1100" b="0" i="0" u="none" strike="noStrike" cap="none" baseline="0" noProof="0" err="1">
                          <a:latin typeface="Calibri"/>
                        </a:rPr>
                        <a:t>projektno</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suradničko</a:t>
                      </a:r>
                      <a:r>
                        <a:rPr lang="en" sz="1100" b="0" i="0" u="none" strike="noStrike" cap="none" baseline="0" noProof="0">
                          <a:latin typeface="Calibri"/>
                        </a:rPr>
                        <a:t> </a:t>
                      </a:r>
                      <a:r>
                        <a:rPr lang="en" sz="1100" b="0" i="0" u="none" strike="noStrike" cap="none" baseline="0" noProof="0" err="1">
                          <a:latin typeface="Calibri"/>
                        </a:rPr>
                        <a:t>učenje,promatranje</a:t>
                      </a:r>
                      <a:r>
                        <a:rPr lang="en" sz="1100" b="0" i="0" u="none" strike="noStrike" cap="none" baseline="0" noProof="0">
                          <a:latin typeface="Calibri"/>
                        </a:rPr>
                        <a:t> </a:t>
                      </a:r>
                      <a:r>
                        <a:rPr lang="en" sz="1100" b="0" i="0" u="none" strike="noStrike" cap="none" baseline="0" noProof="0" err="1">
                          <a:latin typeface="Calibri"/>
                        </a:rPr>
                        <a:t>promjena</a:t>
                      </a:r>
                      <a:r>
                        <a:rPr lang="en" sz="1100" b="0" i="0" u="none" strike="noStrike" cap="none" baseline="0" noProof="0">
                          <a:latin typeface="Calibri"/>
                        </a:rPr>
                        <a:t> u </a:t>
                      </a:r>
                      <a:r>
                        <a:rPr lang="en" sz="1100" b="0" i="0" u="none" strike="noStrike" cap="none" baseline="0" noProof="0" err="1">
                          <a:latin typeface="Calibri"/>
                        </a:rPr>
                        <a:t>prirodi</a:t>
                      </a:r>
                      <a:r>
                        <a:rPr lang="en" sz="1100" b="0" i="0" u="none" strike="noStrike" cap="none" baseline="0" noProof="0">
                          <a:latin typeface="Calibri"/>
                        </a:rPr>
                        <a:t>, </a:t>
                      </a:r>
                      <a:r>
                        <a:rPr lang="en" sz="1100" b="0" i="0" u="none" strike="noStrike" cap="none" baseline="0" noProof="0" err="1">
                          <a:latin typeface="Calibri"/>
                        </a:rPr>
                        <a:t>bilježenje</a:t>
                      </a:r>
                      <a:r>
                        <a:rPr lang="en" sz="1100" b="0" i="0" u="none" strike="noStrike" cap="none" baseline="0" noProof="0">
                          <a:latin typeface="Calibri"/>
                        </a:rPr>
                        <a:t> </a:t>
                      </a:r>
                      <a:r>
                        <a:rPr lang="en" sz="1100" b="0" i="0" u="none" strike="noStrike" cap="none" baseline="0" noProof="0" err="1">
                          <a:latin typeface="Calibri"/>
                        </a:rPr>
                        <a:t>aktivnosti</a:t>
                      </a:r>
                      <a:r>
                        <a:rPr lang="en" sz="1100" b="0" i="0" u="none" strike="noStrike" cap="none" baseline="0" noProof="0">
                          <a:latin typeface="Calibri"/>
                        </a:rPr>
                        <a:t>,  </a:t>
                      </a:r>
                      <a:r>
                        <a:rPr lang="en" sz="1100" b="0" i="0" u="none" strike="noStrike" cap="none" baseline="0" noProof="0" err="1">
                          <a:latin typeface="Calibri"/>
                        </a:rPr>
                        <a:t>iznošenje</a:t>
                      </a:r>
                      <a:r>
                        <a:rPr lang="en" sz="1100" b="0" i="0" u="none" strike="noStrike" cap="none" baseline="0" noProof="0">
                          <a:latin typeface="Calibri"/>
                        </a:rPr>
                        <a:t> </a:t>
                      </a:r>
                      <a:r>
                        <a:rPr lang="en" sz="1100" b="0" i="0" u="none" strike="noStrike" cap="none" baseline="0" noProof="0" err="1">
                          <a:latin typeface="Calibri"/>
                        </a:rPr>
                        <a:t>vlastitog</a:t>
                      </a:r>
                      <a:r>
                        <a:rPr lang="en" sz="1100" b="0" i="0" u="none" strike="noStrike" cap="none" baseline="0" noProof="0">
                          <a:latin typeface="Calibri"/>
                        </a:rPr>
                        <a:t> </a:t>
                      </a:r>
                      <a:r>
                        <a:rPr lang="en" sz="1100" b="0" i="0" u="none" strike="noStrike" cap="none" baseline="0" noProof="0" err="1">
                          <a:latin typeface="Calibri"/>
                        </a:rPr>
                        <a:t>mišljenja</a:t>
                      </a:r>
                      <a:r>
                        <a:rPr lang="en" sz="1100" b="0" i="0" u="none" strike="noStrike" cap="none" baseline="0" noProof="0">
                          <a:latin typeface="Calibri"/>
                        </a:rPr>
                        <a:t> , </a:t>
                      </a:r>
                      <a:r>
                        <a:rPr lang="en" sz="1100" b="0" i="0" u="none" strike="noStrike" cap="none" baseline="0" noProof="0" err="1">
                          <a:latin typeface="Calibri"/>
                        </a:rPr>
                        <a:t>o</a:t>
                      </a:r>
                      <a:r>
                        <a:rPr lang="en" sz="1100" b="0" i="0" u="none" strike="noStrike" cap="none" baseline="0" noProof="0" err="1"/>
                        <a:t>bilježavanje</a:t>
                      </a:r>
                      <a:r>
                        <a:rPr lang="en" sz="1100" b="0" i="0" u="none" strike="noStrike" cap="none" baseline="0" noProof="0"/>
                        <a:t> </a:t>
                      </a:r>
                      <a:r>
                        <a:rPr lang="en" sz="1100" b="0" i="0" u="none" strike="noStrike" cap="none" baseline="0" noProof="0" err="1"/>
                        <a:t>važnih</a:t>
                      </a:r>
                      <a:r>
                        <a:rPr lang="en" sz="1100" b="0" i="0" u="none" strike="noStrike" cap="none" baseline="0" noProof="0"/>
                        <a:t>  </a:t>
                      </a:r>
                      <a:r>
                        <a:rPr lang="en" sz="1100" b="0" i="0" u="none" strike="noStrike" cap="none" baseline="0" noProof="0" err="1"/>
                        <a:t>datuma</a:t>
                      </a:r>
                      <a:r>
                        <a:rPr lang="en" sz="1100" b="0" i="0" u="none" strike="noStrike" cap="none" baseline="0" noProof="0"/>
                        <a:t>, </a:t>
                      </a:r>
                      <a:r>
                        <a:rPr lang="en" sz="1100" b="0" i="0" u="none" strike="noStrike" cap="none" baseline="0" noProof="0" err="1"/>
                        <a:t>igranje</a:t>
                      </a:r>
                      <a:r>
                        <a:rPr lang="en" sz="1100" b="0" i="0" u="none" strike="noStrike" cap="none" baseline="0" noProof="0"/>
                        <a:t> </a:t>
                      </a:r>
                      <a:r>
                        <a:rPr lang="en" sz="1100" b="0" i="0" u="none" strike="noStrike" cap="none" baseline="0" noProof="0" err="1"/>
                        <a:t>igara</a:t>
                      </a:r>
                      <a:r>
                        <a:rPr lang="en" sz="1100" b="0" i="0" u="none" strike="noStrike" cap="none" baseline="0" noProof="0"/>
                        <a:t> </a:t>
                      </a:r>
                      <a:r>
                        <a:rPr lang="en" sz="1100" b="0" i="0" u="none" strike="noStrike" cap="none" baseline="0" noProof="0" err="1"/>
                        <a:t>i</a:t>
                      </a:r>
                      <a:r>
                        <a:rPr lang="en" sz="1100" b="0" i="0" u="none" strike="noStrike" cap="none" baseline="0" noProof="0"/>
                        <a:t> </a:t>
                      </a:r>
                      <a:r>
                        <a:rPr lang="en" sz="1100" b="0" i="0" u="none" strike="noStrike" cap="none" baseline="0" noProof="0" err="1"/>
                        <a:t>pjevanje</a:t>
                      </a:r>
                      <a:r>
                        <a:rPr lang="en" sz="1100" b="0" i="0" u="none" strike="noStrike" cap="none" baseline="0" noProof="0"/>
                        <a:t> </a:t>
                      </a:r>
                      <a:r>
                        <a:rPr lang="en" sz="1100" b="0" i="0" u="none" strike="noStrike" cap="none" baseline="0" noProof="0" err="1"/>
                        <a:t>pjesmica</a:t>
                      </a:r>
                      <a:r>
                        <a:rPr lang="en" sz="1100" b="0" i="0" u="none" strike="noStrike" cap="none" baseline="0" noProof="0"/>
                        <a:t> o </a:t>
                      </a:r>
                      <a:r>
                        <a:rPr lang="en" sz="1100" b="0" i="0" u="none" strike="noStrike" cap="none" baseline="0" noProof="0" err="1"/>
                        <a:t>godišnjim</a:t>
                      </a:r>
                      <a:r>
                        <a:rPr lang="en" sz="1100" b="0" i="0" u="none" strike="noStrike" cap="none" baseline="0" noProof="0"/>
                        <a:t> </a:t>
                      </a:r>
                      <a:r>
                        <a:rPr lang="en" sz="1100" b="0" i="0" u="none" strike="noStrike" cap="none" baseline="0" noProof="0" err="1"/>
                        <a:t>dobima</a:t>
                      </a:r>
                      <a:endParaRPr lang="en" sz="1100" b="0" i="0" u="none" strike="noStrike" cap="none" baseline="0" noProof="0" err="1">
                        <a:sym typeface="Calibri"/>
                      </a:endParaRPr>
                    </a:p>
                  </a:txBody>
                  <a:tcPr marL="91450" marR="91450" marT="33250" marB="33250"/>
                </a:tc>
                <a:extLst>
                  <a:ext uri="{0D108BD9-81ED-4DB2-BD59-A6C34878D82A}">
                    <a16:rowId xmlns:a16="http://schemas.microsoft.com/office/drawing/2014/main" xmlns="" val="10002"/>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Font typeface="Calibri"/>
                        <a:buNone/>
                      </a:pPr>
                      <a:r>
                        <a:rPr lang="en" sz="1100" u="none" strike="noStrike" cap="none" baseline="0" err="1"/>
                        <a:t>Učiteljica</a:t>
                      </a:r>
                      <a:r>
                        <a:rPr lang="en" sz="1100" u="none" strike="noStrike" cap="none" baseline="0"/>
                        <a:t> Tonka </a:t>
                      </a:r>
                      <a:r>
                        <a:rPr lang="en" sz="1100" u="none" strike="noStrike" cap="none" baseline="0" err="1"/>
                        <a:t>Došlić</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učenici</a:t>
                      </a:r>
                      <a:r>
                        <a:rPr lang="en" sz="1100" u="none" strike="noStrike" cap="none" baseline="0"/>
                        <a:t> 1. </a:t>
                      </a:r>
                      <a:r>
                        <a:rPr lang="en" sz="1100" u="none" strike="noStrike" cap="none" baseline="0" err="1"/>
                        <a:t>razreda</a:t>
                      </a:r>
                      <a:endParaRPr lang="en" sz="1100" u="none" strike="noStrike" cap="none" baseline="0" err="1">
                        <a:sym typeface="Calibri"/>
                      </a:endParaRPr>
                    </a:p>
                  </a:txBody>
                  <a:tcPr marL="91450" marR="91450" marT="33250" marB="33250"/>
                </a:tc>
                <a:extLst>
                  <a:ext uri="{0D108BD9-81ED-4DB2-BD59-A6C34878D82A}">
                    <a16:rowId xmlns:a16="http://schemas.microsoft.com/office/drawing/2014/main" xmlns="" val="10003"/>
                  </a:ext>
                </a:extLst>
              </a:tr>
              <a:tr h="4488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a:latin typeface="Calibri"/>
                        </a:rPr>
                        <a:t> listopad2020. - </a:t>
                      </a:r>
                      <a:r>
                        <a:rPr lang="en" sz="1100" b="0" i="0" u="none" strike="noStrike" cap="none" baseline="0" noProof="0" err="1">
                          <a:latin typeface="Calibri"/>
                        </a:rPr>
                        <a:t>lipanj</a:t>
                      </a:r>
                      <a:r>
                        <a:rPr lang="en" sz="1100" b="0" i="0" u="none" strike="noStrike" cap="none" baseline="0" noProof="0">
                          <a:latin typeface="Calibri"/>
                        </a:rPr>
                        <a:t> 2021.</a:t>
                      </a:r>
                      <a:endParaRPr lang="hr-HR" sz="1100" u="none" strike="noStrike" cap="none" baseline="0">
                        <a:sym typeface="Calibri"/>
                      </a:endParaRPr>
                    </a:p>
                  </a:txBody>
                  <a:tcPr marL="91450" marR="91450" marT="33250" marB="33250"/>
                </a:tc>
                <a:extLst>
                  <a:ext uri="{0D108BD9-81ED-4DB2-BD59-A6C34878D82A}">
                    <a16:rowId xmlns:a16="http://schemas.microsoft.com/office/drawing/2014/main" xmlns="" val="10004"/>
                  </a:ext>
                </a:extLst>
              </a:tr>
              <a:tr h="45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0 </a:t>
                      </a:r>
                      <a:r>
                        <a:rPr lang="en" sz="1100" u="none" strike="noStrike" cap="none" baseline="0" err="1">
                          <a:sym typeface="Calibri"/>
                        </a:rPr>
                        <a:t>kuna</a:t>
                      </a:r>
                      <a:endParaRPr lang="en" sz="1100" b="0" i="0" u="none" strike="noStrike" cap="none" baseline="0" err="1">
                        <a:solidFill>
                          <a:srgbClr val="000000"/>
                        </a:solidFill>
                        <a:latin typeface="Calibri"/>
                        <a:ea typeface="Calibri"/>
                        <a:cs typeface="Calibri"/>
                        <a:sym typeface="Calibri"/>
                      </a:endParaRPr>
                    </a:p>
                  </a:txBody>
                  <a:tcPr marL="91450" marR="91450" marT="33250" marB="33250"/>
                </a:tc>
                <a:extLst>
                  <a:ext uri="{0D108BD9-81ED-4DB2-BD59-A6C34878D82A}">
                    <a16:rowId xmlns:a16="http://schemas.microsoft.com/office/drawing/2014/main" xmlns="" val="10005"/>
                  </a:ext>
                </a:extLst>
              </a:tr>
              <a:tr h="545300">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t>         </a:t>
                      </a:r>
                      <a:endParaRPr lang="en" sz="1100" b="0" i="0" u="none" strike="noStrike" cap="none" baseline="0" noProof="0"/>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250" marB="33250"/>
                </a:tc>
                <a:tc>
                  <a:txBody>
                    <a:bodyPr/>
                    <a:lstStyle/>
                    <a:p>
                      <a:pPr marL="0" marR="0" lvl="0" indent="0" algn="l">
                        <a:lnSpc>
                          <a:spcPct val="100000"/>
                        </a:lnSpc>
                        <a:spcBef>
                          <a:spcPts val="0"/>
                        </a:spcBef>
                        <a:spcAft>
                          <a:spcPts val="0"/>
                        </a:spcAft>
                        <a:buNone/>
                      </a:pPr>
                      <a:r>
                        <a:rPr lang="en" sz="1100" b="0" i="0" u="none" strike="noStrike" cap="none" baseline="0" noProof="0">
                          <a:latin typeface="Calibri"/>
                        </a:rPr>
                        <a:t>Razmjena fotografija, videa i drugih uradak na Twinspace-u, izrada prezentacija , plakata, razglednica</a:t>
                      </a:r>
                      <a:endParaRPr lang="en" sz="1100" b="0" i="0" u="none" strike="noStrike" cap="none" baseline="0" noProof="0">
                        <a:latin typeface="Calibri"/>
                        <a:sym typeface="Calibri"/>
                      </a:endParaRPr>
                    </a:p>
                  </a:txBody>
                  <a:tcPr marL="91450" marR="91450" marT="33250" marB="3325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601060656"/>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225D58-1E6A-4EC8-9BB7-EA47AF536680}"/>
              </a:ext>
            </a:extLst>
          </p:cNvPr>
          <p:cNvSpPr>
            <a:spLocks noGrp="1"/>
          </p:cNvSpPr>
          <p:nvPr>
            <p:ph type="title"/>
          </p:nvPr>
        </p:nvSpPr>
        <p:spPr>
          <a:xfrm>
            <a:off x="893730" y="195832"/>
            <a:ext cx="7886700" cy="994172"/>
          </a:xfrm>
        </p:spPr>
        <p:txBody>
          <a:bodyPr>
            <a:normAutofit/>
            <a:scene3d>
              <a:camera prst="orthographicFront"/>
              <a:lightRig rig="threePt" dir="t"/>
            </a:scene3d>
            <a:sp3d extrusionH="57150">
              <a:bevelT w="38100" h="38100"/>
            </a:sp3d>
          </a:bodyPr>
          <a:lstStyle/>
          <a:p>
            <a:r>
              <a:rPr lang="en-US" err="1">
                <a:effectLst>
                  <a:outerShdw blurRad="38100" dist="38100" dir="2700000" algn="tl">
                    <a:srgbClr val="000000">
                      <a:alpha val="43137"/>
                    </a:srgbClr>
                  </a:outerShdw>
                </a:effectLst>
                <a:latin typeface="+mn-lt"/>
              </a:rPr>
              <a:t>Učimo</a:t>
            </a:r>
            <a:r>
              <a:rPr lang="en-US">
                <a:effectLst>
                  <a:outerShdw blurRad="38100" dist="38100" dir="2700000" algn="tl">
                    <a:srgbClr val="000000">
                      <a:alpha val="43137"/>
                    </a:srgbClr>
                  </a:outerShdw>
                </a:effectLst>
                <a:latin typeface="+mn-lt"/>
              </a:rPr>
              <a:t> se </a:t>
            </a:r>
            <a:r>
              <a:rPr lang="en-US" err="1">
                <a:effectLst>
                  <a:outerShdw blurRad="38100" dist="38100" dir="2700000" algn="tl">
                    <a:srgbClr val="000000">
                      <a:alpha val="43137"/>
                    </a:srgbClr>
                  </a:outerShdw>
                </a:effectLst>
                <a:latin typeface="+mn-lt"/>
              </a:rPr>
              <a:t>pokusirati</a:t>
            </a:r>
            <a:r>
              <a:rPr lang="en-US">
                <a:effectLst>
                  <a:outerShdw blurRad="38100" dist="38100" dir="2700000" algn="tl">
                    <a:srgbClr val="000000">
                      <a:alpha val="43137"/>
                    </a:srgbClr>
                  </a:outerShdw>
                </a:effectLst>
                <a:latin typeface="+mn-lt"/>
              </a:rPr>
              <a:t>  </a:t>
            </a:r>
          </a:p>
        </p:txBody>
      </p:sp>
      <p:graphicFrame>
        <p:nvGraphicFramePr>
          <p:cNvPr id="5" name="Content Placeholder 4">
            <a:extLst>
              <a:ext uri="{FF2B5EF4-FFF2-40B4-BE49-F238E27FC236}">
                <a16:creationId xmlns:a16="http://schemas.microsoft.com/office/drawing/2014/main" xmlns="" id="{DF0B055B-EE57-4C21-9CF1-0FD214966DE0}"/>
              </a:ext>
            </a:extLst>
          </p:cNvPr>
          <p:cNvGraphicFramePr>
            <a:graphicFrameLocks noGrp="1"/>
          </p:cNvGraphicFramePr>
          <p:nvPr>
            <p:ph idx="1"/>
            <p:extLst>
              <p:ext uri="{D42A27DB-BD31-4B8C-83A1-F6EECF244321}">
                <p14:modId xmlns:p14="http://schemas.microsoft.com/office/powerpoint/2010/main" xmlns="" val="3587257017"/>
              </p:ext>
            </p:extLst>
          </p:nvPr>
        </p:nvGraphicFramePr>
        <p:xfrm>
          <a:off x="1010652" y="1370013"/>
          <a:ext cx="7769777" cy="3657600"/>
        </p:xfrm>
        <a:graphic>
          <a:graphicData uri="http://schemas.openxmlformats.org/drawingml/2006/table">
            <a:tbl>
              <a:tblPr firstRow="1" bandRow="1">
                <a:tableStyleId>{0E3FDE45-AF77-4B5C-9715-49D594BDF05E}</a:tableStyleId>
              </a:tblPr>
              <a:tblGrid>
                <a:gridCol w="2361135">
                  <a:extLst>
                    <a:ext uri="{9D8B030D-6E8A-4147-A177-3AD203B41FA5}">
                      <a16:colId xmlns:a16="http://schemas.microsoft.com/office/drawing/2014/main" xmlns="" val="1592643646"/>
                    </a:ext>
                  </a:extLst>
                </a:gridCol>
                <a:gridCol w="5408642">
                  <a:extLst>
                    <a:ext uri="{9D8B030D-6E8A-4147-A177-3AD203B41FA5}">
                      <a16:colId xmlns:a16="http://schemas.microsoft.com/office/drawing/2014/main" xmlns="" val="786023702"/>
                    </a:ext>
                  </a:extLst>
                </a:gridCol>
              </a:tblGrid>
              <a:tr h="346758">
                <a:tc>
                  <a:txBody>
                    <a:bodyPr/>
                    <a:lstStyle/>
                    <a:p>
                      <a:pPr fontAlgn="base"/>
                      <a:r>
                        <a:rPr lang="hr-HR" sz="1100">
                          <a:effectLst/>
                        </a:rPr>
                        <a:t>Ishodi:​                                            </a:t>
                      </a:r>
                    </a:p>
                  </a:txBody>
                  <a:tcPr anchor="ctr"/>
                </a:tc>
                <a:tc>
                  <a:txBody>
                    <a:bodyPr/>
                    <a:lstStyle/>
                    <a:p>
                      <a:pPr lvl="0">
                        <a:buNone/>
                      </a:pPr>
                      <a:r>
                        <a:rPr lang="hr-HR" sz="1100" b="0" kern="1200" noProof="0">
                          <a:solidFill>
                            <a:schemeClr val="tx1"/>
                          </a:solidFill>
                          <a:effectLst/>
                          <a:latin typeface="+mn-lt"/>
                          <a:ea typeface="+mn-ea"/>
                          <a:cs typeface="+mn-cs"/>
                        </a:rPr>
                        <a:t>Učenici će:</a:t>
                      </a:r>
                    </a:p>
                    <a:p>
                      <a:pPr lvl="0">
                        <a:buNone/>
                      </a:pPr>
                      <a:r>
                        <a:rPr lang="hr-HR" sz="1100" b="0" kern="1200" noProof="0">
                          <a:solidFill>
                            <a:schemeClr val="tx1"/>
                          </a:solidFill>
                          <a:effectLst/>
                          <a:latin typeface="+mn-lt"/>
                          <a:ea typeface="+mn-ea"/>
                          <a:cs typeface="+mn-cs"/>
                        </a:rPr>
                        <a:t>- razvijati intelektualnu znatiželju i želju za spoznavanjem novih nastavnih i znanstvenih sadržaja primjerenih dobi učenika; </a:t>
                      </a:r>
                      <a:endParaRPr lang="en-US" sz="1100" b="0" kern="1200">
                        <a:solidFill>
                          <a:schemeClr val="tx1"/>
                        </a:solidFill>
                        <a:effectLst/>
                        <a:latin typeface="+mn-lt"/>
                        <a:ea typeface="+mn-ea"/>
                        <a:cs typeface="+mn-cs"/>
                      </a:endParaRPr>
                    </a:p>
                    <a:p>
                      <a:pPr lvl="0">
                        <a:buNone/>
                      </a:pPr>
                      <a:r>
                        <a:rPr lang="hr-HR" sz="1100" b="0" kern="1200" noProof="0">
                          <a:solidFill>
                            <a:schemeClr val="tx1"/>
                          </a:solidFill>
                          <a:effectLst/>
                          <a:latin typeface="+mn-lt"/>
                          <a:ea typeface="+mn-ea"/>
                          <a:cs typeface="+mn-cs"/>
                        </a:rPr>
                        <a:t>- povezivati, upoznati i shvatiti osnove zakonitosti i procese koji vladaju u prirodi te ih povezati sa svijetom oko sebe; </a:t>
                      </a:r>
                      <a:endParaRPr lang="en-US" sz="1100" b="0" kern="1200">
                        <a:solidFill>
                          <a:schemeClr val="tx1"/>
                        </a:solidFill>
                        <a:effectLst/>
                        <a:latin typeface="+mn-lt"/>
                        <a:ea typeface="+mn-ea"/>
                        <a:cs typeface="+mn-cs"/>
                      </a:endParaRPr>
                    </a:p>
                    <a:p>
                      <a:pPr lvl="0">
                        <a:buNone/>
                      </a:pPr>
                      <a:r>
                        <a:rPr lang="hr-HR" sz="1100" b="0" kern="1200" noProof="0">
                          <a:solidFill>
                            <a:schemeClr val="tx1"/>
                          </a:solidFill>
                          <a:effectLst/>
                          <a:latin typeface="+mn-lt"/>
                          <a:ea typeface="+mn-ea"/>
                          <a:cs typeface="+mn-cs"/>
                        </a:rPr>
                        <a:t>- aktivno postavljati hipoteze i promatrati tijek pokusa;</a:t>
                      </a:r>
                    </a:p>
                    <a:p>
                      <a:pPr lvl="0">
                        <a:buNone/>
                      </a:pPr>
                      <a:r>
                        <a:rPr lang="hr-HR" sz="1100" b="0" kern="1200" noProof="0">
                          <a:solidFill>
                            <a:schemeClr val="tx1"/>
                          </a:solidFill>
                          <a:effectLst/>
                          <a:latin typeface="+mn-lt"/>
                          <a:ea typeface="+mn-ea"/>
                          <a:cs typeface="+mn-cs"/>
                        </a:rPr>
                        <a:t>- zaključivati o potrebi čovjeka za izvođenjem pokusa;</a:t>
                      </a:r>
                      <a:endParaRPr lang="en-US" sz="1100" b="0" kern="1200">
                        <a:solidFill>
                          <a:schemeClr val="tx1"/>
                        </a:solidFill>
                        <a:effectLst/>
                        <a:latin typeface="+mn-lt"/>
                        <a:ea typeface="+mn-ea"/>
                        <a:cs typeface="+mn-cs"/>
                      </a:endParaRPr>
                    </a:p>
                    <a:p>
                      <a:pPr lvl="0">
                        <a:buNone/>
                      </a:pPr>
                      <a:r>
                        <a:rPr lang="hr-HR" sz="1100" b="0" kern="1200" noProof="0">
                          <a:solidFill>
                            <a:schemeClr val="tx1"/>
                          </a:solidFill>
                          <a:effectLst/>
                          <a:latin typeface="+mn-lt"/>
                          <a:ea typeface="+mn-ea"/>
                          <a:cs typeface="+mn-cs"/>
                        </a:rPr>
                        <a:t>- povezivati naučeno sa svakodnevnim životom;</a:t>
                      </a:r>
                    </a:p>
                    <a:p>
                      <a:pPr lvl="0">
                        <a:buNone/>
                      </a:pPr>
                      <a:r>
                        <a:rPr lang="hr-HR" sz="1100" b="0" kern="1200" noProof="0">
                          <a:solidFill>
                            <a:schemeClr val="tx1"/>
                          </a:solidFill>
                          <a:effectLst/>
                          <a:latin typeface="+mn-lt"/>
                          <a:ea typeface="+mn-ea"/>
                          <a:cs typeface="+mn-cs"/>
                        </a:rPr>
                        <a:t>- pozitivno se odnositi prema istraživačkom radu i suradničkom učenju;</a:t>
                      </a:r>
                    </a:p>
                    <a:p>
                      <a:pPr lvl="0">
                        <a:buNone/>
                      </a:pPr>
                      <a:endParaRPr lang="hr-HR" sz="1100" b="0" kern="1200" noProof="0">
                        <a:solidFill>
                          <a:schemeClr val="tx1"/>
                        </a:solidFill>
                        <a:effectLst/>
                        <a:latin typeface="+mn-lt"/>
                        <a:ea typeface="+mn-ea"/>
                        <a:cs typeface="+mn-cs"/>
                      </a:endParaRPr>
                    </a:p>
                  </a:txBody>
                  <a:tcPr anchor="ctr"/>
                </a:tc>
                <a:extLst>
                  <a:ext uri="{0D108BD9-81ED-4DB2-BD59-A6C34878D82A}">
                    <a16:rowId xmlns:a16="http://schemas.microsoft.com/office/drawing/2014/main" xmlns="" val="3874048512"/>
                  </a:ext>
                </a:extLst>
              </a:tr>
              <a:tr h="225962">
                <a:tc>
                  <a:txBody>
                    <a:bodyPr/>
                    <a:lstStyle/>
                    <a:p>
                      <a:pPr fontAlgn="base"/>
                      <a:r>
                        <a:rPr lang="en-US" sz="1100" err="1">
                          <a:effectLst/>
                        </a:rPr>
                        <a:t>Namjena</a:t>
                      </a:r>
                      <a:r>
                        <a:rPr lang="en-US" sz="1100">
                          <a:effectLst/>
                        </a:rPr>
                        <a:t>:​</a:t>
                      </a:r>
                    </a:p>
                  </a:txBody>
                  <a:tcPr anchor="ctr">
                    <a:noFill/>
                  </a:tcPr>
                </a:tc>
                <a:tc>
                  <a:txBody>
                    <a:bodyPr/>
                    <a:lstStyle/>
                    <a:p>
                      <a:pPr lvl="0">
                        <a:buNone/>
                      </a:pPr>
                      <a:r>
                        <a:rPr lang="hr-HR" sz="1100" u="none" strike="noStrike" noProof="0">
                          <a:effectLst/>
                        </a:rPr>
                        <a:t>Kroz izvođenje jednostavnih pokusa spoznati važnost istraživanja prirodnih procesa</a:t>
                      </a:r>
                      <a:endParaRPr lang="hr-HR" sz="1100" b="0" i="0" u="none" strike="noStrike" noProof="0">
                        <a:effectLst/>
                        <a:latin typeface="Calibri"/>
                      </a:endParaRPr>
                    </a:p>
                  </a:txBody>
                  <a:tcPr anchor="ctr">
                    <a:noFill/>
                  </a:tcPr>
                </a:tc>
                <a:extLst>
                  <a:ext uri="{0D108BD9-81ED-4DB2-BD59-A6C34878D82A}">
                    <a16:rowId xmlns:a16="http://schemas.microsoft.com/office/drawing/2014/main" xmlns="" val="946246063"/>
                  </a:ext>
                </a:extLst>
              </a:tr>
              <a:tr h="283664">
                <a:tc>
                  <a:txBody>
                    <a:bodyPr/>
                    <a:lstStyle/>
                    <a:p>
                      <a:pPr fontAlgn="base"/>
                      <a:r>
                        <a:rPr lang="en-US" sz="1100" err="1">
                          <a:effectLst/>
                        </a:rPr>
                        <a:t>Način</a:t>
                      </a:r>
                      <a:r>
                        <a:rPr lang="en-US" sz="1100">
                          <a:effectLst/>
                        </a:rPr>
                        <a:t> </a:t>
                      </a:r>
                      <a:r>
                        <a:rPr lang="en-US" sz="1100" err="1">
                          <a:effectLst/>
                        </a:rPr>
                        <a:t>realizacije</a:t>
                      </a:r>
                      <a:r>
                        <a:rPr lang="en-US" sz="1100">
                          <a:effectLst/>
                        </a:rPr>
                        <a:t>:​</a:t>
                      </a:r>
                    </a:p>
                  </a:txBody>
                  <a:tcPr anchor="ctr">
                    <a:noFill/>
                  </a:tcPr>
                </a:tc>
                <a:tc>
                  <a:txBody>
                    <a:bodyPr/>
                    <a:lstStyle/>
                    <a:p>
                      <a:pPr fontAlgn="base"/>
                      <a:r>
                        <a:rPr lang="hr-HR" sz="1100">
                          <a:effectLst/>
                        </a:rPr>
                        <a:t>Integriranje svih nastavnih sadržaja, obilježavanje Svjetskog dana izumitelja, izvođenje različitih jednostavnih pokusa primjerenih djeci</a:t>
                      </a:r>
                    </a:p>
                  </a:txBody>
                  <a:tcPr anchor="ctr">
                    <a:noFill/>
                  </a:tcPr>
                </a:tc>
                <a:extLst>
                  <a:ext uri="{0D108BD9-81ED-4DB2-BD59-A6C34878D82A}">
                    <a16:rowId xmlns:a16="http://schemas.microsoft.com/office/drawing/2014/main" xmlns="" val="14325196"/>
                  </a:ext>
                </a:extLst>
              </a:tr>
              <a:tr h="227162">
                <a:tc>
                  <a:txBody>
                    <a:bodyPr/>
                    <a:lstStyle/>
                    <a:p>
                      <a:pPr fontAlgn="base"/>
                      <a:r>
                        <a:rPr lang="en-US" sz="1100" err="1">
                          <a:effectLst/>
                        </a:rPr>
                        <a:t>Nositelj</a:t>
                      </a:r>
                      <a:r>
                        <a:rPr lang="en-US" sz="1100">
                          <a:effectLst/>
                        </a:rPr>
                        <a:t> </a:t>
                      </a:r>
                      <a:r>
                        <a:rPr lang="en-US" sz="1100" err="1">
                          <a:effectLst/>
                        </a:rPr>
                        <a:t>aktivnosti</a:t>
                      </a:r>
                      <a:r>
                        <a:rPr lang="en-US" sz="1100">
                          <a:effectLst/>
                        </a:rPr>
                        <a:t>:​</a:t>
                      </a:r>
                    </a:p>
                  </a:txBody>
                  <a:tcPr anchor="ctr">
                    <a:noFill/>
                  </a:tcPr>
                </a:tc>
                <a:tc>
                  <a:txBody>
                    <a:bodyPr/>
                    <a:lstStyle/>
                    <a:p>
                      <a:pPr fontAlgn="base"/>
                      <a:r>
                        <a:rPr lang="en-US" sz="1100" err="1">
                          <a:effectLst/>
                        </a:rPr>
                        <a:t>Učenici</a:t>
                      </a:r>
                      <a:r>
                        <a:rPr lang="en-US" sz="1100">
                          <a:effectLst/>
                        </a:rPr>
                        <a:t> 1. - 4.razreda </a:t>
                      </a:r>
                      <a:r>
                        <a:rPr lang="en-US" sz="1100" err="1">
                          <a:effectLst/>
                        </a:rPr>
                        <a:t>i</a:t>
                      </a:r>
                      <a:r>
                        <a:rPr lang="en-US" sz="1100">
                          <a:effectLst/>
                        </a:rPr>
                        <a:t> </a:t>
                      </a:r>
                      <a:r>
                        <a:rPr lang="en-US" sz="1100" err="1">
                          <a:effectLst/>
                        </a:rPr>
                        <a:t>učiteljice</a:t>
                      </a:r>
                      <a:r>
                        <a:rPr lang="en-US" sz="1100">
                          <a:effectLst/>
                        </a:rPr>
                        <a:t> PŠ </a:t>
                      </a:r>
                      <a:r>
                        <a:rPr lang="en-US" sz="1100" err="1">
                          <a:effectLst/>
                        </a:rPr>
                        <a:t>Drežnik</a:t>
                      </a:r>
                      <a:endParaRPr lang="en-US" sz="1100">
                        <a:effectLst/>
                      </a:endParaRPr>
                    </a:p>
                  </a:txBody>
                  <a:tcPr anchor="ctr">
                    <a:noFill/>
                  </a:tcPr>
                </a:tc>
                <a:extLst>
                  <a:ext uri="{0D108BD9-81ED-4DB2-BD59-A6C34878D82A}">
                    <a16:rowId xmlns:a16="http://schemas.microsoft.com/office/drawing/2014/main" xmlns="" val="1327552892"/>
                  </a:ext>
                </a:extLst>
              </a:tr>
              <a:tr h="226562">
                <a:tc>
                  <a:txBody>
                    <a:bodyPr/>
                    <a:lstStyle/>
                    <a:p>
                      <a:pPr fontAlgn="base"/>
                      <a:r>
                        <a:rPr lang="en-US" sz="1100" err="1">
                          <a:effectLst/>
                        </a:rPr>
                        <a:t>Vremenik</a:t>
                      </a:r>
                      <a:r>
                        <a:rPr lang="en-US" sz="1100">
                          <a:effectLst/>
                        </a:rPr>
                        <a:t>:​</a:t>
                      </a:r>
                    </a:p>
                  </a:txBody>
                  <a:tcPr anchor="ctr">
                    <a:noFill/>
                  </a:tcPr>
                </a:tc>
                <a:tc>
                  <a:txBody>
                    <a:bodyPr/>
                    <a:lstStyle/>
                    <a:p>
                      <a:pPr fontAlgn="base"/>
                      <a:r>
                        <a:rPr lang="hr-HR" sz="1100">
                          <a:effectLst/>
                        </a:rPr>
                        <a:t>Tijekom školske godine 2020. 2021.</a:t>
                      </a:r>
                    </a:p>
                  </a:txBody>
                  <a:tcPr anchor="ctr">
                    <a:noFill/>
                  </a:tcPr>
                </a:tc>
                <a:extLst>
                  <a:ext uri="{0D108BD9-81ED-4DB2-BD59-A6C34878D82A}">
                    <a16:rowId xmlns:a16="http://schemas.microsoft.com/office/drawing/2014/main" xmlns="" val="2234783800"/>
                  </a:ext>
                </a:extLst>
              </a:tr>
              <a:tr h="227162">
                <a:tc>
                  <a:txBody>
                    <a:bodyPr/>
                    <a:lstStyle/>
                    <a:p>
                      <a:pPr fontAlgn="base"/>
                      <a:r>
                        <a:rPr lang="en-US" sz="1100" err="1">
                          <a:effectLst/>
                        </a:rPr>
                        <a:t>Troškovnik</a:t>
                      </a:r>
                      <a:r>
                        <a:rPr lang="en-US" sz="1100">
                          <a:effectLst/>
                        </a:rPr>
                        <a:t>:​</a:t>
                      </a:r>
                    </a:p>
                  </a:txBody>
                  <a:tcPr anchor="ctr">
                    <a:noFill/>
                  </a:tcPr>
                </a:tc>
                <a:tc>
                  <a:txBody>
                    <a:bodyPr/>
                    <a:lstStyle/>
                    <a:p>
                      <a:pPr fontAlgn="base"/>
                      <a:r>
                        <a:rPr lang="en-US" sz="1100">
                          <a:effectLst/>
                        </a:rPr>
                        <a:t>0 </a:t>
                      </a:r>
                      <a:r>
                        <a:rPr lang="en-US" sz="1100" err="1">
                          <a:effectLst/>
                        </a:rPr>
                        <a:t>kuna</a:t>
                      </a:r>
                      <a:r>
                        <a:rPr lang="en-US" sz="1100">
                          <a:effectLst/>
                        </a:rPr>
                        <a:t>​</a:t>
                      </a:r>
                    </a:p>
                  </a:txBody>
                  <a:tcPr anchor="ctr">
                    <a:noFill/>
                  </a:tcPr>
                </a:tc>
                <a:extLst>
                  <a:ext uri="{0D108BD9-81ED-4DB2-BD59-A6C34878D82A}">
                    <a16:rowId xmlns:a16="http://schemas.microsoft.com/office/drawing/2014/main" xmlns="" val="3524449199"/>
                  </a:ext>
                </a:extLst>
              </a:tr>
              <a:tr h="275244">
                <a:tc>
                  <a:txBody>
                    <a:bodyPr/>
                    <a:lstStyle/>
                    <a:p>
                      <a:pPr fontAlgn="base"/>
                      <a:r>
                        <a:rPr lang="en-US" sz="1100" err="1">
                          <a:effectLst/>
                        </a:rPr>
                        <a:t>Način</a:t>
                      </a:r>
                      <a:r>
                        <a:rPr lang="en-US" sz="1100">
                          <a:effectLst/>
                        </a:rPr>
                        <a:t> </a:t>
                      </a:r>
                      <a:r>
                        <a:rPr lang="en-US" sz="1100" err="1">
                          <a:effectLst/>
                        </a:rPr>
                        <a:t>vrednovanja</a:t>
                      </a:r>
                      <a:r>
                        <a:rPr lang="en-US" sz="1100">
                          <a:effectLst/>
                        </a:rPr>
                        <a:t> </a:t>
                      </a:r>
                      <a:r>
                        <a:rPr lang="en-US" sz="1100" err="1">
                          <a:effectLst/>
                        </a:rPr>
                        <a:t>i</a:t>
                      </a:r>
                      <a:r>
                        <a:rPr lang="en-US" sz="1100">
                          <a:effectLst/>
                        </a:rPr>
                        <a:t> </a:t>
                      </a:r>
                      <a:r>
                        <a:rPr lang="en-US" sz="1100" err="1">
                          <a:effectLst/>
                        </a:rPr>
                        <a:t>korištenja</a:t>
                      </a:r>
                      <a:r>
                        <a:rPr lang="en-US" sz="1100">
                          <a:effectLst/>
                        </a:rPr>
                        <a:t> </a:t>
                      </a:r>
                      <a:r>
                        <a:rPr lang="en-US" sz="1100" err="1">
                          <a:effectLst/>
                        </a:rPr>
                        <a:t>rezultata</a:t>
                      </a:r>
                      <a:r>
                        <a:rPr lang="en-US" sz="1100">
                          <a:effectLst/>
                        </a:rPr>
                        <a:t> </a:t>
                      </a:r>
                      <a:r>
                        <a:rPr lang="en-US" sz="1100" err="1">
                          <a:effectLst/>
                        </a:rPr>
                        <a:t>vrednovanja</a:t>
                      </a:r>
                      <a:r>
                        <a:rPr lang="en-US" sz="1100">
                          <a:effectLst/>
                        </a:rPr>
                        <a:t>:​</a:t>
                      </a:r>
                    </a:p>
                  </a:txBody>
                  <a:tcPr anchor="ctr">
                    <a:noFill/>
                  </a:tcPr>
                </a:tc>
                <a:tc>
                  <a:txBody>
                    <a:bodyPr/>
                    <a:lstStyle/>
                    <a:p>
                      <a:pPr fontAlgn="base"/>
                      <a:r>
                        <a:rPr lang="hr-HR" sz="1100">
                          <a:effectLst/>
                        </a:rPr>
                        <a:t>Fotografije, demonstracija., crteži, prezentacije</a:t>
                      </a:r>
                    </a:p>
                  </a:txBody>
                  <a:tcPr anchor="ctr">
                    <a:noFill/>
                  </a:tcPr>
                </a:tc>
                <a:extLst>
                  <a:ext uri="{0D108BD9-81ED-4DB2-BD59-A6C34878D82A}">
                    <a16:rowId xmlns:a16="http://schemas.microsoft.com/office/drawing/2014/main" xmlns="" val="1847928841"/>
                  </a:ext>
                </a:extLst>
              </a:tr>
            </a:tbl>
          </a:graphicData>
        </a:graphic>
      </p:graphicFrame>
      <p:pic>
        <p:nvPicPr>
          <p:cNvPr id="6" name="Picture 6">
            <a:extLst>
              <a:ext uri="{FF2B5EF4-FFF2-40B4-BE49-F238E27FC236}">
                <a16:creationId xmlns:a16="http://schemas.microsoft.com/office/drawing/2014/main" xmlns="" id="{B973405D-241E-46B6-83DF-DFA0F516D975}"/>
              </a:ext>
            </a:extLst>
          </p:cNvPr>
          <p:cNvPicPr>
            <a:picLocks noChangeAspect="1"/>
          </p:cNvPicPr>
          <p:nvPr/>
        </p:nvPicPr>
        <p:blipFill>
          <a:blip r:embed="rId2"/>
          <a:stretch>
            <a:fillRect/>
          </a:stretch>
        </p:blipFill>
        <p:spPr>
          <a:xfrm>
            <a:off x="6984671" y="171845"/>
            <a:ext cx="802258" cy="838150"/>
          </a:xfrm>
          <a:prstGeom prst="rect">
            <a:avLst/>
          </a:prstGeom>
        </p:spPr>
      </p:pic>
    </p:spTree>
    <p:extLst>
      <p:ext uri="{BB962C8B-B14F-4D97-AF65-F5344CB8AC3E}">
        <p14:creationId xmlns:p14="http://schemas.microsoft.com/office/powerpoint/2010/main" xmlns="" val="1226435981"/>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stretch>
            <a:fillRect/>
          </a:stretch>
        </p:blipFill>
        <p:spPr>
          <a:xfrm>
            <a:off x="1101506" y="301869"/>
            <a:ext cx="2857500" cy="857250"/>
          </a:xfrm>
          <a:prstGeom prst="rect">
            <a:avLst/>
          </a:prstGeom>
        </p:spPr>
      </p:pic>
      <p:graphicFrame>
        <p:nvGraphicFramePr>
          <p:cNvPr id="7" name="Tablica 3"/>
          <p:cNvGraphicFramePr>
            <a:graphicFrameLocks noGrp="1"/>
          </p:cNvGraphicFramePr>
          <p:nvPr>
            <p:extLst>
              <p:ext uri="{D42A27DB-BD31-4B8C-83A1-F6EECF244321}">
                <p14:modId xmlns:p14="http://schemas.microsoft.com/office/powerpoint/2010/main" xmlns="" val="609566823"/>
              </p:ext>
            </p:extLst>
          </p:nvPr>
        </p:nvGraphicFramePr>
        <p:xfrm>
          <a:off x="1007143" y="1083772"/>
          <a:ext cx="7876193" cy="4028900"/>
        </p:xfrm>
        <a:graphic>
          <a:graphicData uri="http://schemas.openxmlformats.org/drawingml/2006/table">
            <a:tbl>
              <a:tblPr>
                <a:tableStyleId>{0E3FDE45-AF77-4B5C-9715-49D594BDF05E}</a:tableStyleId>
              </a:tblPr>
              <a:tblGrid>
                <a:gridCol w="790723">
                  <a:extLst>
                    <a:ext uri="{9D8B030D-6E8A-4147-A177-3AD203B41FA5}">
                      <a16:colId xmlns:a16="http://schemas.microsoft.com/office/drawing/2014/main" xmlns="" val="20000"/>
                    </a:ext>
                  </a:extLst>
                </a:gridCol>
                <a:gridCol w="7085470">
                  <a:extLst>
                    <a:ext uri="{9D8B030D-6E8A-4147-A177-3AD203B41FA5}">
                      <a16:colId xmlns:a16="http://schemas.microsoft.com/office/drawing/2014/main" xmlns="" val="20001"/>
                    </a:ext>
                  </a:extLst>
                </a:gridCol>
              </a:tblGrid>
              <a:tr h="660609">
                <a:tc>
                  <a:txBody>
                    <a:bodyPr/>
                    <a:lstStyle/>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p>
                      <a:pPr marL="0" marR="0" lvl="0" indent="0" algn="l">
                        <a:lnSpc>
                          <a:spcPct val="100000"/>
                        </a:lnSpc>
                        <a:spcBef>
                          <a:spcPts val="0"/>
                        </a:spcBef>
                        <a:spcAft>
                          <a:spcPts val="0"/>
                        </a:spcAft>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marL="628650" lvl="1" indent="-285750" algn="l">
                        <a:lnSpc>
                          <a:spcPct val="100000"/>
                        </a:lnSpc>
                        <a:spcBef>
                          <a:spcPts val="0"/>
                        </a:spcBef>
                        <a:spcAft>
                          <a:spcPts val="0"/>
                        </a:spcAft>
                        <a:buFont typeface="Arial"/>
                        <a:buChar char="•"/>
                      </a:pPr>
                      <a:r>
                        <a:rPr lang="hr-HR" sz="1000" b="1" i="0" u="none" strike="noStrike" cap="none" baseline="0" noProof="0">
                          <a:effectLst/>
                        </a:rPr>
                        <a:t>Hrvatski jezik:</a:t>
                      </a:r>
                      <a:r>
                        <a:rPr lang="hr-HR" sz="1000" b="0" i="0" u="none" strike="noStrike" cap="none" baseline="0" noProof="0">
                          <a:effectLst/>
                        </a:rPr>
                        <a:t> Odgojno-obrazovni ishod OŠ HJ B.1.4. Učenik se stvaralački izražava prema vlastitome interesu potaknut različitim iskustvima i doživljajima književnoga teksta. </a:t>
                      </a:r>
                    </a:p>
                    <a:p>
                      <a:pPr lvl="1" indent="0" algn="l">
                        <a:lnSpc>
                          <a:spcPct val="100000"/>
                        </a:lnSpc>
                        <a:spcBef>
                          <a:spcPts val="0"/>
                        </a:spcBef>
                        <a:spcAft>
                          <a:spcPts val="0"/>
                        </a:spcAft>
                        <a:buNone/>
                      </a:pPr>
                      <a:r>
                        <a:rPr lang="hr-HR" sz="1000" b="0" i="0" u="none" strike="noStrike" cap="none" baseline="0" noProof="0">
                          <a:effectLst/>
                        </a:rPr>
                        <a:t>Učenik se koristi jezičnim vještinama, aktivnim rječnikom sa svrhom oblikovanja uradaka u kojima dolazi do izražaja kreativnost, originalnost i stvaralačko mišljenje, istražuje, eksperimentira i slobodno radi na temi koja mu je bliska te stvara različite individualne uratke. Učenici u skladu s projektnom aktivnosti mogu individualno ili u timu predstavljati uradak učenicima svojeg razrednog odjela i/ili učenicima drugih država u projektu.</a:t>
                      </a:r>
                    </a:p>
                    <a:p>
                      <a:pPr marL="628650" lvl="1" indent="-285750" algn="l">
                        <a:lnSpc>
                          <a:spcPct val="100000"/>
                        </a:lnSpc>
                        <a:spcBef>
                          <a:spcPts val="0"/>
                        </a:spcBef>
                        <a:spcAft>
                          <a:spcPts val="0"/>
                        </a:spcAft>
                        <a:buFont typeface="Arial"/>
                        <a:buChar char="•"/>
                      </a:pPr>
                      <a:r>
                        <a:rPr lang="hr-HR" sz="1000" b="1" i="0" u="none" strike="noStrike" cap="none" baseline="0" noProof="0">
                          <a:effectLst/>
                        </a:rPr>
                        <a:t>Matematika:</a:t>
                      </a:r>
                      <a:r>
                        <a:rPr lang="hr-HR" sz="1000" b="0" i="0" u="none" strike="noStrike" cap="none" baseline="0" noProof="0">
                          <a:effectLst/>
                        </a:rPr>
                        <a:t> Odgojno-obrazovni ishod MAT OŠ E.1.1. Služi se podatcima i prikazuje ih piktogramima i jednostavnim tablicama. </a:t>
                      </a:r>
                    </a:p>
                    <a:p>
                      <a:pPr lvl="1" indent="0" algn="l">
                        <a:lnSpc>
                          <a:spcPct val="100000"/>
                        </a:lnSpc>
                        <a:spcBef>
                          <a:spcPts val="0"/>
                        </a:spcBef>
                        <a:spcAft>
                          <a:spcPts val="0"/>
                        </a:spcAft>
                        <a:buNone/>
                      </a:pPr>
                      <a:r>
                        <a:rPr lang="hr-HR" sz="1000" b="0" i="0" u="none" strike="noStrike" cap="none" baseline="0" noProof="0">
                          <a:effectLst/>
                        </a:rPr>
                        <a:t>Učenici mogu prikazivati u dijagramima i tablicama podatke iz njihove neposredne okoline (npr. količina/broj učenika koji se bave nekim sportom). Te podatke učenici mogu međusobno i između škola/država projektnih partnera slikovno (količinski) uspoređivati na crtežima, u skupovima ili piktogramima, ali i brojčano u tablicama, s ciljem donošenja jednostavnih i učenicima bliskih zaključaka.</a:t>
                      </a:r>
                    </a:p>
                    <a:p>
                      <a:pPr marL="628650" lvl="1" indent="-285750" algn="l">
                        <a:lnSpc>
                          <a:spcPct val="100000"/>
                        </a:lnSpc>
                        <a:spcBef>
                          <a:spcPts val="0"/>
                        </a:spcBef>
                        <a:spcAft>
                          <a:spcPts val="0"/>
                        </a:spcAft>
                        <a:buFont typeface="Arial"/>
                        <a:buChar char="•"/>
                      </a:pPr>
                      <a:r>
                        <a:rPr lang="hr-HR" sz="1000" b="1" i="0" u="none" strike="noStrike" cap="none" baseline="0" noProof="0">
                          <a:effectLst/>
                        </a:rPr>
                        <a:t>Priroda i društvo:</a:t>
                      </a:r>
                      <a:r>
                        <a:rPr lang="hr-HR" sz="1000" b="0" i="0" u="none" strike="noStrike" cap="none" baseline="0" noProof="0">
                          <a:effectLst/>
                        </a:rPr>
                        <a:t> Odgojno-obrazovni ishod PID OŠ C.1.1. Učenik zaključuje o sebi, svojoj ulozi u zajednici i uviđa vrijednosti sebe i drugih.</a:t>
                      </a:r>
                    </a:p>
                    <a:p>
                      <a:pPr lvl="1" indent="0" algn="l">
                        <a:lnSpc>
                          <a:spcPct val="100000"/>
                        </a:lnSpc>
                        <a:spcBef>
                          <a:spcPts val="0"/>
                        </a:spcBef>
                        <a:spcAft>
                          <a:spcPts val="0"/>
                        </a:spcAft>
                        <a:buNone/>
                      </a:pPr>
                      <a:r>
                        <a:rPr lang="hr-HR" sz="1000" b="0" i="0" u="none" strike="noStrike" cap="none" baseline="0" noProof="0">
                          <a:effectLst/>
                        </a:rPr>
                        <a:t>Učenici odgovaraju na pitanja Tko sam ja? Po čemu sam poseban? Što me razlikuje od drugih? Učenici mogu izrađivati svoju osobnu iskaznicu, s imenom i prezimenom, vrlinama, nedostacima, posebnostima. Tom se osobnom iskaznicom predstavljaju drugim učenicima u projektu.</a:t>
                      </a:r>
                    </a:p>
                    <a:p>
                      <a:pPr marL="628650" lvl="1" indent="-285750" algn="l">
                        <a:lnSpc>
                          <a:spcPct val="100000"/>
                        </a:lnSpc>
                        <a:spcBef>
                          <a:spcPts val="0"/>
                        </a:spcBef>
                        <a:spcAft>
                          <a:spcPts val="0"/>
                        </a:spcAft>
                        <a:buFont typeface="Arial"/>
                        <a:buChar char="•"/>
                      </a:pPr>
                      <a:r>
                        <a:rPr lang="hr-HR" sz="1000" b="1" i="0" u="none" strike="noStrike" cap="none" baseline="0" noProof="0">
                          <a:effectLst/>
                        </a:rPr>
                        <a:t>Glazbena kultura</a:t>
                      </a:r>
                      <a:r>
                        <a:rPr lang="hr-HR" sz="1000" b="0" i="0" u="none" strike="noStrike" cap="none" baseline="0" noProof="0">
                          <a:effectLst/>
                        </a:rPr>
                        <a:t>: Odgojno-obrazovni ishod OŠ GK C.1.1. Učenik na osnovu slušanja glazbe i aktivnog muziciranja prepoznaje različite uloge glazbe. Velik broj projektnih aktivnosti u kojima sudjeluju učenici 1. razreda osnovne škole uključuju glazbu, pjevanje, slušanje, pokrete uz glazbu i stvaranje/improviziranje melodijskih i ritamskih cjelina.</a:t>
                      </a:r>
                    </a:p>
                    <a:p>
                      <a:pPr marL="628650" lvl="1" indent="-285750" algn="l">
                        <a:lnSpc>
                          <a:spcPct val="100000"/>
                        </a:lnSpc>
                        <a:spcBef>
                          <a:spcPts val="0"/>
                        </a:spcBef>
                        <a:spcAft>
                          <a:spcPts val="0"/>
                        </a:spcAft>
                        <a:buFont typeface="Arial"/>
                        <a:buChar char="•"/>
                      </a:pPr>
                      <a:r>
                        <a:rPr lang="hr-HR" sz="1000" b="1" i="0" u="none" strike="noStrike" cap="none" baseline="0" noProof="0">
                          <a:effectLst/>
                        </a:rPr>
                        <a:t>Likovna kultura:</a:t>
                      </a:r>
                      <a:r>
                        <a:rPr lang="hr-HR" sz="1000" b="0" i="0" u="none" strike="noStrike" cap="none" baseline="0" noProof="0">
                          <a:effectLst/>
                        </a:rPr>
                        <a:t> Odgojno-obrazovni ishod OŠ LK A.1.1. Učenik prepoznaje umjetnost kao način komunikacije i odgovara na različite poticaje likovnim izražavanjem. </a:t>
                      </a:r>
                    </a:p>
                    <a:p>
                      <a:pPr lvl="1" indent="0" algn="l">
                        <a:lnSpc>
                          <a:spcPct val="100000"/>
                        </a:lnSpc>
                        <a:spcBef>
                          <a:spcPts val="0"/>
                        </a:spcBef>
                        <a:spcAft>
                          <a:spcPts val="0"/>
                        </a:spcAft>
                        <a:buNone/>
                      </a:pPr>
                      <a:r>
                        <a:rPr lang="hr-HR" sz="1000" b="0" i="0" u="none" strike="noStrike" cap="none" baseline="0" noProof="0">
                          <a:effectLst/>
                        </a:rPr>
                        <a:t>Učenik odgovara likovnim i vizualnim izražavanjem na razne vrste poticaja. Poticaji u projektu su aktivnosti i zadaci, primjerice izrada logotipa projekta, dizajniranje maskote projekta, ilustracija slikovnice i slično.</a:t>
                      </a:r>
                    </a:p>
                    <a:p>
                      <a:pPr marL="628650" lvl="1" indent="-285750" algn="l">
                        <a:lnSpc>
                          <a:spcPct val="100000"/>
                        </a:lnSpc>
                        <a:spcBef>
                          <a:spcPts val="0"/>
                        </a:spcBef>
                        <a:spcAft>
                          <a:spcPts val="0"/>
                        </a:spcAft>
                        <a:buFont typeface="Arial"/>
                        <a:buChar char="•"/>
                      </a:pPr>
                      <a:endParaRPr lang="hr-HR" sz="1000" b="0" i="0" u="none" strike="noStrike" cap="none" baseline="0" noProof="0">
                        <a:effectLst/>
                      </a:endParaRPr>
                    </a:p>
                    <a:p>
                      <a:pPr marL="0" marR="0" lvl="0" indent="0" algn="l">
                        <a:lnSpc>
                          <a:spcPct val="100000"/>
                        </a:lnSpc>
                        <a:spcBef>
                          <a:spcPts val="0"/>
                        </a:spcBef>
                        <a:spcAft>
                          <a:spcPts val="0"/>
                        </a:spcAft>
                        <a:buFont typeface="Calibri"/>
                        <a:buNone/>
                      </a:pPr>
                      <a:endParaRPr lang="hr-HR" sz="1000" u="none" strike="noStrike" cap="none" baseline="0">
                        <a:effectLst/>
                        <a:sym typeface="Calibri"/>
                      </a:endParaRPr>
                    </a:p>
                  </a:txBody>
                  <a:tcPr marL="91450" marR="91450" marT="33250" marB="3325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22740173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Bubbler-Template-Showeet(widescreen)</Template>
  <TotalTime>31</TotalTime>
  <Words>12170</Words>
  <Application>Microsoft Office PowerPoint</Application>
  <PresentationFormat>Prikaz na zaslonu (16:9)</PresentationFormat>
  <Paragraphs>2485</Paragraphs>
  <Slides>149</Slides>
  <Notes>133</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149</vt:i4>
      </vt:variant>
    </vt:vector>
  </HeadingPairs>
  <TitlesOfParts>
    <vt:vector size="157" baseType="lpstr">
      <vt:lpstr>Arial</vt:lpstr>
      <vt:lpstr>Calibri</vt:lpstr>
      <vt:lpstr>Calibri (tijelo)</vt:lpstr>
      <vt:lpstr>Wingdings</vt:lpstr>
      <vt:lpstr>Times New Roman</vt:lpstr>
      <vt:lpstr>Calibri Light</vt:lpstr>
      <vt:lpstr>Arial,Sans-Serif</vt:lpstr>
      <vt:lpstr>Tema sustava Office</vt:lpstr>
      <vt:lpstr>Školski kurikulum  </vt:lpstr>
      <vt:lpstr>Slajd 2</vt:lpstr>
      <vt:lpstr>Slajd 3</vt:lpstr>
      <vt:lpstr>Sadržaj</vt:lpstr>
      <vt:lpstr>Uvod</vt:lpstr>
      <vt:lpstr>Vizija škole</vt:lpstr>
      <vt:lpstr>Misija škole</vt:lpstr>
      <vt:lpstr>Razvojni plan škole</vt:lpstr>
      <vt:lpstr>Razvojni plan škole</vt:lpstr>
      <vt:lpstr>Razvojni plan škole</vt:lpstr>
      <vt:lpstr>Razvojni plan škole</vt:lpstr>
      <vt:lpstr>Diferencijalni (razlikovni) dio kurikuluma</vt:lpstr>
      <vt:lpstr>Izborna nastava</vt:lpstr>
      <vt:lpstr>Njemački jezik</vt:lpstr>
      <vt:lpstr>Vjeronauk</vt:lpstr>
      <vt:lpstr>Informatika</vt:lpstr>
      <vt:lpstr>Dodatna nastava</vt:lpstr>
      <vt:lpstr>Kemija</vt:lpstr>
      <vt:lpstr>Hrvatski jezik</vt:lpstr>
      <vt:lpstr>Geografija</vt:lpstr>
      <vt:lpstr>Tehnička kultura</vt:lpstr>
      <vt:lpstr>Povijest</vt:lpstr>
      <vt:lpstr>Vjeronauk</vt:lpstr>
      <vt:lpstr>Matematika</vt:lpstr>
      <vt:lpstr>Informatika</vt:lpstr>
      <vt:lpstr>Dodatna nastava </vt:lpstr>
      <vt:lpstr>Hrvatski jezik Dodatna nastava od 3. i 4. razreda</vt:lpstr>
      <vt:lpstr>Matematika Dodatna nastava od 1.- 4. razreda</vt:lpstr>
      <vt:lpstr>Dopunska nastava</vt:lpstr>
      <vt:lpstr>Dopunska nastava</vt:lpstr>
      <vt:lpstr>Engleski jezik</vt:lpstr>
      <vt:lpstr>Hrvatski jezik</vt:lpstr>
      <vt:lpstr>Matematika</vt:lpstr>
      <vt:lpstr>Fizika</vt:lpstr>
      <vt:lpstr>Dopunska nastava</vt:lpstr>
      <vt:lpstr>Slajd 36</vt:lpstr>
      <vt:lpstr>Izvannastavne aktivnosti</vt:lpstr>
      <vt:lpstr>Voćarska skupina</vt:lpstr>
      <vt:lpstr>Ekolozi</vt:lpstr>
      <vt:lpstr>Pjevački zbor</vt:lpstr>
      <vt:lpstr>Web team</vt:lpstr>
      <vt:lpstr>Plesna skupina</vt:lpstr>
      <vt:lpstr>Likovna skupina</vt:lpstr>
      <vt:lpstr>Prometna skupina</vt:lpstr>
      <vt:lpstr>Domaćinstvo</vt:lpstr>
      <vt:lpstr>Kreativna skupina</vt:lpstr>
      <vt:lpstr>Istraživači jezika</vt:lpstr>
      <vt:lpstr>Nogomet – dječaci i djevojčice</vt:lpstr>
      <vt:lpstr>Slajd 49</vt:lpstr>
      <vt:lpstr>Košarka - dječaci i djevojčice</vt:lpstr>
      <vt:lpstr>Badminton – dječaci i djevojčice</vt:lpstr>
      <vt:lpstr>Stolni tenis - dječaci i djevojčice</vt:lpstr>
      <vt:lpstr>Modelari</vt:lpstr>
      <vt:lpstr>Kreativna skupina – 3. razred</vt:lpstr>
      <vt:lpstr>Likovna skupina 4. razreda</vt:lpstr>
      <vt:lpstr>Crveni križ </vt:lpstr>
      <vt:lpstr>Mala čitaonica</vt:lpstr>
      <vt:lpstr>Novinarska skupina</vt:lpstr>
      <vt:lpstr>Folklorna skupina</vt:lpstr>
      <vt:lpstr>Mali pjevački zbor</vt:lpstr>
      <vt:lpstr>Mali bibličari</vt:lpstr>
      <vt:lpstr>Dijete i igra</vt:lpstr>
      <vt:lpstr>Razigrane ruke</vt:lpstr>
      <vt:lpstr>Maštaonica                   </vt:lpstr>
      <vt:lpstr>Izvanučionička nastava</vt:lpstr>
      <vt:lpstr>Geografija Topografska karta i orijentacija u prirodi</vt:lpstr>
      <vt:lpstr>Međunarodni dan pješačenja</vt:lpstr>
      <vt:lpstr>Izvanučionička nastava</vt:lpstr>
      <vt:lpstr>Pozdrav jeseni, proljeću, zimi i ljetu</vt:lpstr>
      <vt:lpstr>Put od kuće do škole</vt:lpstr>
      <vt:lpstr>Snalazimo se u prostoru</vt:lpstr>
      <vt:lpstr>Na travnjaku i šumi</vt:lpstr>
      <vt:lpstr>Vode      </vt:lpstr>
      <vt:lpstr>Motrenje i predviđanje vremena</vt:lpstr>
      <vt:lpstr>Travnjak</vt:lpstr>
      <vt:lpstr>Eko dan</vt:lpstr>
      <vt:lpstr>Kazališna/kino predstava</vt:lpstr>
      <vt:lpstr>Školska knjižnica</vt:lpstr>
      <vt:lpstr>Mjesec hrvatske knjige</vt:lpstr>
      <vt:lpstr>Slajd 80</vt:lpstr>
      <vt:lpstr>Slajd 81</vt:lpstr>
      <vt:lpstr>Slajd 82</vt:lpstr>
      <vt:lpstr>Projekti</vt:lpstr>
      <vt:lpstr>Projekt:  Naša mala knjižnica</vt:lpstr>
      <vt:lpstr>„Hrabro u peti”</vt:lpstr>
      <vt:lpstr>„Budi majstor”</vt:lpstr>
      <vt:lpstr>„Tjedan zdrave hrane”</vt:lpstr>
      <vt:lpstr>Učimo se solidarnosti</vt:lpstr>
      <vt:lpstr>Darujmo ljubav u dane adventa</vt:lpstr>
      <vt:lpstr>Zeleni korak </vt:lpstr>
      <vt:lpstr>Slajd 91</vt:lpstr>
      <vt:lpstr>Natjecanje za najbolji razred</vt:lpstr>
      <vt:lpstr>Recikliraj, profitiraj</vt:lpstr>
      <vt:lpstr>    Zdrava prehrana    </vt:lpstr>
      <vt:lpstr>Igrom do znanja i zabave – e Twinning projekt                 </vt:lpstr>
      <vt:lpstr>eTwinning projekt Me, Myself &amp; I (Ja i sva moja lica)  </vt:lpstr>
      <vt:lpstr>eTwinning projekt Pogled u boje godišnjih doba  </vt:lpstr>
      <vt:lpstr>Učimo se pokusirati  </vt:lpstr>
      <vt:lpstr>Slajd 99</vt:lpstr>
      <vt:lpstr>Slajd 100</vt:lpstr>
      <vt:lpstr>Školski preventivni program</vt:lpstr>
      <vt:lpstr>Prevencija neprihvatljivog ponašanja </vt:lpstr>
      <vt:lpstr>Svjetski dan nenasilja </vt:lpstr>
      <vt:lpstr>Tjedan tolerancije</vt:lpstr>
      <vt:lpstr>Dan sigurnijeg interneta</vt:lpstr>
      <vt:lpstr>CAP program - osnovni</vt:lpstr>
      <vt:lpstr>      Mjesec borbe protiv ovisnosti</vt:lpstr>
      <vt:lpstr>Emocionalno opismenjavanje učenika </vt:lpstr>
      <vt:lpstr>5zanet </vt:lpstr>
      <vt:lpstr>Posebni programi – Učenici s teškoćama</vt:lpstr>
      <vt:lpstr>Edukacija učenika u području zaštite i spašavanja</vt:lpstr>
      <vt:lpstr>Festival srednjoškolskih zanimanja</vt:lpstr>
      <vt:lpstr>Kulturna i javna  djelatnost škole</vt:lpstr>
      <vt:lpstr>Profesionalno informiranje i usmjeravanje</vt:lpstr>
      <vt:lpstr>Međunarodni dan tablice množenja </vt:lpstr>
      <vt:lpstr>Učenička zadruga „Brdo jabuka”</vt:lpstr>
      <vt:lpstr>Stručno usavršavanje učitelja</vt:lpstr>
      <vt:lpstr>Svjetski dan jabuka</vt:lpstr>
      <vt:lpstr>Dani kruha i zahvalnosti</vt:lpstr>
      <vt:lpstr>Dan sjećanja na Vukovar 18.11.</vt:lpstr>
      <vt:lpstr>Dječji tjedan</vt:lpstr>
      <vt:lpstr>Sat programiranja</vt:lpstr>
      <vt:lpstr>Dabar</vt:lpstr>
      <vt:lpstr>Mjesec hrvatske knjige</vt:lpstr>
      <vt:lpstr>Klokan bez granica</vt:lpstr>
      <vt:lpstr>Festival matematike</vt:lpstr>
      <vt:lpstr>Obilježavanje blagdana sveti Nikola</vt:lpstr>
      <vt:lpstr>Integrirani dan - Božić</vt:lpstr>
      <vt:lpstr>Ples pod maskama</vt:lpstr>
      <vt:lpstr>Valentinovo</vt:lpstr>
      <vt:lpstr>Sportsko prijepodne</vt:lpstr>
      <vt:lpstr>15.10. Svjetski dan šetnje</vt:lpstr>
      <vt:lpstr>Tradicionalni susret s PŠ Orubica</vt:lpstr>
      <vt:lpstr>Integrirani dan - Dan škole</vt:lpstr>
      <vt:lpstr>Dan očeva</vt:lpstr>
      <vt:lpstr>Dan obitelji i Majčin dan</vt:lpstr>
      <vt:lpstr>Dan planeta Zemlje</vt:lpstr>
      <vt:lpstr>Eko tjedan</vt:lpstr>
      <vt:lpstr>Mali zeleni</vt:lpstr>
      <vt:lpstr>Svjetski dan vatrogasaca; Evakuacijska vježba</vt:lpstr>
      <vt:lpstr>Svjetski dan mlijeka</vt:lpstr>
      <vt:lpstr>Slajd 142</vt:lpstr>
      <vt:lpstr>Učenička zadruga „Brdo jabuka”</vt:lpstr>
      <vt:lpstr>Ishodi:</vt:lpstr>
      <vt:lpstr>Ishodi:</vt:lpstr>
      <vt:lpstr>Namjena:</vt:lpstr>
      <vt:lpstr>Slajd 147</vt:lpstr>
      <vt:lpstr>Slajd 148</vt:lpstr>
      <vt:lpstr>Školski sportski klub „Goran”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Školski kurikulum</dc:title>
  <dc:creator>Ured</dc:creator>
  <cp:lastModifiedBy>Korisnik</cp:lastModifiedBy>
  <cp:revision>62</cp:revision>
  <cp:lastPrinted>2017-10-03T12:03:08Z</cp:lastPrinted>
  <dcterms:modified xsi:type="dcterms:W3CDTF">2021-09-06T06:02:58Z</dcterms:modified>
</cp:coreProperties>
</file>