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71" r:id="rId16"/>
    <p:sldId id="272" r:id="rId17"/>
    <p:sldId id="273" r:id="rId18"/>
    <p:sldId id="274" r:id="rId19"/>
    <p:sldId id="275" r:id="rId20"/>
    <p:sldId id="269" r:id="rId21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3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jeni pravokutnik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Zaobljeni pravokutnik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Naslov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20" name="Podnaslov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hr-HR" smtClean="0"/>
              <a:t>Kliknite da biste uredili stil podnaslova matrice</a:t>
            </a:r>
            <a:endParaRPr kumimoji="0" lang="en-US"/>
          </a:p>
        </p:txBody>
      </p:sp>
      <p:sp>
        <p:nvSpPr>
          <p:cNvPr id="19" name="Rezervirano mjesto datuma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AAA944-F2F4-4D7F-82FE-EC843FD01E21}" type="datetimeFigureOut">
              <a:rPr lang="hr-HR" smtClean="0"/>
              <a:pPr/>
              <a:t>22.2.2018.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11" name="Rezervirano mjesto broja slajda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008168-7061-4923-9FE0-E862A9350A7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AAA944-F2F4-4D7F-82FE-EC843FD01E21}" type="datetimeFigureOut">
              <a:rPr lang="hr-HR" smtClean="0"/>
              <a:pPr/>
              <a:t>22.2.2018.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008168-7061-4923-9FE0-E862A9350A7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AAA944-F2F4-4D7F-82FE-EC843FD01E21}" type="datetimeFigureOut">
              <a:rPr lang="hr-HR" smtClean="0"/>
              <a:pPr/>
              <a:t>22.2.2018.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008168-7061-4923-9FE0-E862A9350A7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AAA944-F2F4-4D7F-82FE-EC843FD01E21}" type="datetimeFigureOut">
              <a:rPr lang="hr-HR" smtClean="0"/>
              <a:pPr/>
              <a:t>22.2.2018.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008168-7061-4923-9FE0-E862A9350A7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Zaobljeni pravokutnik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Zaobljeni pravokutnik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AAA944-F2F4-4D7F-82FE-EC843FD01E21}" type="datetimeFigureOut">
              <a:rPr lang="hr-HR" smtClean="0"/>
              <a:pPr/>
              <a:t>22.2.2018.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008168-7061-4923-9FE0-E862A9350A7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AAA944-F2F4-4D7F-82FE-EC843FD01E21}" type="datetimeFigureOut">
              <a:rPr lang="hr-HR" smtClean="0"/>
              <a:pPr/>
              <a:t>22.2.2018.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008168-7061-4923-9FE0-E862A9350A7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5" name="Rezervirano mjesto sadržaja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AAA944-F2F4-4D7F-82FE-EC843FD01E21}" type="datetimeFigureOut">
              <a:rPr lang="hr-HR" smtClean="0"/>
              <a:pPr/>
              <a:t>22.2.2018.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008168-7061-4923-9FE0-E862A9350A7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AAA944-F2F4-4D7F-82FE-EC843FD01E21}" type="datetimeFigureOut">
              <a:rPr lang="hr-HR" smtClean="0"/>
              <a:pPr/>
              <a:t>22.2.2018.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008168-7061-4923-9FE0-E862A9350A7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aobljeni pravokutnik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AAA944-F2F4-4D7F-82FE-EC843FD01E21}" type="datetimeFigureOut">
              <a:rPr lang="hr-HR" smtClean="0"/>
              <a:pPr/>
              <a:t>22.2.2018.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008168-7061-4923-9FE0-E862A9350A7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AAA944-F2F4-4D7F-82FE-EC843FD01E21}" type="datetimeFigureOut">
              <a:rPr lang="hr-HR" smtClean="0"/>
              <a:pPr/>
              <a:t>22.2.2018.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008168-7061-4923-9FE0-E862A9350A7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jeni pravokutnik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Pravokutnik s jednim zaobljenim kutom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AAA944-F2F4-4D7F-82FE-EC843FD01E21}" type="datetimeFigureOut">
              <a:rPr lang="hr-HR" smtClean="0"/>
              <a:pPr/>
              <a:t>22.2.2018.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008168-7061-4923-9FE0-E862A9350A72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hr-HR" smtClean="0"/>
              <a:t>Pritisnite ikonu za dodavanje slike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aobljeni pravokutnik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Zaobljeni pravokutnik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Rezervirano mjesto naslova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4" name="Rezervirano mjesto teksta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  <a:p>
            <a:pPr lvl="1" eaLnBrk="1" latinLnBrk="0" hangingPunct="1"/>
            <a:r>
              <a:rPr kumimoji="0" lang="hr-HR" smtClean="0"/>
              <a:t>Druga razina</a:t>
            </a:r>
          </a:p>
          <a:p>
            <a:pPr lvl="2" eaLnBrk="1" latinLnBrk="0" hangingPunct="1"/>
            <a:r>
              <a:rPr kumimoji="0" lang="hr-HR" smtClean="0"/>
              <a:t>Treća razina</a:t>
            </a:r>
          </a:p>
          <a:p>
            <a:pPr lvl="3" eaLnBrk="1" latinLnBrk="0" hangingPunct="1"/>
            <a:r>
              <a:rPr kumimoji="0" lang="hr-HR" smtClean="0"/>
              <a:t>Četvrta razina</a:t>
            </a:r>
          </a:p>
          <a:p>
            <a:pPr lvl="4" eaLnBrk="1" latinLnBrk="0" hangingPunct="1"/>
            <a:r>
              <a:rPr kumimoji="0" lang="hr-HR" smtClean="0"/>
              <a:t>Peta razina</a:t>
            </a:r>
            <a:endParaRPr kumimoji="0" lang="en-US"/>
          </a:p>
        </p:txBody>
      </p:sp>
      <p:sp>
        <p:nvSpPr>
          <p:cNvPr id="25" name="Rezervirano mjesto datuma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5AAA944-F2F4-4D7F-82FE-EC843FD01E21}" type="datetimeFigureOut">
              <a:rPr lang="hr-HR" smtClean="0"/>
              <a:pPr/>
              <a:t>22.2.2018.</a:t>
            </a:fld>
            <a:endParaRPr lang="hr-HR"/>
          </a:p>
        </p:txBody>
      </p:sp>
      <p:sp>
        <p:nvSpPr>
          <p:cNvPr id="18" name="Rezervirano mjesto podnožja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3008168-7061-4923-9FE0-E862A9350A72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722376" y="1412776"/>
            <a:ext cx="7772400" cy="2016224"/>
          </a:xfrm>
        </p:spPr>
        <p:txBody>
          <a:bodyPr>
            <a:normAutofit fontScale="90000"/>
          </a:bodyPr>
          <a:lstStyle/>
          <a:p>
            <a:pPr algn="ctr"/>
            <a:r>
              <a:rPr lang="hr-HR" dirty="0" smtClean="0"/>
              <a:t>Kamo nakon osnovne škole?</a:t>
            </a:r>
            <a:br>
              <a:rPr lang="hr-HR" dirty="0" smtClean="0"/>
            </a:br>
            <a:r>
              <a:rPr lang="hr-HR" sz="2700" dirty="0" smtClean="0"/>
              <a:t>(</a:t>
            </a:r>
            <a:r>
              <a:rPr lang="hr-HR" sz="2200" dirty="0" smtClean="0"/>
              <a:t>Činioci koji utječu na odabir zanimanja i </a:t>
            </a:r>
            <a:br>
              <a:rPr lang="hr-HR" sz="2200" dirty="0" smtClean="0"/>
            </a:br>
            <a:r>
              <a:rPr lang="hr-HR" sz="2200" dirty="0" smtClean="0"/>
              <a:t>Sustav srednjoškolskog obrazovanja u RH)</a:t>
            </a:r>
            <a:endParaRPr lang="hr-HR" sz="2200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1400152"/>
          </a:xfrm>
        </p:spPr>
        <p:txBody>
          <a:bodyPr>
            <a:normAutofit/>
          </a:bodyPr>
          <a:lstStyle/>
          <a:p>
            <a:endParaRPr lang="hr-HR" dirty="0" smtClean="0"/>
          </a:p>
          <a:p>
            <a:r>
              <a:rPr lang="hr-HR" dirty="0" smtClean="0"/>
              <a:t> Stručni suradnik-pedagog:</a:t>
            </a:r>
          </a:p>
          <a:p>
            <a:r>
              <a:rPr lang="hr-HR" dirty="0" smtClean="0"/>
              <a:t>Dijana Milanović</a:t>
            </a:r>
            <a:endParaRPr lang="hr-HR" dirty="0"/>
          </a:p>
        </p:txBody>
      </p:sp>
      <p:pic>
        <p:nvPicPr>
          <p:cNvPr id="1026" name="Picture 2" descr="C:\Documents and Settings\X\Local Settings\Temporary Internet Files\Content.IE5\NAR8ASRK\MC900097511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239547">
            <a:off x="1403648" y="3789040"/>
            <a:ext cx="2376264" cy="26768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>POTREBNA ZNANJA, VJEŠTINE I OSOBINE </a:t>
            </a:r>
            <a:br>
              <a:rPr lang="hr-HR" dirty="0" smtClean="0"/>
            </a:b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odnose </a:t>
            </a:r>
            <a:r>
              <a:rPr lang="hr-HR" dirty="0"/>
              <a:t>se na zahtjeve koje pojedino zanimanje </a:t>
            </a:r>
            <a:r>
              <a:rPr lang="hr-HR" dirty="0" smtClean="0"/>
              <a:t>stavlja </a:t>
            </a:r>
            <a:r>
              <a:rPr lang="hr-HR" dirty="0"/>
              <a:t>pred osobu koja to zanimanje </a:t>
            </a:r>
            <a:r>
              <a:rPr lang="hr-HR" dirty="0" smtClean="0"/>
              <a:t>obavlja</a:t>
            </a:r>
            <a:endParaRPr lang="hr-HR" dirty="0"/>
          </a:p>
          <a:p>
            <a:pPr>
              <a:buNone/>
            </a:pPr>
            <a:r>
              <a:rPr lang="hr-HR" dirty="0" err="1" smtClean="0"/>
              <a:t>Npr</a:t>
            </a:r>
            <a:r>
              <a:rPr lang="hr-HR" dirty="0" smtClean="0"/>
              <a:t>. autoelektričar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ZDRAVSTVENE KONTRAINDIKACIJE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 dirty="0" smtClean="0"/>
              <a:t>Zapreke za obavljanje poslova određenog zanimanja </a:t>
            </a:r>
            <a:endParaRPr lang="hr-HR" dirty="0" smtClean="0"/>
          </a:p>
          <a:p>
            <a:pPr>
              <a:buNone/>
            </a:pPr>
            <a:r>
              <a:rPr lang="hr-HR" dirty="0" smtClean="0"/>
              <a:t>VOZAČ MOTORNOG VOZILA – vid, epilepsija…</a:t>
            </a:r>
          </a:p>
          <a:p>
            <a:pPr>
              <a:buNone/>
            </a:pPr>
            <a:r>
              <a:rPr lang="hr-HR" dirty="0" smtClean="0"/>
              <a:t>ŠUMAR – alergije</a:t>
            </a:r>
          </a:p>
          <a:p>
            <a:pPr>
              <a:buNone/>
            </a:pPr>
            <a:endParaRPr lang="hr-HR" dirty="0"/>
          </a:p>
          <a:p>
            <a:pPr>
              <a:buNone/>
            </a:pPr>
            <a:r>
              <a:rPr lang="hr-HR" dirty="0"/>
              <a:t>1</a:t>
            </a:r>
            <a:r>
              <a:rPr lang="hr-HR" dirty="0" smtClean="0"/>
              <a:t> bod – UZ POTVRDU LIJEČNIKA I HZZ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INFORMACIJE O MOGUĆNOSTIMA OBRAZOVANJA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provjerite </a:t>
            </a:r>
            <a:r>
              <a:rPr lang="hr-HR" dirty="0"/>
              <a:t>koje škole upisuju učenike </a:t>
            </a:r>
            <a:r>
              <a:rPr lang="hr-HR" dirty="0" smtClean="0"/>
              <a:t>za </a:t>
            </a:r>
            <a:r>
              <a:rPr lang="hr-HR" dirty="0"/>
              <a:t>navedena zanimanja, pod kojim uvjetima, koji su nastavni predmeti zastupljeni i kakve </a:t>
            </a:r>
            <a:r>
              <a:rPr lang="hr-HR" dirty="0" smtClean="0"/>
              <a:t>su </a:t>
            </a:r>
            <a:r>
              <a:rPr lang="hr-HR" dirty="0"/>
              <a:t>mogućnosti nastavka obrazovanja, odnosno mogućnosti zapošljavanja </a:t>
            </a:r>
            <a:r>
              <a:rPr lang="hr-HR" dirty="0" smtClean="0"/>
              <a:t> </a:t>
            </a:r>
            <a:endParaRPr lang="hr-HR" dirty="0"/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MOGUĆNOST ZAPOŠLJAVANJA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Stanje </a:t>
            </a:r>
            <a:r>
              <a:rPr lang="hr-HR" dirty="0"/>
              <a:t>na </a:t>
            </a:r>
            <a:r>
              <a:rPr lang="hr-HR" dirty="0" smtClean="0"/>
              <a:t>tržištu </a:t>
            </a:r>
            <a:r>
              <a:rPr lang="hr-HR" dirty="0"/>
              <a:t>stalno se mijenja uslijed razvoja novih tehnologija pa neka zanimanja postaju </a:t>
            </a:r>
            <a:r>
              <a:rPr lang="hr-HR" dirty="0" smtClean="0"/>
              <a:t>manje </a:t>
            </a:r>
            <a:r>
              <a:rPr lang="hr-HR" dirty="0" err="1"/>
              <a:t>zapošljiva</a:t>
            </a:r>
            <a:r>
              <a:rPr lang="hr-HR" dirty="0"/>
              <a:t>, a u nekima se lakše zaposliti</a:t>
            </a:r>
            <a:r>
              <a:rPr lang="hr-HR" dirty="0" smtClean="0"/>
              <a:t>.</a:t>
            </a:r>
            <a:endParaRPr lang="hr-HR" dirty="0"/>
          </a:p>
        </p:txBody>
      </p:sp>
      <p:pic>
        <p:nvPicPr>
          <p:cNvPr id="819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2636912"/>
            <a:ext cx="4048125" cy="261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utnik 1"/>
          <p:cNvSpPr/>
          <p:nvPr/>
        </p:nvSpPr>
        <p:spPr>
          <a:xfrm>
            <a:off x="755576" y="476672"/>
            <a:ext cx="7272808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2800" b="1" dirty="0"/>
              <a:t>Deset najtraženijih zanimanja u prošloj </a:t>
            </a:r>
            <a:r>
              <a:rPr lang="hr-HR" sz="2800" b="1" dirty="0" smtClean="0"/>
              <a:t>godini:</a:t>
            </a:r>
          </a:p>
          <a:p>
            <a:endParaRPr lang="hr-HR" sz="2800" b="1" dirty="0" smtClean="0"/>
          </a:p>
          <a:p>
            <a:r>
              <a:rPr lang="hr-HR" sz="2800" dirty="0" smtClean="0"/>
              <a:t>-konobar</a:t>
            </a:r>
            <a:endParaRPr lang="hr-HR" sz="2800" dirty="0"/>
          </a:p>
          <a:p>
            <a:r>
              <a:rPr lang="hr-HR" sz="2800" dirty="0" smtClean="0"/>
              <a:t>-prodavač</a:t>
            </a:r>
          </a:p>
          <a:p>
            <a:r>
              <a:rPr lang="hr-HR" sz="2800" dirty="0" smtClean="0"/>
              <a:t>-kuhar</a:t>
            </a:r>
          </a:p>
          <a:p>
            <a:r>
              <a:rPr lang="hr-HR" sz="2800" dirty="0"/>
              <a:t>-</a:t>
            </a:r>
            <a:r>
              <a:rPr lang="hr-HR" sz="2800" dirty="0" smtClean="0"/>
              <a:t>programer </a:t>
            </a:r>
          </a:p>
          <a:p>
            <a:r>
              <a:rPr lang="hr-HR" sz="2800" dirty="0"/>
              <a:t>-</a:t>
            </a:r>
            <a:r>
              <a:rPr lang="hr-HR" sz="2800" dirty="0" smtClean="0"/>
              <a:t>vozač</a:t>
            </a:r>
            <a:endParaRPr lang="hr-HR" sz="2800" dirty="0"/>
          </a:p>
          <a:p>
            <a:r>
              <a:rPr lang="hr-HR" sz="2800" dirty="0"/>
              <a:t>-</a:t>
            </a:r>
            <a:r>
              <a:rPr lang="hr-HR" sz="2800" dirty="0" smtClean="0"/>
              <a:t>prodajni predstavnik</a:t>
            </a:r>
          </a:p>
          <a:p>
            <a:r>
              <a:rPr lang="hr-HR" sz="2800" dirty="0"/>
              <a:t>-</a:t>
            </a:r>
            <a:r>
              <a:rPr lang="hr-HR" sz="2800" dirty="0" smtClean="0"/>
              <a:t>učitelj</a:t>
            </a:r>
            <a:endParaRPr lang="hr-HR" sz="2800" dirty="0"/>
          </a:p>
          <a:p>
            <a:r>
              <a:rPr lang="hr-HR" sz="2800" dirty="0"/>
              <a:t>-</a:t>
            </a:r>
            <a:r>
              <a:rPr lang="hr-HR" sz="2800" dirty="0" smtClean="0"/>
              <a:t>skladištar</a:t>
            </a:r>
            <a:endParaRPr lang="hr-HR" sz="2800" dirty="0"/>
          </a:p>
          <a:p>
            <a:r>
              <a:rPr lang="hr-HR" sz="2800" dirty="0"/>
              <a:t>-</a:t>
            </a:r>
            <a:r>
              <a:rPr lang="hr-HR" sz="2800" dirty="0" smtClean="0"/>
              <a:t>frizer</a:t>
            </a:r>
          </a:p>
          <a:p>
            <a:r>
              <a:rPr lang="hr-HR" sz="2800" dirty="0"/>
              <a:t>-</a:t>
            </a:r>
            <a:r>
              <a:rPr lang="hr-HR" sz="2800" dirty="0" smtClean="0"/>
              <a:t>administrator</a:t>
            </a:r>
            <a:endParaRPr lang="hr-H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hr-HR" b="1" dirty="0" smtClean="0">
                <a:solidFill>
                  <a:schemeClr val="folHlink"/>
                </a:solidFill>
              </a:rPr>
              <a:t>Vrste srednjih škola i obrazovnih programa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611560" y="1628800"/>
            <a:ext cx="7918450" cy="3456881"/>
          </a:xfrm>
        </p:spPr>
        <p:txBody>
          <a:bodyPr/>
          <a:lstStyle/>
          <a:p>
            <a:pPr eaLnBrk="1" hangingPunct="1"/>
            <a:r>
              <a:rPr lang="hr-HR" u="sng" dirty="0" smtClean="0">
                <a:solidFill>
                  <a:schemeClr val="tx2"/>
                </a:solidFill>
              </a:rPr>
              <a:t>Gimnazije </a:t>
            </a:r>
            <a:r>
              <a:rPr lang="hr-HR" dirty="0" smtClean="0"/>
              <a:t>– opće, klasične, jezične, prirodoslovne i prirodoslovno-matematičke, strukovne</a:t>
            </a:r>
          </a:p>
          <a:p>
            <a:pPr eaLnBrk="1" hangingPunct="1"/>
            <a:endParaRPr lang="hr-HR" dirty="0" smtClean="0"/>
          </a:p>
          <a:p>
            <a:pPr eaLnBrk="1" hangingPunct="1"/>
            <a:r>
              <a:rPr lang="hr-HR" dirty="0" smtClean="0"/>
              <a:t>Obavezno se polaže državna matura – srednja školska sprema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35274" y="0"/>
            <a:ext cx="5208725" cy="17008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125538"/>
            <a:ext cx="7696200" cy="4360862"/>
          </a:xfrm>
        </p:spPr>
        <p:txBody>
          <a:bodyPr/>
          <a:lstStyle/>
          <a:p>
            <a:pPr eaLnBrk="1" hangingPunct="1"/>
            <a:r>
              <a:rPr lang="hr-HR" u="sng" dirty="0" smtClean="0">
                <a:solidFill>
                  <a:schemeClr val="tx2"/>
                </a:solidFill>
              </a:rPr>
              <a:t>Umjetničke škole</a:t>
            </a:r>
            <a:r>
              <a:rPr lang="hr-HR" dirty="0" smtClean="0"/>
              <a:t> – četverogodišnje škole – likovna umjetnost, ples, glazba i dizajn</a:t>
            </a:r>
          </a:p>
          <a:p>
            <a:pPr eaLnBrk="1" hangingPunct="1">
              <a:buFontTx/>
              <a:buNone/>
            </a:pPr>
            <a:endParaRPr lang="hr-HR" dirty="0" smtClean="0"/>
          </a:p>
          <a:p>
            <a:pPr eaLnBrk="1" hangingPunct="1"/>
            <a:r>
              <a:rPr lang="hr-HR" dirty="0" smtClean="0"/>
              <a:t>Uz ocjene – provjerava se sposobnost, darovitost</a:t>
            </a:r>
          </a:p>
          <a:p>
            <a:pPr eaLnBrk="1" hangingPunct="1"/>
            <a:endParaRPr lang="hr-HR" dirty="0" smtClean="0"/>
          </a:p>
        </p:txBody>
      </p:sp>
      <p:pic>
        <p:nvPicPr>
          <p:cNvPr id="5121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016" y="3573016"/>
            <a:ext cx="4104456" cy="27678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973138"/>
          </a:xfrm>
        </p:spPr>
        <p:txBody>
          <a:bodyPr/>
          <a:lstStyle/>
          <a:p>
            <a:pPr algn="l" eaLnBrk="1" hangingPunct="1"/>
            <a:r>
              <a:rPr lang="hr-HR" sz="3200" u="sng" smtClean="0">
                <a:solidFill>
                  <a:schemeClr val="tx2"/>
                </a:solidFill>
              </a:rPr>
              <a:t>Strukovne škole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1412875"/>
            <a:ext cx="8569325" cy="47529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hr-HR" b="1" i="1" dirty="0" smtClean="0"/>
              <a:t>Četverogodišnje</a:t>
            </a:r>
            <a:r>
              <a:rPr lang="hr-HR" dirty="0" smtClean="0"/>
              <a:t> – tehničke, zdravstvene, trgovačke, poljoprivredne, industrijsko, obrtničke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hr-HR" dirty="0" smtClean="0"/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hr-HR" dirty="0" smtClean="0"/>
              <a:t>Općeobrazovni i strukovni predmeti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hr-HR" dirty="0" smtClean="0"/>
              <a:t>Učenici koji žele nastaviti školovanje polažu državnu maturu, ostali pišu završni rad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hr-HR" sz="2900" u="sng" dirty="0" smtClean="0"/>
              <a:t>srednja stručna sprema</a:t>
            </a:r>
          </a:p>
        </p:txBody>
      </p:sp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64088" y="4437112"/>
            <a:ext cx="3456384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82240" y="4005064"/>
            <a:ext cx="2829265" cy="2420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196975"/>
            <a:ext cx="7696200" cy="4968875"/>
          </a:xfrm>
        </p:spPr>
        <p:txBody>
          <a:bodyPr/>
          <a:lstStyle/>
          <a:p>
            <a:pPr eaLnBrk="1" hangingPunct="1"/>
            <a:r>
              <a:rPr lang="hr-HR" b="1" dirty="0" smtClean="0"/>
              <a:t>Trogodišnji obrazovni programi</a:t>
            </a:r>
            <a:r>
              <a:rPr lang="hr-HR" dirty="0" smtClean="0"/>
              <a:t> – pripremaju učenike za rad u industriji, gospodarstvu i obrtništvu</a:t>
            </a:r>
          </a:p>
          <a:p>
            <a:pPr eaLnBrk="1" hangingPunct="1"/>
            <a:r>
              <a:rPr lang="hr-HR" dirty="0" smtClean="0"/>
              <a:t>JMO – uz neka zanimanja</a:t>
            </a:r>
          </a:p>
          <a:p>
            <a:pPr eaLnBrk="1" hangingPunct="1">
              <a:buFontTx/>
              <a:buChar char="-"/>
            </a:pPr>
            <a:r>
              <a:rPr lang="hr-HR" dirty="0" smtClean="0"/>
              <a:t>Nastava se izvodi, osim u školskim učionicama, u školskim radionicama i industrijskim, obrtničkim, gospodarskim pogonima</a:t>
            </a:r>
          </a:p>
          <a:p>
            <a:pPr eaLnBrk="1" hangingPunct="1">
              <a:buFontTx/>
              <a:buNone/>
            </a:pPr>
            <a:r>
              <a:rPr lang="hr-HR" dirty="0" smtClean="0"/>
              <a:t>	</a:t>
            </a:r>
            <a:r>
              <a:rPr lang="hr-HR" u="sng" dirty="0" smtClean="0"/>
              <a:t>- srednja stručna sprema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981075"/>
            <a:ext cx="7696200" cy="4505325"/>
          </a:xfrm>
        </p:spPr>
        <p:txBody>
          <a:bodyPr/>
          <a:lstStyle/>
          <a:p>
            <a:pPr eaLnBrk="1" hangingPunct="1"/>
            <a:r>
              <a:rPr lang="hr-HR" b="1" smtClean="0"/>
              <a:t>Jednogodišnji i dvogodišnji obrazovni programi</a:t>
            </a:r>
          </a:p>
          <a:p>
            <a:pPr eaLnBrk="1" hangingPunct="1"/>
            <a:endParaRPr lang="hr-HR" smtClean="0"/>
          </a:p>
          <a:p>
            <a:pPr eaLnBrk="1" hangingPunct="1">
              <a:buFontTx/>
              <a:buChar char="-"/>
            </a:pPr>
            <a:r>
              <a:rPr lang="hr-HR" smtClean="0"/>
              <a:t>Manje složena zanimanja, bitne su vještine, manje teoretska znanja</a:t>
            </a:r>
          </a:p>
          <a:p>
            <a:pPr eaLnBrk="1" hangingPunct="1">
              <a:buFontTx/>
              <a:buChar char="-"/>
            </a:pPr>
            <a:r>
              <a:rPr lang="hr-HR" smtClean="0"/>
              <a:t>Polaže se završni ispit i stječe niža stručna sprema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Upoznajte sebe; svoje vrijednosti, interese, sposobnosti, osobine ličnosti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sv</a:t>
            </a:r>
            <a:r>
              <a:rPr lang="vi-VN" dirty="0" smtClean="0"/>
              <a:t>aki </a:t>
            </a:r>
            <a:r>
              <a:rPr lang="vi-VN" dirty="0"/>
              <a:t>posao postavlja određene zahtjeve pred osobu koja ga </a:t>
            </a:r>
            <a:r>
              <a:rPr lang="vi-VN" dirty="0" smtClean="0"/>
              <a:t>obavlja</a:t>
            </a:r>
            <a:endParaRPr lang="hr-HR" dirty="0" smtClean="0"/>
          </a:p>
          <a:p>
            <a:r>
              <a:rPr lang="vi-VN" dirty="0"/>
              <a:t>zahtjevi zanimanja trebaju biti usklađeni sa </a:t>
            </a:r>
            <a:r>
              <a:rPr lang="vi-VN" dirty="0" smtClean="0"/>
              <a:t>znanjem</a:t>
            </a:r>
            <a:r>
              <a:rPr lang="vi-VN" dirty="0"/>
              <a:t>, sposobnostima, interesima, vrijednostima i osobinama pojedinca koja obavlja </a:t>
            </a:r>
            <a:r>
              <a:rPr lang="vi-VN" dirty="0" smtClean="0"/>
              <a:t>poslove </a:t>
            </a:r>
            <a:r>
              <a:rPr lang="vi-VN" dirty="0"/>
              <a:t>tog zanimanja</a:t>
            </a:r>
            <a:r>
              <a:rPr lang="vi-VN" dirty="0" smtClean="0"/>
              <a:t>.</a:t>
            </a:r>
            <a:endParaRPr lang="hr-HR" dirty="0" smtClean="0"/>
          </a:p>
          <a:p>
            <a:pPr>
              <a:buNone/>
            </a:pPr>
            <a:r>
              <a:rPr lang="hr-HR" dirty="0" smtClean="0"/>
              <a:t>=&gt;</a:t>
            </a:r>
            <a:r>
              <a:rPr lang="vi-VN" dirty="0" smtClean="0"/>
              <a:t> profesionaln</a:t>
            </a:r>
            <a:r>
              <a:rPr lang="hr-HR" dirty="0" smtClean="0"/>
              <a:t>e</a:t>
            </a:r>
            <a:r>
              <a:rPr lang="vi-VN" dirty="0" smtClean="0"/>
              <a:t> kompetencij</a:t>
            </a:r>
            <a:r>
              <a:rPr lang="hr-HR" dirty="0" smtClean="0"/>
              <a:t>e</a:t>
            </a:r>
            <a:endParaRPr lang="vi-VN" dirty="0"/>
          </a:p>
          <a:p>
            <a:endParaRPr lang="vi-VN" dirty="0"/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PREPORUKE 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CISOK</a:t>
            </a:r>
          </a:p>
          <a:p>
            <a:r>
              <a:rPr lang="hr-HR" dirty="0" smtClean="0"/>
              <a:t>HZZ</a:t>
            </a:r>
          </a:p>
          <a:p>
            <a:r>
              <a:rPr lang="hr-HR" dirty="0" smtClean="0"/>
              <a:t>“Moj izbor”</a:t>
            </a:r>
          </a:p>
          <a:p>
            <a:r>
              <a:rPr lang="hr-HR" dirty="0" smtClean="0"/>
              <a:t>Posjet srednjim školama u Novoj Gradiški</a:t>
            </a:r>
            <a:endParaRPr lang="hr-HR" dirty="0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63148" y="2492896"/>
            <a:ext cx="4353268" cy="36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VRIJEDNOSTI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svojevrsna organizacija </a:t>
            </a:r>
            <a:r>
              <a:rPr lang="hr-HR" dirty="0"/>
              <a:t>čovjekovih potreba, želja i ciljeva, pri čemu nam nisu svi jednako </a:t>
            </a:r>
            <a:r>
              <a:rPr lang="hr-HR" dirty="0" smtClean="0"/>
              <a:t>važni</a:t>
            </a:r>
          </a:p>
          <a:p>
            <a:r>
              <a:rPr lang="hr-HR" dirty="0" smtClean="0"/>
              <a:t>redoslijed </a:t>
            </a:r>
            <a:r>
              <a:rPr lang="hr-HR" dirty="0"/>
              <a:t>važnosti ovih </a:t>
            </a:r>
            <a:r>
              <a:rPr lang="hr-HR" dirty="0" smtClean="0"/>
              <a:t>i </a:t>
            </a:r>
            <a:r>
              <a:rPr lang="hr-HR" dirty="0"/>
              <a:t>sličnih vrijednosti nije isti kod svake </a:t>
            </a:r>
            <a:r>
              <a:rPr lang="hr-HR" dirty="0" smtClean="0"/>
              <a:t>osobe</a:t>
            </a:r>
            <a:endParaRPr lang="hr-HR" dirty="0"/>
          </a:p>
          <a:p>
            <a:r>
              <a:rPr lang="hr-HR" dirty="0"/>
              <a:t>Vrijednosti </a:t>
            </a:r>
            <a:r>
              <a:rPr lang="hr-HR" dirty="0" smtClean="0"/>
              <a:t>možemo </a:t>
            </a:r>
            <a:r>
              <a:rPr lang="hr-HR" dirty="0"/>
              <a:t>definirati kao relativno trajne ciljeve koje pojedinci </a:t>
            </a:r>
            <a:r>
              <a:rPr lang="hr-HR" dirty="0" smtClean="0"/>
              <a:t>smatraju važnima </a:t>
            </a:r>
            <a:r>
              <a:rPr lang="hr-HR" dirty="0"/>
              <a:t>u svome životu. </a:t>
            </a:r>
            <a:endParaRPr lang="hr-HR" dirty="0" smtClean="0"/>
          </a:p>
          <a:p>
            <a:r>
              <a:rPr lang="hr-HR" dirty="0" smtClean="0"/>
              <a:t>SKALA VRIJEDNOSTI!</a:t>
            </a:r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</p:txBody>
      </p:sp>
      <p:pic>
        <p:nvPicPr>
          <p:cNvPr id="3076" name="Picture 4" descr="C:\Documents and Settings\X\Local Settings\Temporary Internet Files\Content.IE5\0PQFGHU7\MP900427591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080" y="4221088"/>
            <a:ext cx="2952328" cy="2214246"/>
          </a:xfrm>
          <a:prstGeom prst="rect">
            <a:avLst/>
          </a:prstGeom>
          <a:noFill/>
        </p:spPr>
      </p:pic>
      <p:pic>
        <p:nvPicPr>
          <p:cNvPr id="3077" name="Picture 5" descr="C:\Documents and Settings\X\Local Settings\Temporary Internet Files\Content.IE5\1JUCP981\MC900422931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68344" y="1844824"/>
            <a:ext cx="1243386" cy="94183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INTERESI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Interesom nazivamo trajniju usmjerenost osobe na neki sadržaj i aktivnost te spremnost </a:t>
            </a:r>
            <a:r>
              <a:rPr lang="hr-HR" dirty="0" smtClean="0"/>
              <a:t>da </a:t>
            </a:r>
            <a:r>
              <a:rPr lang="hr-HR" dirty="0"/>
              <a:t>se tim sadržajem bavi. </a:t>
            </a:r>
            <a:endParaRPr lang="hr-HR" dirty="0" smtClean="0"/>
          </a:p>
          <a:p>
            <a:r>
              <a:rPr lang="hr-HR" dirty="0" smtClean="0"/>
              <a:t>Dakle</a:t>
            </a:r>
            <a:r>
              <a:rPr lang="hr-HR" dirty="0"/>
              <a:t>, interesi su ono što nas doista zanima, čime smo zadovoljni </a:t>
            </a:r>
            <a:r>
              <a:rPr lang="hr-HR" dirty="0" smtClean="0"/>
              <a:t>i </a:t>
            </a:r>
            <a:r>
              <a:rPr lang="hr-HR" dirty="0"/>
              <a:t>čime se želimo baviti. </a:t>
            </a:r>
          </a:p>
          <a:p>
            <a:r>
              <a:rPr lang="hr-HR" dirty="0" smtClean="0"/>
              <a:t>USKLADITI INTERES I POSAO!</a:t>
            </a:r>
            <a:endParaRPr lang="hr-HR" dirty="0"/>
          </a:p>
        </p:txBody>
      </p:sp>
      <p:pic>
        <p:nvPicPr>
          <p:cNvPr id="17410" name="Picture 2" descr="https://encrypted-tbn1.gstatic.com/images?q=tbn:ANd9GcSH8IolMY0o0504N5mU5T3AWhwFwxV1E61Q4sIzUZ4A9dnf6hP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1529" y="3933056"/>
            <a:ext cx="5254927" cy="22322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SPOSOBNOSTI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S</a:t>
            </a:r>
            <a:r>
              <a:rPr lang="vi-VN" dirty="0" smtClean="0"/>
              <a:t>posobnosti </a:t>
            </a:r>
            <a:r>
              <a:rPr lang="vi-VN" dirty="0"/>
              <a:t>određuju ono što osoba može učiniti i predstavljaju </a:t>
            </a:r>
            <a:r>
              <a:rPr lang="vi-VN" dirty="0" smtClean="0"/>
              <a:t>jedan </a:t>
            </a:r>
            <a:r>
              <a:rPr lang="vi-VN" dirty="0"/>
              <a:t>od osnovnih čimbenika za uspješno obavljanje nekog zanimanja. </a:t>
            </a:r>
            <a:endParaRPr lang="hr-HR" dirty="0" smtClean="0"/>
          </a:p>
          <a:p>
            <a:r>
              <a:rPr lang="vi-VN" dirty="0" smtClean="0"/>
              <a:t>Sposobnosti </a:t>
            </a:r>
            <a:r>
              <a:rPr lang="vi-VN" dirty="0"/>
              <a:t>se </a:t>
            </a:r>
            <a:r>
              <a:rPr lang="vi-VN" dirty="0" smtClean="0"/>
              <a:t>najčešće </a:t>
            </a:r>
            <a:r>
              <a:rPr lang="vi-VN" dirty="0"/>
              <a:t>dijele u tri skupine: senzorne, psihomotoričke i intelektualne. </a:t>
            </a:r>
          </a:p>
          <a:p>
            <a:endParaRPr lang="hr-HR" dirty="0"/>
          </a:p>
        </p:txBody>
      </p:sp>
      <p:pic>
        <p:nvPicPr>
          <p:cNvPr id="4" name="Picture 3" descr="C:\Documents and Settings\X\Local Settings\Temporary Internet Files\Content.IE5\NAR8ASRK\MP900448573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3645024"/>
            <a:ext cx="3493152" cy="233151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VRSTE SPOSOBNOSTI: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95536" y="836712"/>
            <a:ext cx="8229600" cy="4525963"/>
          </a:xfrm>
        </p:spPr>
        <p:txBody>
          <a:bodyPr>
            <a:normAutofit fontScale="92500"/>
          </a:bodyPr>
          <a:lstStyle/>
          <a:p>
            <a:r>
              <a:rPr lang="hr-HR" dirty="0" smtClean="0"/>
              <a:t>SENZORNE -	vid, sluh (pilot)</a:t>
            </a:r>
          </a:p>
          <a:p>
            <a:r>
              <a:rPr lang="hr-HR" dirty="0" smtClean="0"/>
              <a:t>PSIHOMOTORIČKE – različiti oblici spretnosti, koordinacije, tjelesna snaga (urar)</a:t>
            </a:r>
          </a:p>
          <a:p>
            <a:r>
              <a:rPr lang="hr-HR" dirty="0" smtClean="0"/>
              <a:t>INTELEKTUALNE SPOSOBNOSTI - vrlo složene mentalne funkcije koje se očituju u snalažljivosti, razumijevanju prostornih i mehaničkih odnosa, otkrivanju i shvaćanju zakonitosti i načela, rječitosti, razumijevanju govornih simbola, razumijevanju računskih radnji, u brzini i lakoći pamćenja i </a:t>
            </a:r>
            <a:r>
              <a:rPr lang="hr-HR" dirty="0" err="1" smtClean="0"/>
              <a:t>dr</a:t>
            </a:r>
            <a:r>
              <a:rPr lang="hr-HR" dirty="0" smtClean="0"/>
              <a:t>.</a:t>
            </a:r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OSOBINE LIČNOSTI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dirty="0"/>
              <a:t>Razmislite o sebi i svom ponašanju. Možete li izdvojiti neke osobine? Recimo, druželjubivi </a:t>
            </a:r>
            <a:r>
              <a:rPr lang="hr-HR" dirty="0" smtClean="0"/>
              <a:t>ste </a:t>
            </a:r>
            <a:r>
              <a:rPr lang="hr-HR" dirty="0"/>
              <a:t>i otvoreni ili stidljivi i zatvoreni u sebe, praktični ili maštoviti, fleksibilni ili ne, marljivi, </a:t>
            </a:r>
            <a:r>
              <a:rPr lang="hr-HR" dirty="0" smtClean="0"/>
              <a:t>uporni</a:t>
            </a:r>
            <a:r>
              <a:rPr lang="hr-HR" dirty="0"/>
              <a:t>, </a:t>
            </a:r>
            <a:r>
              <a:rPr lang="hr-HR" dirty="0" err="1"/>
              <a:t>samokritični..</a:t>
            </a:r>
            <a:r>
              <a:rPr lang="hr-HR" dirty="0"/>
              <a:t>. </a:t>
            </a:r>
          </a:p>
          <a:p>
            <a:r>
              <a:rPr lang="hr-HR" dirty="0"/>
              <a:t>Navedene i mnoge druge osobine značajno utječu na način reagiranja ili ponašanja u </a:t>
            </a:r>
            <a:r>
              <a:rPr lang="hr-HR" dirty="0" smtClean="0"/>
              <a:t>različitim </a:t>
            </a:r>
            <a:r>
              <a:rPr lang="hr-HR" dirty="0"/>
              <a:t>situacijama. </a:t>
            </a:r>
            <a:endParaRPr lang="hr-HR" dirty="0" smtClean="0"/>
          </a:p>
          <a:p>
            <a:r>
              <a:rPr lang="hr-HR" dirty="0" smtClean="0"/>
              <a:t>Za </a:t>
            </a:r>
            <a:r>
              <a:rPr lang="hr-HR" dirty="0"/>
              <a:t>svako su zanimanje poželjne neke </a:t>
            </a:r>
            <a:r>
              <a:rPr lang="hr-HR" dirty="0" smtClean="0"/>
              <a:t>osobine</a:t>
            </a:r>
          </a:p>
          <a:p>
            <a:r>
              <a:rPr lang="hr-HR" dirty="0" smtClean="0"/>
              <a:t>KONOBAR!   PRODAVAČ!    KEMIJSKI TEHNIČAR!</a:t>
            </a:r>
            <a:endParaRPr lang="hr-HR" dirty="0"/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PRIKUPLJANJE INFORMACIJA O ZANIMANJU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Sadržaj i uvjeti rada, potrebna znanja, vještine i osobine, ali i zapreke za obavljanje poslova </a:t>
            </a:r>
            <a:r>
              <a:rPr lang="hr-HR" dirty="0" smtClean="0"/>
              <a:t>(</a:t>
            </a:r>
            <a:r>
              <a:rPr lang="hr-HR" dirty="0"/>
              <a:t>zdravstvene kontraindikacije) te potrebno obrazovanje i mogućnosti zapošljavanja </a:t>
            </a:r>
            <a:r>
              <a:rPr lang="hr-HR" dirty="0" smtClean="0"/>
              <a:t>ključne </a:t>
            </a:r>
            <a:r>
              <a:rPr lang="hr-HR" dirty="0"/>
              <a:t>su značajke koje trebate saznati o zanimanjima koja su ušla u vaš uži izbor. </a:t>
            </a:r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>SADRŽAJ I UVJETI RADA </a:t>
            </a:r>
            <a:br>
              <a:rPr lang="hr-HR" dirty="0" smtClean="0"/>
            </a:b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 </a:t>
            </a:r>
            <a:r>
              <a:rPr lang="hr-HR" dirty="0"/>
              <a:t>odnose </a:t>
            </a:r>
            <a:r>
              <a:rPr lang="hr-HR" dirty="0" smtClean="0"/>
              <a:t>se na </a:t>
            </a:r>
            <a:r>
              <a:rPr lang="hr-HR" dirty="0"/>
              <a:t>opis tipičnih poslova nekog zanimanja i uvjeta u </a:t>
            </a:r>
            <a:r>
              <a:rPr lang="hr-HR" dirty="0" smtClean="0"/>
              <a:t>kojima </a:t>
            </a:r>
            <a:r>
              <a:rPr lang="hr-HR" dirty="0"/>
              <a:t>se oni obavljaju. Primjerice, radi li se individualno ili u grupi, uključuje li posao rad s </a:t>
            </a:r>
            <a:r>
              <a:rPr lang="hr-HR" dirty="0" smtClean="0"/>
              <a:t>ljudima</a:t>
            </a:r>
            <a:r>
              <a:rPr lang="hr-HR" dirty="0"/>
              <a:t>, strojevima, podacima, gdje i kako se obavljaju radni zadaci i </a:t>
            </a:r>
            <a:r>
              <a:rPr lang="hr-HR" dirty="0" err="1"/>
              <a:t>dr</a:t>
            </a:r>
            <a:r>
              <a:rPr lang="hr-HR" dirty="0"/>
              <a:t>.</a:t>
            </a:r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kt">
  <a:themeElements>
    <a:clrScheme name="Tije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spek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k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157</TotalTime>
  <Words>649</Words>
  <Application>Microsoft Office PowerPoint</Application>
  <PresentationFormat>Prikaz na zaslonu (4:3)</PresentationFormat>
  <Paragraphs>85</Paragraphs>
  <Slides>20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20</vt:i4>
      </vt:variant>
    </vt:vector>
  </HeadingPairs>
  <TitlesOfParts>
    <vt:vector size="21" baseType="lpstr">
      <vt:lpstr>Aspekt</vt:lpstr>
      <vt:lpstr>Kamo nakon osnovne škole? (Činioci koji utječu na odabir zanimanja i  Sustav srednjoškolskog obrazovanja u RH)</vt:lpstr>
      <vt:lpstr>Upoznajte sebe; svoje vrijednosti, interese, sposobnosti, osobine ličnosti</vt:lpstr>
      <vt:lpstr>VRIJEDNOSTI</vt:lpstr>
      <vt:lpstr>INTERESI</vt:lpstr>
      <vt:lpstr>SPOSOBNOSTI</vt:lpstr>
      <vt:lpstr>VRSTE SPOSOBNOSTI:</vt:lpstr>
      <vt:lpstr>OSOBINE LIČNOSTI</vt:lpstr>
      <vt:lpstr>PRIKUPLJANJE INFORMACIJA O ZANIMANJU</vt:lpstr>
      <vt:lpstr> SADRŽAJ I UVJETI RADA  </vt:lpstr>
      <vt:lpstr> POTREBNA ZNANJA, VJEŠTINE I OSOBINE  </vt:lpstr>
      <vt:lpstr>ZDRAVSTVENE KONTRAINDIKACIJE</vt:lpstr>
      <vt:lpstr>INFORMACIJE O MOGUĆNOSTIMA OBRAZOVANJA</vt:lpstr>
      <vt:lpstr>MOGUĆNOST ZAPOŠLJAVANJA</vt:lpstr>
      <vt:lpstr>PowerPointova prezentacija</vt:lpstr>
      <vt:lpstr>Vrste srednjih škola i obrazovnih programa</vt:lpstr>
      <vt:lpstr>PowerPointova prezentacija</vt:lpstr>
      <vt:lpstr>Strukovne škole</vt:lpstr>
      <vt:lpstr>PowerPointova prezentacija</vt:lpstr>
      <vt:lpstr>PowerPointova prezentacija</vt:lpstr>
      <vt:lpstr>PREPORUKE </vt:lpstr>
    </vt:vector>
  </TitlesOfParts>
  <Company>OS Vladimir Nazor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Kamo nakon osnovne škole?</dc:title>
  <dc:creator>X</dc:creator>
  <cp:lastModifiedBy>Ured</cp:lastModifiedBy>
  <cp:revision>26</cp:revision>
  <dcterms:created xsi:type="dcterms:W3CDTF">2014-01-27T12:46:55Z</dcterms:created>
  <dcterms:modified xsi:type="dcterms:W3CDTF">2018-02-22T08:56:03Z</dcterms:modified>
</cp:coreProperties>
</file>