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5" r:id="rId8"/>
    <p:sldId id="261" r:id="rId9"/>
    <p:sldId id="269" r:id="rId10"/>
    <p:sldId id="263" r:id="rId11"/>
    <p:sldId id="267" r:id="rId12"/>
    <p:sldId id="268" r:id="rId13"/>
    <p:sldId id="266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56A-B349-4EF6-AA76-DCD65E6BE798}" type="datetimeFigureOut">
              <a:rPr lang="hr-HR" smtClean="0"/>
              <a:t>29.6.2023.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E0FB1DE3-EA3E-4EDD-A98C-02622F8E4802}" type="slidenum">
              <a:rPr lang="hr-HR" smtClean="0"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2004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56A-B349-4EF6-AA76-DCD65E6BE798}" type="datetimeFigureOut">
              <a:rPr lang="hr-HR" smtClean="0"/>
              <a:t>29.6.2023.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1DE3-EA3E-4EDD-A98C-02622F8E480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400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56A-B349-4EF6-AA76-DCD65E6BE798}" type="datetimeFigureOut">
              <a:rPr lang="hr-HR" smtClean="0"/>
              <a:t>29.6.2023.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1DE3-EA3E-4EDD-A98C-02622F8E4802}" type="slidenum">
              <a:rPr lang="hr-HR" smtClean="0"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373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56A-B349-4EF6-AA76-DCD65E6BE798}" type="datetimeFigureOut">
              <a:rPr lang="hr-HR" smtClean="0"/>
              <a:t>29.6.2023.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1DE3-EA3E-4EDD-A98C-02622F8E4802}" type="slidenum">
              <a:rPr lang="hr-HR" smtClean="0"/>
              <a:t>‹#›</a:t>
            </a:fld>
            <a:endParaRPr lang="hr-H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9905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56A-B349-4EF6-AA76-DCD65E6BE798}" type="datetimeFigureOut">
              <a:rPr lang="hr-HR" smtClean="0"/>
              <a:t>29.6.2023.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1DE3-EA3E-4EDD-A98C-02622F8E4802}" type="slidenum">
              <a:rPr lang="hr-HR" smtClean="0"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3854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56A-B349-4EF6-AA76-DCD65E6BE798}" type="datetimeFigureOut">
              <a:rPr lang="hr-HR" smtClean="0"/>
              <a:t>29.6.2023.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1DE3-EA3E-4EDD-A98C-02622F8E4802}" type="slidenum">
              <a:rPr lang="hr-HR" smtClean="0"/>
              <a:t>‹#›</a:t>
            </a:fld>
            <a:endParaRPr lang="hr-H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258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56A-B349-4EF6-AA76-DCD65E6BE798}" type="datetimeFigureOut">
              <a:rPr lang="hr-HR" smtClean="0"/>
              <a:t>29.6.2023.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1DE3-EA3E-4EDD-A98C-02622F8E480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2401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56A-B349-4EF6-AA76-DCD65E6BE798}" type="datetimeFigureOut">
              <a:rPr lang="hr-HR" smtClean="0"/>
              <a:t>29.6.2023.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1DE3-EA3E-4EDD-A98C-02622F8E480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071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56A-B349-4EF6-AA76-DCD65E6BE798}" type="datetimeFigureOut">
              <a:rPr lang="hr-HR" smtClean="0"/>
              <a:t>29.6.2023.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1DE3-EA3E-4EDD-A98C-02622F8E480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616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56A-B349-4EF6-AA76-DCD65E6BE798}" type="datetimeFigureOut">
              <a:rPr lang="hr-HR" smtClean="0"/>
              <a:t>29.6.2023.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1DE3-EA3E-4EDD-A98C-02622F8E4802}" type="slidenum">
              <a:rPr lang="hr-HR" smtClean="0"/>
              <a:t>‹#›</a:t>
            </a:fld>
            <a:endParaRPr lang="hr-H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188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1B92956A-B349-4EF6-AA76-DCD65E6BE798}" type="datetimeFigureOut">
              <a:rPr lang="hr-HR" smtClean="0"/>
              <a:t>29.6.2023.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1DE3-EA3E-4EDD-A98C-02622F8E4802}" type="slidenum">
              <a:rPr lang="hr-HR" smtClean="0"/>
              <a:t>‹#›</a:t>
            </a:fld>
            <a:endParaRPr lang="hr-H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928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2956A-B349-4EF6-AA76-DCD65E6BE798}" type="datetimeFigureOut">
              <a:rPr lang="hr-HR" smtClean="0"/>
              <a:t>29.6.2023.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0FB1DE3-EA3E-4EDD-A98C-02622F8E480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56431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39552" y="1556792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500" dirty="0" smtClean="0"/>
              <a:t>Elementi i kriteriji vrednovanja za upis u srednju školu</a:t>
            </a:r>
            <a:br>
              <a:rPr lang="hr-HR" sz="3500" dirty="0" smtClean="0"/>
            </a:br>
            <a:r>
              <a:rPr lang="hr-HR" sz="3500" dirty="0" smtClean="0"/>
              <a:t/>
            </a:r>
            <a:br>
              <a:rPr lang="hr-HR" sz="3500" dirty="0" smtClean="0"/>
            </a:br>
            <a:r>
              <a:rPr lang="hr-HR" sz="3500" dirty="0" smtClean="0"/>
              <a:t>(za šk. god </a:t>
            </a:r>
            <a:r>
              <a:rPr lang="hr-HR" sz="3500" dirty="0" smtClean="0"/>
              <a:t>2023./2024.)</a:t>
            </a:r>
            <a:endParaRPr lang="hr-HR" sz="35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47664" y="3068960"/>
            <a:ext cx="8077200" cy="1499616"/>
          </a:xfrm>
        </p:spPr>
        <p:txBody>
          <a:bodyPr/>
          <a:lstStyle/>
          <a:p>
            <a:r>
              <a:rPr lang="hr-HR" dirty="0" smtClean="0"/>
              <a:t>                                                                   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Romi – 2 boda</a:t>
            </a:r>
          </a:p>
          <a:p>
            <a:r>
              <a:rPr lang="hr-HR" dirty="0" smtClean="0"/>
              <a:t>Djeca </a:t>
            </a:r>
            <a:r>
              <a:rPr lang="hr-HR" dirty="0"/>
              <a:t>b</a:t>
            </a:r>
            <a:r>
              <a:rPr lang="hr-HR" dirty="0" smtClean="0"/>
              <a:t>ez roditeljske skrbi – </a:t>
            </a:r>
            <a:r>
              <a:rPr lang="hr-HR" dirty="0"/>
              <a:t>1</a:t>
            </a:r>
            <a:r>
              <a:rPr lang="hr-HR" dirty="0" smtClean="0"/>
              <a:t> bod</a:t>
            </a:r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000" dirty="0" smtClean="0"/>
              <a:t>Vrednovanje kandidata pripadnika romske nacionalne manjine i kandidata bez roditeljske skrbi</a:t>
            </a:r>
            <a:endParaRPr lang="hr-HR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252728"/>
          </a:xfrm>
        </p:spPr>
        <p:txBody>
          <a:bodyPr>
            <a:normAutofit/>
          </a:bodyPr>
          <a:lstStyle/>
          <a:p>
            <a:r>
              <a:rPr lang="hr-HR" sz="3200" dirty="0" smtClean="0"/>
              <a:t>Iz Pravilnika o elementima i kriterijima za vrednovanje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r-HR" b="1" dirty="0"/>
              <a:t>II. ELEMENTI VREDNOVANJA I UTVRĐIVANJE UKUPNOGA REZULTATA KANDIDATA</a:t>
            </a:r>
          </a:p>
          <a:p>
            <a:r>
              <a:rPr lang="hr-HR" b="1" dirty="0"/>
              <a:t>Članak 6.</a:t>
            </a:r>
          </a:p>
          <a:p>
            <a:r>
              <a:rPr lang="hr-HR" b="1" dirty="0"/>
              <a:t>(1) Za upis u I. razred srednje škole prijavljenom kandidatu vrednuju se zajednički, dodatan i poseban element.</a:t>
            </a:r>
            <a:endParaRPr lang="hr-HR" dirty="0"/>
          </a:p>
          <a:p>
            <a:r>
              <a:rPr lang="hr-HR" b="1" dirty="0"/>
              <a:t>(2) Ljestvica poretka kandidata utvrđuje se na osnovi bodovanja zajedničkoga i dodatnoga elementa vrednovanja uz dokazivanje zdravstvene sposobnosti kandidata za obavljanje poslova i radnih zadaća u odabranom zanimanju, ako je to za odabrano zanimanje potrebno.</a:t>
            </a:r>
            <a:endParaRPr lang="hr-HR" dirty="0"/>
          </a:p>
          <a:p>
            <a:r>
              <a:rPr lang="hr-HR" b="1" dirty="0"/>
              <a:t>(3</a:t>
            </a:r>
            <a:r>
              <a:rPr lang="hr-HR" b="1" i="1" u="sng" dirty="0"/>
              <a:t>) Iznimno od stavka 2. ovoga članka, pri utvrđivanju ljestvice poretka kandidatima pripadnicima romske nacionalne manjine i kandidatima bez roditelja/skrbnika ili odgovarajuće roditeljske skrbi uz zajednički i dodatni element vrednovanja boduje se i element vrednovanja sukladno članku 21. ovoga Pravilnika.</a:t>
            </a:r>
            <a:endParaRPr lang="hr-HR" i="1" u="sng" dirty="0"/>
          </a:p>
          <a:p>
            <a:pPr marL="118872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4133891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(4) </a:t>
            </a:r>
            <a:r>
              <a:rPr lang="hr-HR" b="1" dirty="0"/>
              <a:t>Ako dva ili više kandidata na zadnjem mjestu ljestvice poretka imaju isti </a:t>
            </a:r>
            <a:r>
              <a:rPr lang="hr-HR" dirty="0"/>
              <a:t>ukupan broj bodova na temelju stavka 2. i 3. ovoga članka, kandidati se upisuju u skladu </a:t>
            </a:r>
            <a:r>
              <a:rPr lang="hr-HR" b="1" dirty="0"/>
              <a:t>s člancima 9., 10., 11., 12. i 14. ovoga Pravilnika.</a:t>
            </a:r>
          </a:p>
          <a:p>
            <a:r>
              <a:rPr lang="hr-HR" dirty="0"/>
              <a:t>(5) </a:t>
            </a:r>
            <a:r>
              <a:rPr lang="hr-HR" b="1" dirty="0"/>
              <a:t>Ako dva ili više kandidata na zadnjem mjestu ljestvice poretka imaju isti ukupan broj bodova </a:t>
            </a:r>
            <a:r>
              <a:rPr lang="hr-HR" dirty="0"/>
              <a:t>na temelju </a:t>
            </a:r>
            <a:r>
              <a:rPr lang="hr-HR" b="1" dirty="0"/>
              <a:t>stavaka 2., 3. i 4</a:t>
            </a:r>
            <a:r>
              <a:rPr lang="hr-HR" dirty="0"/>
              <a:t>. ovoga članka upisuje se kandidat koji ostvaruje pravo na poseban element vrednovanja.</a:t>
            </a:r>
          </a:p>
          <a:p>
            <a:r>
              <a:rPr lang="hr-HR" dirty="0"/>
              <a:t>(6) Iznimno od stavka 5. ovoga članka, ako dva ili više kandidata na zadnjem mjestu ljestvice poretka imaju isti ukupan broj bodova na temelju stavaka 2., 3. i 4. ovoga članka i ostvaruju pravo na poseban element vrednovanja upisuju se svi kandidati.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04893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Važni dokumenti:</a:t>
            </a:r>
            <a:endParaRPr lang="hr-HR" sz="11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Novo! Popis predmeta posebno važnih za upis (dio </a:t>
            </a:r>
            <a:r>
              <a:rPr lang="hr-HR" dirty="0" err="1" smtClean="0"/>
              <a:t>Pravinika</a:t>
            </a:r>
            <a:r>
              <a:rPr lang="hr-HR" dirty="0" smtClean="0"/>
              <a:t>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54983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39552" y="1556792"/>
            <a:ext cx="8077200" cy="1673352"/>
          </a:xfrm>
        </p:spPr>
        <p:txBody>
          <a:bodyPr>
            <a:normAutofit/>
          </a:bodyPr>
          <a:lstStyle/>
          <a:p>
            <a:r>
              <a:rPr lang="hr-HR" sz="3500" dirty="0" smtClean="0"/>
              <a:t>- Zajednički elementi</a:t>
            </a:r>
            <a:br>
              <a:rPr lang="hr-HR" sz="3500" dirty="0" smtClean="0"/>
            </a:br>
            <a:r>
              <a:rPr lang="hr-HR" sz="3500" dirty="0" smtClean="0"/>
              <a:t>- Dodatni elementi</a:t>
            </a:r>
            <a:br>
              <a:rPr lang="hr-HR" sz="3500" dirty="0" smtClean="0"/>
            </a:br>
            <a:r>
              <a:rPr lang="hr-HR" sz="3500" dirty="0" smtClean="0"/>
              <a:t>- Posebni elementi</a:t>
            </a:r>
            <a:endParaRPr lang="hr-HR" sz="35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47664" y="3068960"/>
            <a:ext cx="8077200" cy="1499616"/>
          </a:xfrm>
        </p:spPr>
        <p:txBody>
          <a:bodyPr/>
          <a:lstStyle/>
          <a:p>
            <a:r>
              <a:rPr lang="hr-HR" dirty="0" smtClean="0"/>
              <a:t>                                                                  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33446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 smtClean="0"/>
              <a:t>Zajednički elementi- program od 4 godine</a:t>
            </a:r>
            <a:endParaRPr lang="hr-HR" sz="36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467544" y="1916832"/>
          <a:ext cx="8229600" cy="400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Elementi vrednovanja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6.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7.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8.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Ukupno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Prosjek</a:t>
                      </a:r>
                      <a:r>
                        <a:rPr lang="hr-HR" baseline="0" dirty="0" smtClean="0"/>
                        <a:t> ocjena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5,00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5,00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5,00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5,00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20,00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HJ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10,00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MAT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10,00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EJ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10,00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Predmet značajan za upis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10,00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 smtClean="0"/>
                        <a:t>Predmet značajan za upis</a:t>
                      </a:r>
                    </a:p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10,00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 smtClean="0"/>
                        <a:t>Predmet značajan za upis</a:t>
                      </a:r>
                    </a:p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10,00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ukupno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80,00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Trogodišnji program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1443038" y="2016125"/>
          <a:ext cx="6572250" cy="269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Elementi vrednovanja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5.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6.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7.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8.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Ukupno</a:t>
                      </a:r>
                      <a:endParaRPr lang="hr-HR" dirty="0"/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Prosjek ocjena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5,00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5,00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5,00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5,00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20,00</a:t>
                      </a:r>
                      <a:endParaRPr lang="hr-HR" dirty="0"/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HJ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</a:t>
                      </a:r>
                      <a:endParaRPr lang="hr-HR" dirty="0"/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MAT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</a:t>
                      </a:r>
                      <a:endParaRPr lang="hr-HR" dirty="0"/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EJ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</a:t>
                      </a:r>
                      <a:endParaRPr lang="hr-HR" dirty="0"/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ukupno</a:t>
                      </a:r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73025" marR="73025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50,00</a:t>
                      </a:r>
                      <a:endParaRPr lang="hr-HR" dirty="0"/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Dodatni elementi (sposobnosti i darovitosti)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 osnovi provjere (ispitivanja) posebnih znanja, vještina, sposobnosti i </a:t>
            </a:r>
            <a:r>
              <a:rPr lang="hr-HR" dirty="0" smtClean="0"/>
              <a:t>darovitosti</a:t>
            </a:r>
          </a:p>
          <a:p>
            <a:pPr marL="118872" indent="0">
              <a:buNone/>
            </a:pPr>
            <a:endParaRPr lang="hr-HR" dirty="0" smtClean="0"/>
          </a:p>
          <a:p>
            <a:r>
              <a:rPr lang="hr-HR" dirty="0" smtClean="0"/>
              <a:t> na </a:t>
            </a:r>
            <a:r>
              <a:rPr lang="hr-HR" dirty="0"/>
              <a:t>osnovi rezultata postignutih na natjecanjima u </a:t>
            </a:r>
            <a:r>
              <a:rPr lang="hr-HR" dirty="0" smtClean="0"/>
              <a:t>znanju</a:t>
            </a:r>
          </a:p>
          <a:p>
            <a:pPr marL="118872" indent="0">
              <a:buNone/>
            </a:pPr>
            <a:endParaRPr lang="hr-HR" dirty="0"/>
          </a:p>
          <a:p>
            <a:r>
              <a:rPr lang="hr-HR" dirty="0" smtClean="0"/>
              <a:t> </a:t>
            </a:r>
            <a:r>
              <a:rPr lang="hr-HR" dirty="0"/>
              <a:t>na osnovi rezultata postignutih na natjecanjima školskih sportskih </a:t>
            </a:r>
            <a:r>
              <a:rPr lang="hr-HR" dirty="0" smtClean="0"/>
              <a:t>društava (kategorizacija sportaša)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252728"/>
          </a:xfrm>
        </p:spPr>
        <p:txBody>
          <a:bodyPr>
            <a:normAutofit/>
          </a:bodyPr>
          <a:lstStyle/>
          <a:p>
            <a:r>
              <a:rPr lang="hr-HR" dirty="0" smtClean="0"/>
              <a:t>Provjera posebnih znanja kandidata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hr-HR" dirty="0" smtClean="0"/>
              <a:t>-Hrvatski jezik</a:t>
            </a:r>
          </a:p>
          <a:p>
            <a:pPr marL="118872" indent="0">
              <a:buNone/>
            </a:pPr>
            <a:r>
              <a:rPr lang="hr-HR" dirty="0" smtClean="0"/>
              <a:t>-Matematika</a:t>
            </a:r>
          </a:p>
          <a:p>
            <a:pPr marL="118872" indent="0">
              <a:buNone/>
            </a:pPr>
            <a:r>
              <a:rPr lang="hr-HR" dirty="0" smtClean="0"/>
              <a:t>-Prvi strani jezik</a:t>
            </a:r>
          </a:p>
          <a:p>
            <a:pPr marL="118872" indent="0">
              <a:buNone/>
            </a:pPr>
            <a:r>
              <a:rPr lang="hr-HR" dirty="0" smtClean="0"/>
              <a:t>-Predmeti posebno važni za nastavak školovanja</a:t>
            </a:r>
          </a:p>
          <a:p>
            <a:pPr marL="461772" indent="-342900">
              <a:buFontTx/>
              <a:buChar char="-"/>
            </a:pPr>
            <a:endParaRPr lang="hr-HR" dirty="0"/>
          </a:p>
          <a:p>
            <a:pPr marL="461772" indent="-342900">
              <a:buFontTx/>
              <a:buChar char="-"/>
            </a:pPr>
            <a:r>
              <a:rPr lang="hr-HR" dirty="0" smtClean="0"/>
              <a:t>_ </a:t>
            </a:r>
            <a:r>
              <a:rPr lang="hr-HR" dirty="0" err="1" smtClean="0"/>
              <a:t>max</a:t>
            </a:r>
            <a:r>
              <a:rPr lang="hr-HR" dirty="0" smtClean="0"/>
              <a:t>. 10 bodova tijekom provjere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Pravo na poseban element vrednovanja</a:t>
            </a:r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- ima zdravstvene teškoće</a:t>
            </a:r>
          </a:p>
          <a:p>
            <a:r>
              <a:rPr lang="hr-HR" dirty="0" smtClean="0"/>
              <a:t>- živi u otežanim uvjetima obrazovanja uzrokovanim nepovoljnim ekonomskim, socijalnim te odgojnim čimbenicima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82952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 smtClean="0"/>
              <a:t>S teškoćama u razvoju – izravan upis u škole za koje posjeduju stručno mišljenje HZZ</a:t>
            </a:r>
          </a:p>
          <a:p>
            <a:r>
              <a:rPr lang="hr-HR" dirty="0" smtClean="0"/>
              <a:t>Sa zdravstvenim teškoćama -1 bod  </a:t>
            </a:r>
            <a:endParaRPr lang="hr-HR" sz="2100" dirty="0" smtClean="0"/>
          </a:p>
          <a:p>
            <a:pPr>
              <a:buNone/>
            </a:pPr>
            <a:endParaRPr lang="hr-HR" dirty="0" smtClean="0"/>
          </a:p>
          <a:p>
            <a:r>
              <a:rPr lang="hr-HR" sz="2600" b="1" dirty="0" smtClean="0"/>
              <a:t>Kandidati koji žive u otežanim uvjetima(1 BOD):</a:t>
            </a:r>
          </a:p>
          <a:p>
            <a:pPr>
              <a:buFontTx/>
              <a:buChar char="-"/>
            </a:pPr>
            <a:r>
              <a:rPr lang="hr-HR" sz="2600" dirty="0" smtClean="0"/>
              <a:t>žive s jednim ili oba roditelja s dugotrajnom teškom bolesti</a:t>
            </a:r>
          </a:p>
          <a:p>
            <a:pPr>
              <a:buFontTx/>
              <a:buChar char="-"/>
            </a:pPr>
            <a:r>
              <a:rPr lang="hr-HR" sz="2600" dirty="0" smtClean="0"/>
              <a:t>žive uz dugotrajno nezaposlena dva roditelja</a:t>
            </a:r>
          </a:p>
          <a:p>
            <a:pPr>
              <a:buFontTx/>
              <a:buChar char="-"/>
            </a:pPr>
            <a:r>
              <a:rPr lang="hr-HR" sz="2600" dirty="0" smtClean="0"/>
              <a:t>Žive uz samohranog roditelja korisnika socijalne skrbi</a:t>
            </a:r>
          </a:p>
          <a:p>
            <a:pPr>
              <a:buFontTx/>
              <a:buChar char="-"/>
            </a:pPr>
            <a:r>
              <a:rPr lang="hr-HR" sz="2600" dirty="0" smtClean="0"/>
              <a:t>Ako je kandidatu jedan roditelj preminuo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Zdravstvena sposobnost kandidata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Liječnička svjedodžba medicine rada</a:t>
            </a:r>
          </a:p>
          <a:p>
            <a:r>
              <a:rPr lang="hr-HR" dirty="0" smtClean="0"/>
              <a:t>Liječnička potvrda liječnika školske medicine</a:t>
            </a:r>
          </a:p>
          <a:p>
            <a:endParaRPr lang="hr-HR" dirty="0"/>
          </a:p>
          <a:p>
            <a:r>
              <a:rPr lang="hr-HR" dirty="0" smtClean="0"/>
              <a:t>- iznimno ukoliko se ne stigne, može se dostaviti potvrda liječnika opće prakse, a do </a:t>
            </a:r>
            <a:r>
              <a:rPr lang="hr-HR" dirty="0"/>
              <a:t>30. </a:t>
            </a:r>
            <a:r>
              <a:rPr lang="hr-HR" dirty="0" smtClean="0"/>
              <a:t>rujana potrebna potvrda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4481696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TM10001114[[fn=Galerija]]</Template>
  <TotalTime>288</TotalTime>
  <Words>598</Words>
  <Application>Microsoft Office PowerPoint</Application>
  <PresentationFormat>Prikaz na zaslonu (4:3)</PresentationFormat>
  <Paragraphs>113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Gallery</vt:lpstr>
      <vt:lpstr>Elementi i kriteriji vrednovanja za upis u srednju školu  (za šk. god 2023./2024.)</vt:lpstr>
      <vt:lpstr>- Zajednički elementi - Dodatni elementi - Posebni elementi</vt:lpstr>
      <vt:lpstr>Zajednički elementi- program od 4 godine</vt:lpstr>
      <vt:lpstr>Trogodišnji program</vt:lpstr>
      <vt:lpstr>Dodatni elementi (sposobnosti i darovitosti)</vt:lpstr>
      <vt:lpstr>Provjera posebnih znanja kandidata</vt:lpstr>
      <vt:lpstr>Pravo na poseban element vrednovanja</vt:lpstr>
      <vt:lpstr>PowerPoint prezentacija</vt:lpstr>
      <vt:lpstr>Zdravstvena sposobnost kandidata</vt:lpstr>
      <vt:lpstr>Vrednovanje kandidata pripadnika romske nacionalne manjine i kandidata bez roditeljske skrbi</vt:lpstr>
      <vt:lpstr>Iz Pravilnika o elementima i kriterijima za vrednovanje</vt:lpstr>
      <vt:lpstr>PowerPoint prezentacija</vt:lpstr>
      <vt:lpstr>Važni dokumenti:</vt:lpstr>
    </vt:vector>
  </TitlesOfParts>
  <Company>OS Vladimir Nazor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Elementi i kriteriji vrednovanja za upis u srednju školu</dc:title>
  <dc:creator>X</dc:creator>
  <cp:lastModifiedBy>PEDAGOG-VN</cp:lastModifiedBy>
  <cp:revision>32</cp:revision>
  <dcterms:created xsi:type="dcterms:W3CDTF">2014-02-14T08:55:23Z</dcterms:created>
  <dcterms:modified xsi:type="dcterms:W3CDTF">2023-06-29T09:37:17Z</dcterms:modified>
</cp:coreProperties>
</file>