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1"/>
  </p:sldMasterIdLst>
  <p:notesMasterIdLst>
    <p:notesMasterId r:id="rId19"/>
  </p:notes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300" r:id="rId18"/>
  </p:sldIdLst>
  <p:sldSz cx="9144000" cy="5143500" type="screen16x9"/>
  <p:notesSz cx="6858000" cy="9144000"/>
  <p:embeddedFontLst>
    <p:embeddedFont>
      <p:font typeface="Aharoni" panose="02010803020104030203" pitchFamily="2" charset="-79"/>
      <p:bold r:id="rId20"/>
    </p:embeddedFont>
    <p:embeddedFont>
      <p:font typeface="Patrick Hand" panose="020B0604020202020204" charset="-18"/>
      <p:regular r:id="rId21"/>
    </p:embeddedFont>
    <p:embeddedFont>
      <p:font typeface="Patrick Hand SC" panose="020B0604020202020204" charset="-18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3314C0-78C5-4C99-9F7A-F3578F5577E0}">
  <a:tblStyle styleId="{983314C0-78C5-4C99-9F7A-F3578F5577E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40425" y="1991825"/>
            <a:ext cx="4063200" cy="115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dget - Mobile">
  <p:cSld name="BLANK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137950" y="1973175"/>
            <a:ext cx="1281900" cy="134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&gt;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dget - Tablet">
  <p:cSld name="BLANK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1752950" y="1475875"/>
            <a:ext cx="1281900" cy="134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spcBef>
                <a:spcPts val="600"/>
              </a:spcBef>
              <a:spcAft>
                <a:spcPts val="0"/>
              </a:spcAft>
              <a:buSzPts val="1200"/>
              <a:buChar char="&gt;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-"/>
              <a:defRPr sz="12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457500" y="1583350"/>
            <a:ext cx="42291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457500" y="2840054"/>
            <a:ext cx="42291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3135950" y="922850"/>
            <a:ext cx="2872200" cy="3588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marL="914400" lvl="1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4297650" y="4726525"/>
            <a:ext cx="548700" cy="41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&gt;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-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1876225" y="1420400"/>
            <a:ext cx="2345100" cy="312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1876225" y="1853502"/>
            <a:ext cx="2345100" cy="2038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body" idx="1"/>
          </p:nvPr>
        </p:nvSpPr>
        <p:spPr>
          <a:xfrm>
            <a:off x="1628225" y="1428825"/>
            <a:ext cx="27213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2"/>
          </p:nvPr>
        </p:nvSpPr>
        <p:spPr>
          <a:xfrm>
            <a:off x="4794549" y="1428825"/>
            <a:ext cx="2721300" cy="29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&gt;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-"/>
              <a:defRPr sz="20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1786500" cy="29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&gt;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2"/>
          </p:nvPr>
        </p:nvSpPr>
        <p:spPr>
          <a:xfrm>
            <a:off x="3646725" y="1428825"/>
            <a:ext cx="1786500" cy="29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&gt;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body" idx="3"/>
          </p:nvPr>
        </p:nvSpPr>
        <p:spPr>
          <a:xfrm>
            <a:off x="5665175" y="1428825"/>
            <a:ext cx="1786500" cy="293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&gt;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-"/>
              <a:defRPr sz="16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 rot="254369">
            <a:off x="3871013" y="1231044"/>
            <a:ext cx="1406078" cy="118636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068100" y="4101500"/>
            <a:ext cx="30078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4297650" y="4711450"/>
            <a:ext cx="548700" cy="43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8275" y="810800"/>
            <a:ext cx="5887500" cy="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atrick Hand SC"/>
              <a:buNone/>
              <a:defRPr sz="2400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628275" y="1428825"/>
            <a:ext cx="5887500" cy="29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&gt;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Patrick Hand"/>
              <a:buChar char="-"/>
              <a:defRPr sz="24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646800"/>
            <a:ext cx="548700" cy="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algn="ctr">
              <a:buNone/>
              <a:defRPr sz="1300">
                <a:solidFill>
                  <a:schemeClr val="lt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Lonjsko i Mokro polje</a:t>
            </a:r>
            <a:endParaRPr/>
          </a:p>
        </p:txBody>
      </p:sp>
      <p:sp>
        <p:nvSpPr>
          <p:cNvPr id="2" name="Podnaslov 1">
            <a:extLst>
              <a:ext uri="{FF2B5EF4-FFF2-40B4-BE49-F238E27FC236}">
                <a16:creationId xmlns:a16="http://schemas.microsoft.com/office/drawing/2014/main" id="{41697548-17E8-BB4F-BB74-08C206659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Autor: L.G.</a:t>
            </a:r>
            <a:endParaRPr lang="sr-Latn-R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196CB87A-43A7-8443-8036-8F9A4019138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4" name="Slika 7">
            <a:extLst>
              <a:ext uri="{FF2B5EF4-FFF2-40B4-BE49-F238E27FC236}">
                <a16:creationId xmlns:a16="http://schemas.microsoft.com/office/drawing/2014/main" id="{F53D0029-627D-854C-93DA-000958AE4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174" y="929508"/>
            <a:ext cx="5081752" cy="317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992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1D58F464-5B78-1948-B234-33C206EF00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3" name="Slika 3">
            <a:extLst>
              <a:ext uri="{FF2B5EF4-FFF2-40B4-BE49-F238E27FC236}">
                <a16:creationId xmlns:a16="http://schemas.microsoft.com/office/drawing/2014/main" id="{AE0AF223-2BC8-0B4F-B857-09011C135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620" y="2503596"/>
            <a:ext cx="2108802" cy="1732230"/>
          </a:xfrm>
          <a:prstGeom prst="rect">
            <a:avLst/>
          </a:prstGeo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96E7AD2B-A15E-7D4D-ACD2-35C318601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775" y="552779"/>
            <a:ext cx="4283294" cy="1356018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FF721A22-4B49-8544-820F-33E06DC20213}"/>
              </a:ext>
            </a:extLst>
          </p:cNvPr>
          <p:cNvSpPr txBox="1"/>
          <p:nvPr/>
        </p:nvSpPr>
        <p:spPr>
          <a:xfrm>
            <a:off x="4846350" y="2880761"/>
            <a:ext cx="2494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Logo Lonjskoga polja</a:t>
            </a:r>
            <a:endParaRPr lang="sr-Latn-RS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8759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09B97BD5-378E-4344-93C9-DABBACF47C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Što je Mokro polje i informacije</a:t>
            </a:r>
            <a:endParaRPr lang="sr-Latn-RS"/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0ADD9248-CAAC-B440-9927-7931F39B38AB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0" y="4646613"/>
            <a:ext cx="549275" cy="496887"/>
          </a:xfrm>
        </p:spPr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55EB6541-519F-6046-8FA8-B9555ACF9B5F}"/>
              </a:ext>
            </a:extLst>
          </p:cNvPr>
          <p:cNvSpPr txBox="1"/>
          <p:nvPr/>
        </p:nvSpPr>
        <p:spPr>
          <a:xfrm>
            <a:off x="2450224" y="3560862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/>
              <a:t>Izvor: </a:t>
            </a:r>
            <a:r>
              <a:rPr lang="sr-Latn-RS"/>
              <a:t>https://hr.m.wikipedia.org/wiki/Mokro_Polje_(Ervenik)</a:t>
            </a:r>
          </a:p>
        </p:txBody>
      </p:sp>
    </p:spTree>
    <p:extLst>
      <p:ext uri="{BB962C8B-B14F-4D97-AF65-F5344CB8AC3E}">
        <p14:creationId xmlns:p14="http://schemas.microsoft.com/office/powerpoint/2010/main" val="2396756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840472D7-7886-0A46-94CE-8121609BE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15639" y="1456129"/>
            <a:ext cx="2345100" cy="2038500"/>
          </a:xfrm>
        </p:spPr>
        <p:txBody>
          <a:bodyPr/>
          <a:lstStyle/>
          <a:p>
            <a:r>
              <a:rPr lang="hr-HR"/>
              <a:t>Mokro polje je naselje u Hrvatskoj.</a:t>
            </a:r>
          </a:p>
          <a:p>
            <a:r>
              <a:rPr lang="hr-HR"/>
              <a:t>Mokro polje nalazi se u Šibensko-Kninskoj županiji.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A66E4D01-5739-C94F-BFD9-BF17B406D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4466">
            <a:off x="4967616" y="146068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76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D5F0521-70E4-FD4D-8036-25A2A7675B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0828" y="1552500"/>
            <a:ext cx="2345100" cy="2038500"/>
          </a:xfrm>
        </p:spPr>
        <p:txBody>
          <a:bodyPr/>
          <a:lstStyle/>
          <a:p>
            <a:r>
              <a:rPr lang="hr-HR"/>
              <a:t>1991.g u Mokro polju je živjelo 803. stanovnika od toga 801 Srbi, nijedan Hrvat i 2 ostalo.</a:t>
            </a:r>
            <a:endParaRPr 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10943223-47CD-A14A-A960-22A35273EC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99495ABA-75CF-864C-8411-B955E958E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43087">
            <a:off x="4737721" y="1316183"/>
            <a:ext cx="2732574" cy="20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97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A072FD0-EFAA-8C44-B01C-A83C77B4C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87178" y="1249309"/>
            <a:ext cx="2345100" cy="2038500"/>
          </a:xfrm>
        </p:spPr>
        <p:txBody>
          <a:bodyPr/>
          <a:lstStyle/>
          <a:p>
            <a:r>
              <a:rPr lang="hr-HR"/>
              <a:t>U povjesti je Mokro polje bilo pod opsadom Srba u oparaciji Oluja.</a:t>
            </a:r>
          </a:p>
          <a:p>
            <a:r>
              <a:rPr lang="hr-HR"/>
              <a:t>U Mokrom polju rođena je košarkašica Mira Bjedov-Nikolić.</a:t>
            </a:r>
            <a:endParaRPr 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9F78509-028F-4E45-830F-385AFB75BDD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117F16EE-A9AB-E449-A4D2-5E9603A5B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33742">
            <a:off x="5155180" y="1451741"/>
            <a:ext cx="2373637" cy="178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41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E6D293C-152C-1246-A6FF-72C57D8E367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CEBA6D3C-ED4F-7342-863D-33C096FF2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3844" y="1025990"/>
            <a:ext cx="5295242" cy="3309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72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410831C7-8636-C740-95BF-02D3FA2C706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8EE94A77-0895-3A41-BD34-DB2341ED0E49}"/>
              </a:ext>
            </a:extLst>
          </p:cNvPr>
          <p:cNvSpPr txBox="1"/>
          <p:nvPr/>
        </p:nvSpPr>
        <p:spPr>
          <a:xfrm>
            <a:off x="2069777" y="1944393"/>
            <a:ext cx="6186885" cy="949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5400" b="1" i="1" dirty="0">
                <a:solidFill>
                  <a:schemeClr val="bg1"/>
                </a:solidFill>
                <a:latin typeface="Aharoni" panose="02000000000000000000" pitchFamily="2" charset="0"/>
                <a:ea typeface="Aharoni" panose="02000000000000000000" pitchFamily="2" charset="0"/>
              </a:rPr>
              <a:t>Hvala na pažnji</a:t>
            </a:r>
            <a:endParaRPr lang="sr-Latn-RS" sz="5400" b="1" i="1" dirty="0">
              <a:solidFill>
                <a:schemeClr val="bg1"/>
              </a:solidFill>
              <a:latin typeface="Aharoni" panose="02000000000000000000" pitchFamily="2" charset="0"/>
              <a:ea typeface="Aharoni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887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>
            <a:extLst>
              <a:ext uri="{FF2B5EF4-FFF2-40B4-BE49-F238E27FC236}">
                <a16:creationId xmlns:a16="http://schemas.microsoft.com/office/drawing/2014/main" id="{FE43BC30-FFC2-2941-B68C-4DE52BEA52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Što je Lonjsko polje i informacije</a:t>
            </a:r>
            <a:endParaRPr lang="sr-Latn-RS" dirty="0"/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FC994F0A-F548-E149-AA41-9EC1D91FD18E}"/>
              </a:ext>
            </a:extLst>
          </p:cNvPr>
          <p:cNvSpPr txBox="1"/>
          <p:nvPr/>
        </p:nvSpPr>
        <p:spPr>
          <a:xfrm>
            <a:off x="2540425" y="3650208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/>
              <a:t>Izvor: </a:t>
            </a:r>
            <a:r>
              <a:rPr lang="sr-Latn-RS"/>
              <a:t>https://hr.m.wikipedia.org/wiki/Park_prirode_Lonjsko_polje</a:t>
            </a:r>
          </a:p>
        </p:txBody>
      </p:sp>
    </p:spTree>
    <p:extLst>
      <p:ext uri="{BB962C8B-B14F-4D97-AF65-F5344CB8AC3E}">
        <p14:creationId xmlns:p14="http://schemas.microsoft.com/office/powerpoint/2010/main" val="2658737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81543639-F8CE-3248-A09F-96E0314F9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3153" y="1250328"/>
            <a:ext cx="2345100" cy="2038500"/>
          </a:xfrm>
        </p:spPr>
        <p:txBody>
          <a:bodyPr/>
          <a:lstStyle/>
          <a:p>
            <a:r>
              <a:rPr lang="hr-HR"/>
              <a:t>Lonjsko polje je </a:t>
            </a:r>
            <a:r>
              <a:rPr lang="hr-HR" b="1"/>
              <a:t>Park Prirode</a:t>
            </a:r>
            <a:r>
              <a:rPr lang="hr-HR"/>
              <a:t>.</a:t>
            </a:r>
          </a:p>
          <a:p>
            <a:r>
              <a:rPr lang="hr-HR"/>
              <a:t>Prostire se na 50.650 ha.</a:t>
            </a:r>
          </a:p>
          <a:p>
            <a:r>
              <a:rPr lang="hr-HR"/>
              <a:t>Najveće je zaštićeni močvarno jezero u Republici Hrvatskoj</a:t>
            </a:r>
          </a:p>
          <a:p>
            <a:endParaRPr lang="hr-HR"/>
          </a:p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79F0C5C6-32E7-4243-888B-6553840F6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2962">
            <a:off x="5166929" y="1612071"/>
            <a:ext cx="2379629" cy="133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55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A0B3A42-1D42-1442-90C4-F5B7EAE3E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6203" y="1586362"/>
            <a:ext cx="2345100" cy="2038500"/>
          </a:xfrm>
        </p:spPr>
        <p:txBody>
          <a:bodyPr/>
          <a:lstStyle/>
          <a:p>
            <a:r>
              <a:rPr lang="hr-HR"/>
              <a:t>Prostire se na dva grada Sisak i Staru Gradišku.</a:t>
            </a:r>
          </a:p>
          <a:p>
            <a:r>
              <a:rPr lang="hr-HR"/>
              <a:t>Na tri polja lonjsko, Mokro i Poganovo.</a:t>
            </a:r>
            <a:endParaRPr 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BA5121A6-2074-A843-AF66-2A36CBB45C9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DB0DE418-3D44-0F4F-9B94-313794FEF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13463">
            <a:off x="5283961" y="1775697"/>
            <a:ext cx="2243254" cy="122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14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F322E42-0BE9-B640-8CAF-A00F67FAC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64552" y="1394832"/>
            <a:ext cx="2345100" cy="2038500"/>
          </a:xfrm>
        </p:spPr>
        <p:txBody>
          <a:bodyPr/>
          <a:lstStyle/>
          <a:p>
            <a:r>
              <a:rPr lang="hr-HR"/>
              <a:t>Najčešće je izloženo poplavama.</a:t>
            </a:r>
          </a:p>
          <a:p>
            <a:r>
              <a:rPr lang="hr-HR"/>
              <a:t>Na površini Lonjskog polja nalaze se livade, šume, travnjaci, močvara, vlažnih područja kao i jaraka i kanala</a:t>
            </a:r>
            <a:endParaRPr 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B410DBE-90A0-C042-B09D-CD5C60CDE1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28F48AAF-D9EA-4D45-AF4C-DD73A78993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12716">
            <a:off x="5147234" y="1594497"/>
            <a:ext cx="2385234" cy="1486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16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D83A3EC3-2E52-CB44-94C5-6ED2D439D9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00C99574-1A53-414D-A4A2-3B455E268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7740" y="1135880"/>
            <a:ext cx="2345100" cy="2038500"/>
          </a:xfrm>
        </p:spPr>
        <p:txBody>
          <a:bodyPr/>
          <a:lstStyle/>
          <a:p>
            <a:r>
              <a:rPr lang="hr-HR"/>
              <a:t>Autorne pasmine: Hrvatski posavac, turopoljska svinja , slavonsko –srijemsko sivo govedo.</a:t>
            </a:r>
          </a:p>
          <a:p>
            <a:r>
              <a:rPr lang="hr-HR"/>
              <a:t>Lonjsko polje je sklonište ugrođenim životinja.</a:t>
            </a:r>
            <a:endParaRPr lang="sr-Latn-RS"/>
          </a:p>
        </p:txBody>
      </p:sp>
      <p:pic>
        <p:nvPicPr>
          <p:cNvPr id="7" name="Slika 7">
            <a:extLst>
              <a:ext uri="{FF2B5EF4-FFF2-40B4-BE49-F238E27FC236}">
                <a16:creationId xmlns:a16="http://schemas.microsoft.com/office/drawing/2014/main" id="{644033B0-BFBD-3148-BF90-0C5486CC5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59387">
            <a:off x="5466302" y="1676141"/>
            <a:ext cx="2011680" cy="134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79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B5FD64F-BA7B-F74A-ADC6-5A562B0BF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0535" y="1020414"/>
            <a:ext cx="2345100" cy="1909345"/>
          </a:xfrm>
        </p:spPr>
        <p:txBody>
          <a:bodyPr/>
          <a:lstStyle/>
          <a:p>
            <a:r>
              <a:rPr lang="hr-HR"/>
              <a:t>Ptice: najpoznatija ptica Lonjskog polja je roda.</a:t>
            </a:r>
          </a:p>
          <a:p>
            <a:r>
              <a:rPr lang="hr-HR"/>
              <a:t>U lonjskom polju postoje i mnoge druge vrsta ptica.</a:t>
            </a:r>
          </a:p>
          <a:p>
            <a:r>
              <a:rPr lang="hr-HR"/>
              <a:t>Selo čigoč je 1994.g proglašeno je Europskim selom roda.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E47E92C-FD03-A746-BE0A-E9264DDF121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153CE911-2EBA-AB4B-B1DE-86FA8236F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34342">
            <a:off x="5178279" y="1642229"/>
            <a:ext cx="2270441" cy="151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967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CE60EB2A-489B-6041-B21E-FA1CFB613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/>
              <a:t>U lonjskom polju obitavaju i druge životinje kao što su vidra, kornjača i druge životinje.</a:t>
            </a:r>
            <a:endParaRPr 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0F7C8743-516C-3345-8124-D5F460543D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3632F623-4E68-374F-8083-B17B45241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13001">
            <a:off x="5100291" y="1708260"/>
            <a:ext cx="2377819" cy="123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9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B15427A-1C6F-AB48-8A58-6247751BCB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5" name="Slika 5">
            <a:extLst>
              <a:ext uri="{FF2B5EF4-FFF2-40B4-BE49-F238E27FC236}">
                <a16:creationId xmlns:a16="http://schemas.microsoft.com/office/drawing/2014/main" id="{1AADEA94-B0BD-C74E-A740-0374AE674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363" y="830972"/>
            <a:ext cx="5344512" cy="334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8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albot template">
  <a:themeElements>
    <a:clrScheme name="Custom 347">
      <a:dk1>
        <a:srgbClr val="393B44"/>
      </a:dk1>
      <a:lt1>
        <a:srgbClr val="FFFFFF"/>
      </a:lt1>
      <a:dk2>
        <a:srgbClr val="98ADBE"/>
      </a:dk2>
      <a:lt2>
        <a:srgbClr val="CDD6DD"/>
      </a:lt2>
      <a:accent1>
        <a:srgbClr val="2768CF"/>
      </a:accent1>
      <a:accent2>
        <a:srgbClr val="39B5D8"/>
      </a:accent2>
      <a:accent3>
        <a:srgbClr val="F16A39"/>
      </a:accent3>
      <a:accent4>
        <a:srgbClr val="DA2323"/>
      </a:accent4>
      <a:accent5>
        <a:srgbClr val="FFE599"/>
      </a:accent5>
      <a:accent6>
        <a:srgbClr val="FFD451"/>
      </a:accent6>
      <a:hlink>
        <a:srgbClr val="0B8FB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Office PowerPoint</Application>
  <PresentationFormat>Prikaz na zaslonu (16:9)</PresentationFormat>
  <Paragraphs>39</Paragraphs>
  <Slides>17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2" baseType="lpstr">
      <vt:lpstr>Aharoni</vt:lpstr>
      <vt:lpstr>Patrick Hand</vt:lpstr>
      <vt:lpstr>Arial</vt:lpstr>
      <vt:lpstr>Patrick Hand SC</vt:lpstr>
      <vt:lpstr>Talbot template</vt:lpstr>
      <vt:lpstr>Lonjsko i Mokro polje</vt:lpstr>
      <vt:lpstr>Što je Lonjsko polje i informacije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Što je Mokro polje i informacije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Lonjsko i Mokro polje</dc:title>
  <cp:lastModifiedBy>rollingkvc@gmail.com</cp:lastModifiedBy>
  <cp:revision>3</cp:revision>
  <dcterms:modified xsi:type="dcterms:W3CDTF">2021-02-03T14:26:59Z</dcterms:modified>
</cp:coreProperties>
</file>