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71" r:id="rId7"/>
    <p:sldId id="260" r:id="rId8"/>
    <p:sldId id="263" r:id="rId9"/>
    <p:sldId id="262" r:id="rId10"/>
    <p:sldId id="269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4660"/>
  </p:normalViewPr>
  <p:slideViewPr>
    <p:cSldViewPr>
      <p:cViewPr varScale="1">
        <p:scale>
          <a:sx n="103" d="100"/>
          <a:sy n="103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0C5E-3DB5-49D9-B421-63F8F7A6736D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3173-60DA-4D8A-9CEE-FA0C125FDC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0C5E-3DB5-49D9-B421-63F8F7A6736D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3173-60DA-4D8A-9CEE-FA0C125FDC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0C5E-3DB5-49D9-B421-63F8F7A6736D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3173-60DA-4D8A-9CEE-FA0C125FDC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0C5E-3DB5-49D9-B421-63F8F7A6736D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3173-60DA-4D8A-9CEE-FA0C125FDC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0C5E-3DB5-49D9-B421-63F8F7A6736D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3173-60DA-4D8A-9CEE-FA0C125FDC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0C5E-3DB5-49D9-B421-63F8F7A6736D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3173-60DA-4D8A-9CEE-FA0C125FDC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0C5E-3DB5-49D9-B421-63F8F7A6736D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3173-60DA-4D8A-9CEE-FA0C125FDC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0C5E-3DB5-49D9-B421-63F8F7A6736D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F3173-60DA-4D8A-9CEE-FA0C125FDC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0C5E-3DB5-49D9-B421-63F8F7A6736D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3173-60DA-4D8A-9CEE-FA0C125FDC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0C5E-3DB5-49D9-B421-63F8F7A6736D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15F3173-60DA-4D8A-9CEE-FA0C125FDC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7990C5E-3DB5-49D9-B421-63F8F7A6736D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3173-60DA-4D8A-9CEE-FA0C125FDC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990C5E-3DB5-49D9-B421-63F8F7A6736D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5F3173-60DA-4D8A-9CEE-FA0C125FDC5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7429084" cy="2301240"/>
          </a:xfrm>
        </p:spPr>
        <p:txBody>
          <a:bodyPr/>
          <a:lstStyle/>
          <a:p>
            <a:r>
              <a:rPr lang="hr-HR" dirty="0" smtClean="0"/>
              <a:t>Tiskarstvo u hrvatskoj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5143512"/>
            <a:ext cx="5551354" cy="681030"/>
          </a:xfrm>
        </p:spPr>
        <p:txBody>
          <a:bodyPr/>
          <a:lstStyle/>
          <a:p>
            <a:r>
              <a:rPr lang="hr-HR" dirty="0" smtClean="0"/>
              <a:t>Izradili: Mislav </a:t>
            </a:r>
            <a:r>
              <a:rPr lang="hr-HR" dirty="0" err="1" smtClean="0"/>
              <a:t>Juraković</a:t>
            </a:r>
            <a:r>
              <a:rPr lang="hr-HR" dirty="0" smtClean="0"/>
              <a:t> i Luka </a:t>
            </a:r>
            <a:r>
              <a:rPr lang="hr-HR" dirty="0" err="1" smtClean="0"/>
              <a:t>Bogdanović</a:t>
            </a:r>
            <a:r>
              <a:rPr lang="hr-HR" dirty="0" smtClean="0"/>
              <a:t> 7.a </a:t>
            </a:r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 descr="misal_hruaski15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00042"/>
            <a:ext cx="7040880" cy="474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kstniOkvir 17"/>
          <p:cNvSpPr txBox="1"/>
          <p:nvPr/>
        </p:nvSpPr>
        <p:spPr>
          <a:xfrm>
            <a:off x="2857488" y="5357826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Misal </a:t>
            </a:r>
            <a:r>
              <a:rPr lang="hr-HR" sz="4000" dirty="0" err="1" smtClean="0"/>
              <a:t>hruackog</a:t>
            </a:r>
            <a:endParaRPr lang="hr-HR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28604"/>
            <a:ext cx="3914791" cy="511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2285984" y="5643578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Š</a:t>
            </a:r>
            <a:r>
              <a:rPr lang="hr-HR" sz="4000" dirty="0" smtClean="0"/>
              <a:t>imun </a:t>
            </a:r>
            <a:r>
              <a:rPr lang="hr-HR" sz="4000" dirty="0" err="1"/>
              <a:t>K</a:t>
            </a:r>
            <a:r>
              <a:rPr lang="hr-HR" sz="4000" dirty="0" err="1" smtClean="0"/>
              <a:t>ožičić</a:t>
            </a:r>
            <a:r>
              <a:rPr lang="hr-HR" sz="4000" dirty="0" smtClean="0"/>
              <a:t> </a:t>
            </a:r>
            <a:r>
              <a:rPr lang="hr-HR" sz="4000" dirty="0" err="1"/>
              <a:t>B</a:t>
            </a:r>
            <a:r>
              <a:rPr lang="hr-HR" sz="4000" dirty="0" err="1" smtClean="0"/>
              <a:t>enja</a:t>
            </a:r>
            <a:endParaRPr lang="hr-HR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2928926" y="2143116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/>
              <a:t>KVIZ</a:t>
            </a:r>
            <a:endParaRPr lang="hr-HR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7224" y="285728"/>
            <a:ext cx="7572428" cy="6572272"/>
          </a:xfrm>
        </p:spPr>
        <p:txBody>
          <a:bodyPr>
            <a:normAutofit fontScale="55000" lnSpcReduction="20000"/>
          </a:bodyPr>
          <a:lstStyle/>
          <a:p>
            <a:pPr marL="550926" indent="-514350">
              <a:buNone/>
            </a:pPr>
            <a:r>
              <a:rPr lang="hr-HR" sz="4700" dirty="0" smtClean="0"/>
              <a:t>1. Tko je izumio prvi tiskarski stroj?</a:t>
            </a:r>
          </a:p>
          <a:p>
            <a:pPr marL="550926" indent="-514350">
              <a:buNone/>
            </a:pPr>
            <a:r>
              <a:rPr lang="hr-HR" sz="4700" dirty="0" smtClean="0">
                <a:solidFill>
                  <a:srgbClr val="00B0F0"/>
                </a:solidFill>
              </a:rPr>
              <a:t>    a) Šimun </a:t>
            </a:r>
            <a:r>
              <a:rPr lang="hr-HR" sz="4700" dirty="0" err="1" smtClean="0">
                <a:solidFill>
                  <a:srgbClr val="00B0F0"/>
                </a:solidFill>
              </a:rPr>
              <a:t>Kožičić</a:t>
            </a:r>
            <a:r>
              <a:rPr lang="hr-HR" sz="4700" dirty="0" smtClean="0">
                <a:solidFill>
                  <a:srgbClr val="00B0F0"/>
                </a:solidFill>
              </a:rPr>
              <a:t> </a:t>
            </a:r>
            <a:r>
              <a:rPr lang="hr-HR" sz="4700" dirty="0" err="1" smtClean="0">
                <a:solidFill>
                  <a:srgbClr val="00B0F0"/>
                </a:solidFill>
              </a:rPr>
              <a:t>Benja</a:t>
            </a:r>
            <a:endParaRPr lang="hr-HR" sz="4700" dirty="0" smtClean="0">
              <a:solidFill>
                <a:srgbClr val="00B0F0"/>
              </a:solidFill>
            </a:endParaRPr>
          </a:p>
          <a:p>
            <a:pPr marL="550926" indent="-514350">
              <a:buNone/>
            </a:pPr>
            <a:r>
              <a:rPr lang="hr-HR" sz="4700" dirty="0" smtClean="0">
                <a:solidFill>
                  <a:srgbClr val="00B0F0"/>
                </a:solidFill>
              </a:rPr>
              <a:t>    b) </a:t>
            </a:r>
            <a:r>
              <a:rPr lang="hr-HR" sz="4700" dirty="0" err="1" smtClean="0">
                <a:solidFill>
                  <a:srgbClr val="00B0F0"/>
                </a:solidFill>
              </a:rPr>
              <a:t>Johannes</a:t>
            </a:r>
            <a:r>
              <a:rPr lang="hr-HR" sz="4700" dirty="0" smtClean="0">
                <a:solidFill>
                  <a:srgbClr val="00B0F0"/>
                </a:solidFill>
              </a:rPr>
              <a:t> Gutenberg</a:t>
            </a:r>
          </a:p>
          <a:p>
            <a:pPr marL="550926" indent="-514350">
              <a:buNone/>
            </a:pPr>
            <a:r>
              <a:rPr lang="hr-HR" sz="4700" dirty="0" smtClean="0">
                <a:solidFill>
                  <a:srgbClr val="00B0F0"/>
                </a:solidFill>
              </a:rPr>
              <a:t>    c) Blaž </a:t>
            </a:r>
            <a:r>
              <a:rPr lang="hr-HR" sz="4700" dirty="0" err="1" smtClean="0">
                <a:solidFill>
                  <a:srgbClr val="00B0F0"/>
                </a:solidFill>
              </a:rPr>
              <a:t>Baromić</a:t>
            </a:r>
            <a:endParaRPr lang="hr-HR" sz="4700" dirty="0" smtClean="0">
              <a:solidFill>
                <a:srgbClr val="00B0F0"/>
              </a:solidFill>
            </a:endParaRPr>
          </a:p>
          <a:p>
            <a:pPr marL="550926" indent="-514350">
              <a:buNone/>
            </a:pPr>
            <a:endParaRPr lang="hr-HR" sz="4700" dirty="0" smtClean="0"/>
          </a:p>
          <a:p>
            <a:pPr marL="550926" indent="-514350">
              <a:buNone/>
            </a:pPr>
            <a:r>
              <a:rPr lang="hr-HR" sz="4700" dirty="0" smtClean="0"/>
              <a:t>2. Gdje je tiskan </a:t>
            </a:r>
            <a:r>
              <a:rPr lang="hr-HR" sz="4700" i="1" dirty="0" smtClean="0"/>
              <a:t>Brevijar</a:t>
            </a:r>
            <a:r>
              <a:rPr lang="hr-HR" sz="4700" dirty="0" smtClean="0"/>
              <a:t>?</a:t>
            </a:r>
            <a:endParaRPr lang="hr-HR" sz="4700" i="1" dirty="0" smtClean="0"/>
          </a:p>
          <a:p>
            <a:pPr marL="550926" indent="-514350">
              <a:buNone/>
            </a:pPr>
            <a:r>
              <a:rPr lang="hr-HR" sz="4700" dirty="0" smtClean="0">
                <a:solidFill>
                  <a:srgbClr val="00B0F0"/>
                </a:solidFill>
              </a:rPr>
              <a:t>    a) u Senju</a:t>
            </a:r>
          </a:p>
          <a:p>
            <a:pPr marL="550926" indent="-514350">
              <a:buNone/>
            </a:pPr>
            <a:r>
              <a:rPr lang="hr-HR" sz="4700" dirty="0" smtClean="0">
                <a:solidFill>
                  <a:srgbClr val="00B0F0"/>
                </a:solidFill>
              </a:rPr>
              <a:t>    b) u Rijeci</a:t>
            </a:r>
          </a:p>
          <a:p>
            <a:pPr marL="550926" indent="-514350">
              <a:buNone/>
            </a:pPr>
            <a:r>
              <a:rPr lang="hr-HR" sz="4700" dirty="0" smtClean="0">
                <a:solidFill>
                  <a:srgbClr val="00B0F0"/>
                </a:solidFill>
              </a:rPr>
              <a:t>    c) u Kosinju</a:t>
            </a:r>
          </a:p>
          <a:p>
            <a:pPr marL="550926" indent="-514350">
              <a:buNone/>
            </a:pPr>
            <a:endParaRPr lang="hr-HR" sz="4700" i="1" dirty="0" smtClean="0">
              <a:solidFill>
                <a:srgbClr val="00B0F0"/>
              </a:solidFill>
            </a:endParaRPr>
          </a:p>
          <a:p>
            <a:pPr marL="550926" indent="-514350">
              <a:buNone/>
            </a:pPr>
            <a:r>
              <a:rPr lang="hr-HR" sz="4700" dirty="0" smtClean="0"/>
              <a:t>3. Kako se naziva poznata glagoljaška knjiga?</a:t>
            </a:r>
          </a:p>
          <a:p>
            <a:pPr marL="550926" indent="-514350">
              <a:buNone/>
            </a:pPr>
            <a:r>
              <a:rPr lang="hr-HR" sz="4700" dirty="0" smtClean="0"/>
              <a:t>    </a:t>
            </a:r>
            <a:r>
              <a:rPr lang="hr-HR" sz="4700" dirty="0" smtClean="0">
                <a:solidFill>
                  <a:srgbClr val="00B0F0"/>
                </a:solidFill>
              </a:rPr>
              <a:t>a) Misal po zakonu rimskog dvora</a:t>
            </a:r>
          </a:p>
          <a:p>
            <a:pPr marL="550926" indent="-514350">
              <a:buNone/>
            </a:pPr>
            <a:r>
              <a:rPr lang="hr-HR" sz="4700" dirty="0" smtClean="0">
                <a:solidFill>
                  <a:srgbClr val="00B0F0"/>
                </a:solidFill>
              </a:rPr>
              <a:t>    b) Knjižica krsta</a:t>
            </a:r>
          </a:p>
          <a:p>
            <a:pPr marL="550926" indent="-514350">
              <a:buNone/>
            </a:pPr>
            <a:r>
              <a:rPr lang="hr-HR" sz="4700" dirty="0" smtClean="0">
                <a:solidFill>
                  <a:srgbClr val="00B0F0"/>
                </a:solidFill>
              </a:rPr>
              <a:t>    c) </a:t>
            </a:r>
            <a:r>
              <a:rPr lang="hr-HR" sz="4700" dirty="0" err="1" smtClean="0">
                <a:solidFill>
                  <a:srgbClr val="00B0F0"/>
                </a:solidFill>
              </a:rPr>
              <a:t>Oficij</a:t>
            </a:r>
            <a:endParaRPr lang="hr-HR" sz="4700" dirty="0" smtClean="0">
              <a:solidFill>
                <a:srgbClr val="00B0F0"/>
              </a:solidFill>
            </a:endParaRPr>
          </a:p>
          <a:p>
            <a:pPr marL="550926" indent="-514350">
              <a:buNone/>
            </a:pPr>
            <a:r>
              <a:rPr lang="hr-HR" sz="4300" dirty="0" smtClean="0"/>
              <a:t>    </a:t>
            </a:r>
          </a:p>
          <a:p>
            <a:pPr marL="550926" indent="-514350">
              <a:buNone/>
            </a:pPr>
            <a:r>
              <a:rPr lang="hr-HR" dirty="0" smtClean="0">
                <a:solidFill>
                  <a:srgbClr val="00B0F0"/>
                </a:solidFill>
              </a:rPr>
              <a:t>    </a:t>
            </a:r>
          </a:p>
          <a:p>
            <a:pPr marL="550926" indent="-514350">
              <a:buNone/>
            </a:pPr>
            <a:endParaRPr lang="hr-HR" dirty="0" smtClean="0"/>
          </a:p>
          <a:p>
            <a:pPr marL="550926" indent="-514350">
              <a:buFont typeface="Wingdings 2"/>
              <a:buAutoNum type="arabicPeriod"/>
            </a:pPr>
            <a:endParaRPr lang="hr-HR" dirty="0" smtClean="0"/>
          </a:p>
          <a:p>
            <a:pPr marL="550926" indent="-514350">
              <a:buFont typeface="Wingdings 2"/>
              <a:buAutoNum type="arabicPeriod"/>
            </a:pPr>
            <a:endParaRPr lang="hr-HR" dirty="0" smtClean="0"/>
          </a:p>
        </p:txBody>
      </p:sp>
      <p:sp>
        <p:nvSpPr>
          <p:cNvPr id="5" name="Elipsa 4"/>
          <p:cNvSpPr/>
          <p:nvPr/>
        </p:nvSpPr>
        <p:spPr>
          <a:xfrm>
            <a:off x="928662" y="1071546"/>
            <a:ext cx="4214842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071538" y="2643182"/>
            <a:ext cx="1857388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1214414" y="4572008"/>
            <a:ext cx="5214974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6" grpId="0" uiExpan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7224" y="214290"/>
            <a:ext cx="7115196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4. Što je inkunabula?</a:t>
            </a:r>
          </a:p>
          <a:p>
            <a:pPr>
              <a:buNone/>
            </a:pPr>
            <a:r>
              <a:rPr lang="hr-HR" dirty="0" smtClean="0">
                <a:solidFill>
                  <a:srgbClr val="00B0F0"/>
                </a:solidFill>
              </a:rPr>
              <a:t>    a) Naziv za bajke u Europi</a:t>
            </a:r>
          </a:p>
          <a:p>
            <a:pPr>
              <a:buNone/>
            </a:pPr>
            <a:r>
              <a:rPr lang="hr-HR" dirty="0" smtClean="0">
                <a:solidFill>
                  <a:srgbClr val="00B0F0"/>
                </a:solidFill>
              </a:rPr>
              <a:t>    b) Naziv za knjige u Europi</a:t>
            </a:r>
          </a:p>
          <a:p>
            <a:pPr>
              <a:buNone/>
            </a:pPr>
            <a:r>
              <a:rPr lang="hr-HR" dirty="0" smtClean="0">
                <a:solidFill>
                  <a:srgbClr val="00B0F0"/>
                </a:solidFill>
              </a:rPr>
              <a:t>    c) Naziv za romane u Europi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5. Kada započinje tiskarstvo?</a:t>
            </a:r>
          </a:p>
          <a:p>
            <a:pPr marL="550926" indent="-514350">
              <a:buNone/>
            </a:pPr>
            <a:r>
              <a:rPr lang="hr-HR" dirty="0" smtClean="0">
                <a:solidFill>
                  <a:srgbClr val="00B0F0"/>
                </a:solidFill>
              </a:rPr>
              <a:t>    a) od 1747. </a:t>
            </a:r>
            <a:r>
              <a:rPr lang="hr-HR" smtClean="0">
                <a:solidFill>
                  <a:srgbClr val="00B0F0"/>
                </a:solidFill>
              </a:rPr>
              <a:t>na 1848. </a:t>
            </a:r>
            <a:r>
              <a:rPr lang="hr-HR" dirty="0" smtClean="0">
                <a:solidFill>
                  <a:srgbClr val="00B0F0"/>
                </a:solidFill>
              </a:rPr>
              <a:t>godinu</a:t>
            </a:r>
          </a:p>
          <a:p>
            <a:pPr marL="550926" indent="-514350">
              <a:buNone/>
            </a:pPr>
            <a:r>
              <a:rPr lang="hr-HR" dirty="0" smtClean="0">
                <a:solidFill>
                  <a:srgbClr val="00B0F0"/>
                </a:solidFill>
              </a:rPr>
              <a:t>    b) od 1474. na 1484. godinu</a:t>
            </a:r>
          </a:p>
          <a:p>
            <a:pPr marL="550926" indent="-514350">
              <a:buNone/>
            </a:pPr>
            <a:r>
              <a:rPr lang="hr-HR" dirty="0" smtClean="0">
                <a:solidFill>
                  <a:srgbClr val="00B0F0"/>
                </a:solidFill>
              </a:rPr>
              <a:t>    c) od 1447. na 1448. godinu</a:t>
            </a:r>
          </a:p>
          <a:p>
            <a:pPr>
              <a:buNone/>
            </a:pPr>
            <a:endParaRPr lang="hr-HR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hr-HR" dirty="0" smtClean="0"/>
              <a:t>6. Poveži parove.</a:t>
            </a:r>
            <a:r>
              <a:rPr lang="hr-HR" dirty="0" smtClean="0">
                <a:solidFill>
                  <a:srgbClr val="00B0F0"/>
                </a:solidFill>
              </a:rPr>
              <a:t/>
            </a:r>
            <a:br>
              <a:rPr lang="hr-HR" dirty="0" smtClean="0">
                <a:solidFill>
                  <a:srgbClr val="00B0F0"/>
                </a:solidFill>
              </a:rPr>
            </a:br>
            <a:r>
              <a:rPr lang="hr-HR" dirty="0" smtClean="0">
                <a:solidFill>
                  <a:srgbClr val="00B0F0"/>
                </a:solidFill>
              </a:rPr>
              <a:t>a) Kosinj          </a:t>
            </a:r>
            <a:r>
              <a:rPr lang="hr-HR" dirty="0" err="1" smtClean="0">
                <a:solidFill>
                  <a:srgbClr val="00B0F0"/>
                </a:solidFill>
              </a:rPr>
              <a:t>Korizmenjak</a:t>
            </a:r>
            <a:r>
              <a:rPr lang="hr-HR" dirty="0" smtClean="0">
                <a:solidFill>
                  <a:srgbClr val="00B0F0"/>
                </a:solidFill>
              </a:rPr>
              <a:t/>
            </a:r>
            <a:br>
              <a:rPr lang="hr-HR" dirty="0" smtClean="0">
                <a:solidFill>
                  <a:srgbClr val="00B0F0"/>
                </a:solidFill>
              </a:rPr>
            </a:br>
            <a:r>
              <a:rPr lang="hr-HR" dirty="0" smtClean="0">
                <a:solidFill>
                  <a:srgbClr val="00B0F0"/>
                </a:solidFill>
              </a:rPr>
              <a:t>b) Senj             Misal </a:t>
            </a:r>
            <a:r>
              <a:rPr lang="hr-HR" dirty="0" err="1" smtClean="0">
                <a:solidFill>
                  <a:srgbClr val="00B0F0"/>
                </a:solidFill>
              </a:rPr>
              <a:t>hroackoga</a:t>
            </a:r>
            <a:r>
              <a:rPr lang="hr-HR" dirty="0" smtClean="0">
                <a:solidFill>
                  <a:srgbClr val="00B0F0"/>
                </a:solidFill>
              </a:rPr>
              <a:t/>
            </a:r>
            <a:br>
              <a:rPr lang="hr-HR" dirty="0" smtClean="0">
                <a:solidFill>
                  <a:srgbClr val="00B0F0"/>
                </a:solidFill>
              </a:rPr>
            </a:br>
            <a:r>
              <a:rPr lang="hr-HR" dirty="0" smtClean="0">
                <a:solidFill>
                  <a:srgbClr val="00B0F0"/>
                </a:solidFill>
              </a:rPr>
              <a:t>c) Rijeka          </a:t>
            </a:r>
            <a:r>
              <a:rPr lang="hr-HR" dirty="0" err="1" smtClean="0">
                <a:solidFill>
                  <a:srgbClr val="00B0F0"/>
                </a:solidFill>
              </a:rPr>
              <a:t>Frankopani</a:t>
            </a:r>
            <a:endParaRPr lang="hr-HR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00B0F0"/>
              </a:solidFill>
            </a:endParaRPr>
          </a:p>
        </p:txBody>
      </p:sp>
      <p:cxnSp>
        <p:nvCxnSpPr>
          <p:cNvPr id="16" name="Ravni poveznik 15"/>
          <p:cNvCxnSpPr/>
          <p:nvPr/>
        </p:nvCxnSpPr>
        <p:spPr>
          <a:xfrm>
            <a:off x="2786050" y="5572140"/>
            <a:ext cx="928694" cy="785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 flipV="1">
            <a:off x="2571736" y="5500702"/>
            <a:ext cx="1143008" cy="428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/>
          <p:cNvCxnSpPr/>
          <p:nvPr/>
        </p:nvCxnSpPr>
        <p:spPr>
          <a:xfrm flipV="1">
            <a:off x="2786050" y="5929330"/>
            <a:ext cx="1000132" cy="428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a 22"/>
          <p:cNvSpPr/>
          <p:nvPr/>
        </p:nvSpPr>
        <p:spPr>
          <a:xfrm>
            <a:off x="1000100" y="4000504"/>
            <a:ext cx="5286412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1000100" y="1142984"/>
            <a:ext cx="4786346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2928926" y="157161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/>
              <a:t>KRAJ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285984" y="3286124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Hvala na pozornosti!</a:t>
            </a:r>
            <a:endParaRPr lang="hr-HR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Tiskarstvo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5614998" cy="52864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r-HR" sz="2900" u="sng" dirty="0" smtClean="0">
                <a:solidFill>
                  <a:srgbClr val="00B0F0"/>
                </a:solidFill>
              </a:rPr>
              <a:t>Tiskarstvo</a:t>
            </a:r>
            <a:r>
              <a:rPr lang="hr-HR" sz="2900" dirty="0" smtClean="0"/>
              <a:t> je tehnika mehaničkog umnožavanja istovjetnih primjeraka teksta ili slika</a:t>
            </a:r>
          </a:p>
          <a:p>
            <a:pPr>
              <a:buNone/>
            </a:pPr>
            <a:endParaRPr lang="hr-HR" sz="2900" dirty="0" smtClean="0"/>
          </a:p>
          <a:p>
            <a:pPr>
              <a:buFont typeface="Wingdings" pitchFamily="2" charset="2"/>
              <a:buChar char="Ø"/>
            </a:pPr>
            <a:r>
              <a:rPr lang="hr-HR" sz="2900" dirty="0" smtClean="0"/>
              <a:t>Početci tiskanja knjiga padaju na prijelaz od 1447. na 1448. godinu i povezani su sa izumom tipografije </a:t>
            </a:r>
            <a:r>
              <a:rPr lang="hr-HR" sz="2900" u="sng" dirty="0" err="1" smtClean="0">
                <a:solidFill>
                  <a:srgbClr val="00B0F0"/>
                </a:solidFill>
              </a:rPr>
              <a:t>Johannesa</a:t>
            </a:r>
            <a:r>
              <a:rPr lang="hr-HR" sz="2900" u="sng" dirty="0" smtClean="0">
                <a:solidFill>
                  <a:srgbClr val="00B0F0"/>
                </a:solidFill>
              </a:rPr>
              <a:t> Gutenberga</a:t>
            </a:r>
          </a:p>
          <a:p>
            <a:endParaRPr lang="hr-HR" sz="2900" u="sng" dirty="0" smtClean="0"/>
          </a:p>
          <a:p>
            <a:pPr>
              <a:buFont typeface="Wingdings" pitchFamily="2" charset="2"/>
              <a:buChar char="Ø"/>
            </a:pPr>
            <a:r>
              <a:rPr lang="hr-HR" sz="2900" u="sng" dirty="0" smtClean="0">
                <a:solidFill>
                  <a:srgbClr val="00B0F0"/>
                </a:solidFill>
              </a:rPr>
              <a:t>Inkunabula</a:t>
            </a:r>
            <a:r>
              <a:rPr lang="hr-HR" sz="2900" dirty="0" smtClean="0"/>
              <a:t> je naziv za knjige tiskane u Europi nakon izuma tiskarskog stroja</a:t>
            </a:r>
          </a:p>
          <a:p>
            <a:endParaRPr lang="hr-HR" sz="2900" u="sng" dirty="0" smtClean="0"/>
          </a:p>
          <a:p>
            <a:pPr>
              <a:buNone/>
            </a:pPr>
            <a:endParaRPr lang="hr-HR" sz="2900" u="sng" dirty="0" smtClean="0"/>
          </a:p>
          <a:p>
            <a:endParaRPr lang="hr-HR" dirty="0"/>
          </a:p>
        </p:txBody>
      </p:sp>
      <p:pic>
        <p:nvPicPr>
          <p:cNvPr id="6" name="Rezervirano mjesto sadržaja 5" descr="tiskarska-radionic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322" y="1571612"/>
            <a:ext cx="3214678" cy="418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TE5NTU2MzE2MjM4MDg3Njk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785794"/>
            <a:ext cx="457203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2357422" y="557214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/>
              <a:t>J</a:t>
            </a:r>
            <a:r>
              <a:rPr lang="hr-HR" sz="3600" dirty="0" err="1" smtClean="0"/>
              <a:t>ohannes</a:t>
            </a:r>
            <a:r>
              <a:rPr lang="hr-HR" sz="3600" dirty="0" smtClean="0"/>
              <a:t> Gutenberg</a:t>
            </a:r>
            <a:endParaRPr lang="hr-HR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710"/>
          </a:xfrm>
        </p:spPr>
        <p:txBody>
          <a:bodyPr/>
          <a:lstStyle/>
          <a:p>
            <a:r>
              <a:rPr lang="hr-HR" dirty="0" smtClean="0"/>
              <a:t>Inkunabule dijelimo na: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4040188" cy="714380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solidFill>
                  <a:srgbClr val="00B0F0"/>
                </a:solidFill>
              </a:rPr>
              <a:t>GLAGOLJIČKE</a:t>
            </a:r>
            <a:endParaRPr lang="hr-HR" sz="4000" dirty="0">
              <a:solidFill>
                <a:srgbClr val="00B0F0"/>
              </a:solidFill>
            </a:endParaRPr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half" idx="3"/>
          </p:nvPr>
        </p:nvSpPr>
        <p:spPr>
          <a:xfrm>
            <a:off x="4643438" y="1214422"/>
            <a:ext cx="4041775" cy="642942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solidFill>
                  <a:srgbClr val="00B0F0"/>
                </a:solidFill>
              </a:rPr>
              <a:t>LATINIČNE</a:t>
            </a:r>
            <a:endParaRPr lang="hr-HR" sz="3200" dirty="0">
              <a:solidFill>
                <a:srgbClr val="00B0F0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500034" y="1857364"/>
            <a:ext cx="4040188" cy="45005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600" i="1" dirty="0" smtClean="0"/>
              <a:t>Misal po zakonu rimskog dvora</a:t>
            </a:r>
          </a:p>
          <a:p>
            <a:pPr>
              <a:buNone/>
            </a:pPr>
            <a:endParaRPr lang="hr-HR" sz="2600" i="1" dirty="0" smtClean="0"/>
          </a:p>
          <a:p>
            <a:pPr>
              <a:buFont typeface="Wingdings" pitchFamily="2" charset="2"/>
              <a:buChar char="Ø"/>
            </a:pPr>
            <a:r>
              <a:rPr lang="hr-HR" sz="2600" i="1" dirty="0" err="1" smtClean="0"/>
              <a:t>Ispovid</a:t>
            </a:r>
            <a:r>
              <a:rPr lang="hr-HR" sz="2600" i="1" dirty="0" smtClean="0"/>
              <a:t> </a:t>
            </a:r>
            <a:r>
              <a:rPr lang="hr-HR" sz="2600" i="1" dirty="0" err="1" smtClean="0"/>
              <a:t>ku</a:t>
            </a:r>
            <a:r>
              <a:rPr lang="hr-HR" sz="2600" i="1" dirty="0" smtClean="0"/>
              <a:t> e </a:t>
            </a:r>
            <a:r>
              <a:rPr lang="hr-HR" sz="2600" i="1" dirty="0" err="1" smtClean="0"/>
              <a:t>vsaki</a:t>
            </a:r>
            <a:r>
              <a:rPr lang="hr-HR" sz="2600" i="1" dirty="0" smtClean="0"/>
              <a:t> </a:t>
            </a:r>
            <a:r>
              <a:rPr lang="hr-HR" sz="2600" i="1" dirty="0" err="1" smtClean="0"/>
              <a:t>krstjanin</a:t>
            </a:r>
            <a:r>
              <a:rPr lang="hr-HR" sz="2600" i="1" dirty="0" smtClean="0"/>
              <a:t> držan </a:t>
            </a:r>
            <a:r>
              <a:rPr lang="hr-HR" sz="2600" i="1" dirty="0" err="1" smtClean="0"/>
              <a:t>imiti</a:t>
            </a:r>
            <a:r>
              <a:rPr lang="hr-HR" sz="2600" i="1" dirty="0" smtClean="0"/>
              <a:t> i       umiti i naučiti</a:t>
            </a:r>
          </a:p>
          <a:p>
            <a:pPr>
              <a:buNone/>
            </a:pPr>
            <a:endParaRPr lang="hr-HR" sz="2600" i="1" dirty="0" smtClean="0"/>
          </a:p>
          <a:p>
            <a:pPr>
              <a:buFont typeface="Wingdings" pitchFamily="2" charset="2"/>
              <a:buChar char="Ø"/>
            </a:pPr>
            <a:r>
              <a:rPr lang="hr-HR" i="1" dirty="0" err="1" smtClean="0"/>
              <a:t>Spovid</a:t>
            </a:r>
            <a:r>
              <a:rPr lang="hr-HR" i="1" dirty="0" smtClean="0"/>
              <a:t> </a:t>
            </a:r>
            <a:r>
              <a:rPr lang="hr-HR" i="1" dirty="0" err="1" smtClean="0"/>
              <a:t>općena</a:t>
            </a:r>
            <a:endParaRPr lang="hr-HR" i="1" dirty="0" smtClean="0"/>
          </a:p>
          <a:p>
            <a:pPr>
              <a:buNone/>
            </a:pPr>
            <a:endParaRPr lang="hr-HR" i="1" dirty="0" smtClean="0"/>
          </a:p>
          <a:p>
            <a:pPr>
              <a:buFont typeface="Wingdings" pitchFamily="2" charset="2"/>
              <a:buChar char="Ø"/>
            </a:pPr>
            <a:r>
              <a:rPr lang="hr-HR" i="1" dirty="0" smtClean="0"/>
              <a:t>Brevijar</a:t>
            </a:r>
            <a:r>
              <a:rPr lang="hr-HR" dirty="0" smtClean="0"/>
              <a:t>…</a:t>
            </a:r>
            <a:endParaRPr lang="hr-HR" i="1" dirty="0" smtClean="0"/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3438" y="1857364"/>
            <a:ext cx="4000528" cy="450059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i="1" dirty="0" smtClean="0"/>
              <a:t>Molitvenik</a:t>
            </a:r>
          </a:p>
          <a:p>
            <a:pPr>
              <a:buNone/>
            </a:pPr>
            <a:endParaRPr lang="hr-HR" i="1" dirty="0" smtClean="0"/>
          </a:p>
          <a:p>
            <a:pPr>
              <a:buFont typeface="Wingdings" pitchFamily="2" charset="2"/>
              <a:buChar char="Ø"/>
            </a:pPr>
            <a:r>
              <a:rPr lang="hr-HR" i="1" dirty="0" err="1" smtClean="0"/>
              <a:t>Oficij</a:t>
            </a:r>
            <a:endParaRPr lang="hr-HR" i="1" dirty="0" smtClean="0"/>
          </a:p>
          <a:p>
            <a:pPr>
              <a:buNone/>
            </a:pPr>
            <a:endParaRPr lang="hr-HR" i="1" dirty="0" smtClean="0"/>
          </a:p>
          <a:p>
            <a:pPr>
              <a:buFont typeface="Wingdings" pitchFamily="2" charset="2"/>
              <a:buChar char="Ø"/>
            </a:pPr>
            <a:r>
              <a:rPr lang="hr-HR" i="1" dirty="0" smtClean="0"/>
              <a:t>Lekcionar Bernardina Splićanina</a:t>
            </a:r>
            <a:endParaRPr lang="hr-HR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8" grpId="1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Prve tiskare u Hrvatskoj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900" dirty="0" smtClean="0"/>
              <a:t>1. </a:t>
            </a:r>
            <a:r>
              <a:rPr lang="hr-HR" sz="2900" b="1" u="sng" dirty="0" smtClean="0">
                <a:solidFill>
                  <a:srgbClr val="00B0F0"/>
                </a:solidFill>
              </a:rPr>
              <a:t>Kosinj</a:t>
            </a:r>
            <a:r>
              <a:rPr lang="hr-HR" sz="2900" b="1" dirty="0" smtClean="0"/>
              <a:t> </a:t>
            </a:r>
            <a:r>
              <a:rPr lang="hr-HR" sz="2900" dirty="0" smtClean="0"/>
              <a:t>- </a:t>
            </a:r>
            <a:r>
              <a:rPr lang="hr-HR" dirty="0" smtClean="0"/>
              <a:t>prva</a:t>
            </a:r>
            <a:r>
              <a:rPr lang="hr-HR" sz="2900" dirty="0" smtClean="0"/>
              <a:t> tiskara u Hrvatskoj i u </a:t>
            </a:r>
            <a:r>
              <a:rPr lang="hr-HR" sz="2900" dirty="0" err="1" smtClean="0"/>
              <a:t>jugoistočkoj</a:t>
            </a:r>
            <a:r>
              <a:rPr lang="hr-HR" sz="2900" dirty="0" smtClean="0"/>
              <a:t> Europi, a osnovali su je knezovi </a:t>
            </a:r>
            <a:r>
              <a:rPr lang="hr-HR" sz="2900" dirty="0" err="1" smtClean="0"/>
              <a:t>Frankopani</a:t>
            </a:r>
            <a:endParaRPr lang="hr-HR" sz="2900" dirty="0" smtClean="0"/>
          </a:p>
          <a:p>
            <a:endParaRPr lang="hr-HR" sz="2900" b="1" dirty="0" smtClean="0"/>
          </a:p>
          <a:p>
            <a:pPr>
              <a:buFont typeface="Wingdings" pitchFamily="2" charset="2"/>
              <a:buChar char="Ø"/>
            </a:pPr>
            <a:r>
              <a:rPr lang="hr-HR" sz="2900" dirty="0" smtClean="0"/>
              <a:t>U njoj je 1483. godine tiskan </a:t>
            </a:r>
            <a:r>
              <a:rPr lang="hr-HR" sz="2900" i="1" dirty="0" smtClean="0"/>
              <a:t>“</a:t>
            </a:r>
            <a:r>
              <a:rPr lang="hr-HR" sz="2900" i="1" u="sng" dirty="0" smtClean="0">
                <a:solidFill>
                  <a:srgbClr val="00B0F0"/>
                </a:solidFill>
              </a:rPr>
              <a:t>Misal po zakonu rimskog dvora</a:t>
            </a:r>
            <a:r>
              <a:rPr lang="hr-HR" sz="2900" i="1" u="sng" dirty="0" smtClean="0"/>
              <a:t>”</a:t>
            </a:r>
            <a:r>
              <a:rPr lang="hr-HR" sz="2900" b="1" i="1" dirty="0" smtClean="0"/>
              <a:t> </a:t>
            </a:r>
            <a:r>
              <a:rPr lang="hr-HR" sz="2900" i="1" dirty="0" smtClean="0"/>
              <a:t>, </a:t>
            </a:r>
            <a:r>
              <a:rPr lang="hr-HR" sz="2900" dirty="0" smtClean="0"/>
              <a:t>najstarija hrvatska tiskana knjiga na glagoljici</a:t>
            </a:r>
            <a:endParaRPr lang="hr-HR" sz="29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G_674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"/>
            <a:ext cx="5706923" cy="371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214282" y="3643314"/>
            <a:ext cx="8786874" cy="293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000" i="1" dirty="0" smtClean="0"/>
              <a:t> </a:t>
            </a:r>
            <a:r>
              <a:rPr lang="hr-HR" sz="2000" i="1" dirty="0" smtClean="0">
                <a:solidFill>
                  <a:srgbClr val="00B0F0"/>
                </a:solidFill>
              </a:rPr>
              <a:t>Misal po zakonu rimskoga dvora</a:t>
            </a:r>
            <a:r>
              <a:rPr lang="hr-HR" sz="2000" dirty="0" smtClean="0"/>
              <a:t> je naziv za hrvatski prvotisak tiskan 1483. godine.</a:t>
            </a:r>
          </a:p>
          <a:p>
            <a:endParaRPr lang="hr-HR" sz="2000" dirty="0" smtClean="0"/>
          </a:p>
          <a:p>
            <a:pPr>
              <a:buFont typeface="Wingdings" pitchFamily="2" charset="2"/>
              <a:buChar char="Ø"/>
            </a:pPr>
            <a:r>
              <a:rPr lang="hr-HR" sz="2000" dirty="0" smtClean="0"/>
              <a:t> Misal je otisnut samo 28 godina nakon dovršetka </a:t>
            </a:r>
            <a:r>
              <a:rPr lang="hr-HR" sz="2000" dirty="0" err="1" smtClean="0"/>
              <a:t>Gutenbergovog</a:t>
            </a:r>
            <a:r>
              <a:rPr lang="hr-HR" sz="2000" dirty="0" smtClean="0"/>
              <a:t> tiskanja</a:t>
            </a:r>
            <a:br>
              <a:rPr lang="hr-HR" sz="2000" dirty="0" smtClean="0"/>
            </a:br>
            <a:r>
              <a:rPr lang="hr-HR" sz="2000" dirty="0" smtClean="0"/>
              <a:t>Biblije. </a:t>
            </a:r>
          </a:p>
          <a:p>
            <a:endParaRPr lang="hr-HR" sz="2000" dirty="0" smtClean="0"/>
          </a:p>
          <a:p>
            <a:pPr>
              <a:buFont typeface="Wingdings" pitchFamily="2" charset="2"/>
              <a:buChar char="Ø"/>
            </a:pPr>
            <a:r>
              <a:rPr lang="hr-HR" sz="2000" dirty="0" smtClean="0"/>
              <a:t> Činjenica je da je misal tiskan na hrvatskom jeziku i glagoljicom, svjedoči o društvenom, gospodarskom, kulturnom i intelektualnom potencijalu Hrvata u drugoj polovici 15. stoljeća.</a:t>
            </a:r>
            <a:endParaRPr lang="hr-HR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14356"/>
            <a:ext cx="8401080" cy="57864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900" dirty="0" smtClean="0"/>
              <a:t>2. </a:t>
            </a:r>
            <a:r>
              <a:rPr lang="hr-HR" sz="2900" b="1" u="sng" dirty="0" smtClean="0">
                <a:solidFill>
                  <a:srgbClr val="00B0F0"/>
                </a:solidFill>
              </a:rPr>
              <a:t>Senj</a:t>
            </a:r>
            <a:r>
              <a:rPr lang="hr-HR" sz="2900" dirty="0" smtClean="0">
                <a:solidFill>
                  <a:srgbClr val="00B0F0"/>
                </a:solidFill>
              </a:rPr>
              <a:t> </a:t>
            </a:r>
            <a:r>
              <a:rPr lang="hr-HR" sz="2900" dirty="0" smtClean="0"/>
              <a:t>– Senjsku tiskaru osnovao je  Blaž </a:t>
            </a:r>
            <a:r>
              <a:rPr lang="hr-HR" sz="2900" dirty="0" err="1" smtClean="0"/>
              <a:t>Baromić</a:t>
            </a:r>
            <a:r>
              <a:rPr lang="hr-HR" sz="2900" smtClean="0"/>
              <a:t>, jedan </a:t>
            </a:r>
            <a:r>
              <a:rPr lang="hr-HR" sz="2900" dirty="0" smtClean="0"/>
              <a:t>od najvažnijih osoba hrvatske kulturne povijesti</a:t>
            </a:r>
          </a:p>
          <a:p>
            <a:endParaRPr lang="hr-HR" sz="2900" dirty="0" smtClean="0"/>
          </a:p>
          <a:p>
            <a:pPr>
              <a:buFont typeface="Wingdings" pitchFamily="2" charset="2"/>
              <a:buChar char="Ø"/>
            </a:pPr>
            <a:r>
              <a:rPr lang="hr-HR" sz="2900" dirty="0" smtClean="0"/>
              <a:t>1494. godine </a:t>
            </a:r>
            <a:r>
              <a:rPr lang="hr-HR" sz="2900" dirty="0" err="1" smtClean="0"/>
              <a:t>Baromić</a:t>
            </a:r>
            <a:r>
              <a:rPr lang="hr-HR" sz="2900" dirty="0" smtClean="0"/>
              <a:t> je dovršio prvo djelo senjske </a:t>
            </a:r>
            <a:r>
              <a:rPr lang="hr-HR" dirty="0" smtClean="0"/>
              <a:t>tiskare</a:t>
            </a:r>
            <a:r>
              <a:rPr lang="hr-HR" sz="2900" dirty="0" smtClean="0"/>
              <a:t> odnosno </a:t>
            </a:r>
            <a:r>
              <a:rPr lang="hr-HR" sz="2900" u="sng" dirty="0" smtClean="0">
                <a:solidFill>
                  <a:srgbClr val="00B0F0"/>
                </a:solidFill>
              </a:rPr>
              <a:t>drugo izdanje glagoljskog </a:t>
            </a:r>
            <a:r>
              <a:rPr lang="hr-HR" sz="2900" i="1" u="sng" dirty="0" smtClean="0">
                <a:solidFill>
                  <a:srgbClr val="00B0F0"/>
                </a:solidFill>
              </a:rPr>
              <a:t>“Misala po zakonu rimskoga dvora”</a:t>
            </a:r>
          </a:p>
          <a:p>
            <a:endParaRPr lang="hr-HR" sz="2900" b="1" i="1" u="sng" dirty="0" smtClean="0"/>
          </a:p>
          <a:p>
            <a:pPr>
              <a:buFont typeface="Wingdings" pitchFamily="2" charset="2"/>
              <a:buChar char="Ø"/>
            </a:pPr>
            <a:r>
              <a:rPr lang="hr-HR" sz="2900" dirty="0" smtClean="0"/>
              <a:t>Još je otisnuto: </a:t>
            </a:r>
            <a:r>
              <a:rPr lang="hr-HR" sz="2900" i="1" dirty="0" smtClean="0">
                <a:solidFill>
                  <a:srgbClr val="00B0F0"/>
                </a:solidFill>
              </a:rPr>
              <a:t>Brevijar</a:t>
            </a:r>
            <a:r>
              <a:rPr lang="hr-HR" sz="2900" i="1" dirty="0" smtClean="0"/>
              <a:t>, </a:t>
            </a:r>
            <a:r>
              <a:rPr lang="hr-HR" sz="2900" i="1" dirty="0" err="1" smtClean="0">
                <a:solidFill>
                  <a:srgbClr val="00B0F0"/>
                </a:solidFill>
              </a:rPr>
              <a:t>Spovid</a:t>
            </a:r>
            <a:r>
              <a:rPr lang="hr-HR" sz="2900" i="1" dirty="0" smtClean="0">
                <a:solidFill>
                  <a:srgbClr val="00B0F0"/>
                </a:solidFill>
              </a:rPr>
              <a:t> </a:t>
            </a:r>
            <a:r>
              <a:rPr lang="hr-HR" sz="2900" i="1" dirty="0" err="1" smtClean="0">
                <a:solidFill>
                  <a:srgbClr val="00B0F0"/>
                </a:solidFill>
              </a:rPr>
              <a:t>općena</a:t>
            </a:r>
            <a:r>
              <a:rPr lang="hr-HR" sz="2900" i="1" dirty="0" smtClean="0"/>
              <a:t>, </a:t>
            </a:r>
            <a:r>
              <a:rPr lang="hr-HR" sz="2900" i="1" dirty="0" smtClean="0">
                <a:solidFill>
                  <a:srgbClr val="00B0F0"/>
                </a:solidFill>
              </a:rPr>
              <a:t>Mirakuli blažene Deve Marije</a:t>
            </a:r>
            <a:r>
              <a:rPr lang="hr-HR" sz="2900" i="1" dirty="0" smtClean="0"/>
              <a:t>, </a:t>
            </a:r>
            <a:r>
              <a:rPr lang="hr-HR" sz="2900" i="1" dirty="0" err="1" smtClean="0">
                <a:solidFill>
                  <a:srgbClr val="00B0F0"/>
                </a:solidFill>
              </a:rPr>
              <a:t>Korizmenjak</a:t>
            </a:r>
            <a:r>
              <a:rPr lang="hr-HR" sz="2900" i="1" dirty="0" smtClean="0"/>
              <a:t>, </a:t>
            </a:r>
            <a:r>
              <a:rPr lang="hr-HR" sz="2900" i="1" dirty="0" smtClean="0">
                <a:solidFill>
                  <a:srgbClr val="00B0F0"/>
                </a:solidFill>
              </a:rPr>
              <a:t>Ritual</a:t>
            </a:r>
            <a:r>
              <a:rPr lang="hr-HR" sz="2900" i="1" dirty="0" smtClean="0"/>
              <a:t>, </a:t>
            </a:r>
            <a:r>
              <a:rPr lang="hr-HR" sz="2900" i="1" dirty="0" smtClean="0">
                <a:solidFill>
                  <a:srgbClr val="00B0F0"/>
                </a:solidFill>
              </a:rPr>
              <a:t>Meštrija dobra </a:t>
            </a:r>
            <a:r>
              <a:rPr lang="hr-HR" sz="2900" i="1" dirty="0" err="1" smtClean="0">
                <a:solidFill>
                  <a:srgbClr val="00B0F0"/>
                </a:solidFill>
              </a:rPr>
              <a:t>umrtija</a:t>
            </a:r>
            <a:r>
              <a:rPr lang="hr-HR" sz="2900" i="1" dirty="0" smtClean="0"/>
              <a:t>…</a:t>
            </a:r>
            <a:endParaRPr lang="hr-HR" sz="29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laz_baromov_spomenik_vrbnik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57166"/>
            <a:ext cx="3786214" cy="504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2214546" y="5643578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Spomenik Blaža </a:t>
            </a:r>
            <a:r>
              <a:rPr lang="hr-HR" sz="3200" dirty="0" err="1" smtClean="0"/>
              <a:t>Baromića</a:t>
            </a:r>
            <a:endParaRPr lang="hr-HR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540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85794"/>
            <a:ext cx="7467600" cy="53403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3. </a:t>
            </a:r>
            <a:r>
              <a:rPr lang="hr-HR" b="1" dirty="0" smtClean="0">
                <a:solidFill>
                  <a:srgbClr val="00B0F0"/>
                </a:solidFill>
              </a:rPr>
              <a:t>Rijeka</a:t>
            </a:r>
            <a:r>
              <a:rPr lang="hr-HR" dirty="0" smtClean="0">
                <a:solidFill>
                  <a:srgbClr val="00B0F0"/>
                </a:solidFill>
              </a:rPr>
              <a:t> </a:t>
            </a:r>
            <a:r>
              <a:rPr lang="hr-HR" dirty="0" smtClean="0"/>
              <a:t>– Riječku tiskaru osnovao je pisac i biskup Šimun </a:t>
            </a:r>
            <a:r>
              <a:rPr lang="hr-HR" dirty="0" err="1" smtClean="0"/>
              <a:t>Kožičić</a:t>
            </a:r>
            <a:r>
              <a:rPr lang="hr-HR" dirty="0" smtClean="0"/>
              <a:t> </a:t>
            </a:r>
            <a:r>
              <a:rPr lang="hr-HR" dirty="0" err="1" smtClean="0"/>
              <a:t>Benja</a:t>
            </a:r>
            <a:r>
              <a:rPr lang="hr-HR" dirty="0" smtClean="0"/>
              <a:t>. Tiskanje traje od 1530. do 1531. godine</a:t>
            </a:r>
          </a:p>
          <a:p>
            <a:pPr>
              <a:buNone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U Rijeci je otisnuto najmanje 5 knjiga, to su: </a:t>
            </a:r>
            <a:r>
              <a:rPr lang="hr-HR" i="1" dirty="0" err="1" smtClean="0">
                <a:solidFill>
                  <a:srgbClr val="00B0F0"/>
                </a:solidFill>
              </a:rPr>
              <a:t>Oficij</a:t>
            </a:r>
            <a:r>
              <a:rPr lang="hr-HR" dirty="0" smtClean="0"/>
              <a:t>, </a:t>
            </a:r>
            <a:r>
              <a:rPr lang="hr-HR" i="1" dirty="0" smtClean="0">
                <a:solidFill>
                  <a:srgbClr val="00B0F0"/>
                </a:solidFill>
              </a:rPr>
              <a:t>Knjižice krsta</a:t>
            </a:r>
            <a:r>
              <a:rPr lang="hr-HR" dirty="0" smtClean="0"/>
              <a:t>, </a:t>
            </a:r>
            <a:r>
              <a:rPr lang="hr-HR" i="1" dirty="0" smtClean="0">
                <a:solidFill>
                  <a:srgbClr val="00B0F0"/>
                </a:solidFill>
              </a:rPr>
              <a:t>Knjižice od žitija rimskih </a:t>
            </a:r>
            <a:r>
              <a:rPr lang="hr-HR" i="1" dirty="0" err="1" smtClean="0">
                <a:solidFill>
                  <a:srgbClr val="00B0F0"/>
                </a:solidFill>
              </a:rPr>
              <a:t>arhijerov</a:t>
            </a:r>
            <a:r>
              <a:rPr lang="hr-HR" i="1" dirty="0" smtClean="0">
                <a:solidFill>
                  <a:srgbClr val="00B0F0"/>
                </a:solidFill>
              </a:rPr>
              <a:t> i cesarov</a:t>
            </a:r>
            <a:r>
              <a:rPr lang="hr-HR" dirty="0" smtClean="0"/>
              <a:t>, </a:t>
            </a:r>
            <a:r>
              <a:rPr lang="hr-HR" i="1" dirty="0" smtClean="0">
                <a:solidFill>
                  <a:srgbClr val="00B0F0"/>
                </a:solidFill>
              </a:rPr>
              <a:t>Od </a:t>
            </a:r>
            <a:r>
              <a:rPr lang="hr-HR" i="1" dirty="0" err="1" smtClean="0">
                <a:solidFill>
                  <a:srgbClr val="00B0F0"/>
                </a:solidFill>
              </a:rPr>
              <a:t>bitja</a:t>
            </a:r>
            <a:r>
              <a:rPr lang="hr-HR" i="1" dirty="0" smtClean="0">
                <a:solidFill>
                  <a:srgbClr val="00B0F0"/>
                </a:solidFill>
              </a:rPr>
              <a:t> redovničkog knjižice</a:t>
            </a:r>
            <a:r>
              <a:rPr lang="hr-HR" dirty="0" smtClean="0"/>
              <a:t>, a među njima je najpoznatija knjiga </a:t>
            </a:r>
            <a:r>
              <a:rPr lang="hr-HR" i="1" u="sng" dirty="0" smtClean="0">
                <a:solidFill>
                  <a:srgbClr val="00B0F0"/>
                </a:solidFill>
              </a:rPr>
              <a:t>Misal </a:t>
            </a:r>
            <a:r>
              <a:rPr lang="hr-HR" i="1" u="sng" dirty="0" err="1" smtClean="0">
                <a:solidFill>
                  <a:srgbClr val="00B0F0"/>
                </a:solidFill>
              </a:rPr>
              <a:t>hruackog</a:t>
            </a:r>
            <a:r>
              <a:rPr lang="hr-HR" i="1" dirty="0" smtClean="0"/>
              <a:t>.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</a:t>
            </a:r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hnički">
  <a:themeElements>
    <a:clrScheme name="Tehnički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čki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č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345</TotalTime>
  <Words>443</Words>
  <Application>Microsoft Office PowerPoint</Application>
  <PresentationFormat>Prikaz na zaslonu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Tehnički</vt:lpstr>
      <vt:lpstr>Tiskarstvo u hrvatskoj</vt:lpstr>
      <vt:lpstr>Tiskarstvo </vt:lpstr>
      <vt:lpstr>Slajd 3</vt:lpstr>
      <vt:lpstr>Inkunabule dijelimo na:</vt:lpstr>
      <vt:lpstr>Prve tiskare u Hrvatskoj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Tiskarstvo u hrvatskoj</dc:title>
  <dc:creator>User</dc:creator>
  <cp:lastModifiedBy>Zbornica</cp:lastModifiedBy>
  <cp:revision>71</cp:revision>
  <dcterms:created xsi:type="dcterms:W3CDTF">2015-03-06T14:09:31Z</dcterms:created>
  <dcterms:modified xsi:type="dcterms:W3CDTF">2015-03-19T09:32:22Z</dcterms:modified>
</cp:coreProperties>
</file>